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vml" ContentType="application/vnd.openxmlformats-officedocument.vmlDrawing"/>
  <Default Extension="ti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7.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theme/theme9.xml" ContentType="application/vnd.openxmlformats-officedocument.theme+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theme/theme10.xml" ContentType="application/vnd.openxmlformats-officedocument.theme+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1.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theme/theme12.xml" ContentType="application/vnd.openxmlformats-officedocument.theme+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theme/theme13.xml" ContentType="application/vnd.openxmlformats-officedocument.theme+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theme/theme14.xml" ContentType="application/vnd.openxmlformats-officedocument.theme+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15.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16.xml" ContentType="application/vnd.openxmlformats-officedocument.theme+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theme/theme17.xml" ContentType="application/vnd.openxmlformats-officedocument.theme+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theme/theme18.xml" ContentType="application/vnd.openxmlformats-officedocument.theme+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theme/theme19.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tags/tag1.xml" ContentType="application/vnd.openxmlformats-officedocument.presentationml.tags+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tags/tag2.xml" ContentType="application/vnd.openxmlformats-officedocument.presentationml.tags+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082" r:id="rId4"/>
    <p:sldMasterId id="2147484187" r:id="rId5"/>
    <p:sldMasterId id="2147484530" r:id="rId6"/>
    <p:sldMasterId id="2147484215" r:id="rId7"/>
    <p:sldMasterId id="2147484243" r:id="rId8"/>
    <p:sldMasterId id="2147484349" r:id="rId9"/>
    <p:sldMasterId id="2147484404" r:id="rId10"/>
    <p:sldMasterId id="2147484424" r:id="rId11"/>
    <p:sldMasterId id="2147484443" r:id="rId12"/>
    <p:sldMasterId id="2147484462" r:id="rId13"/>
    <p:sldMasterId id="2147484481" r:id="rId14"/>
    <p:sldMasterId id="2147484500" r:id="rId15"/>
    <p:sldMasterId id="2147484558" r:id="rId16"/>
    <p:sldMasterId id="2147484587" r:id="rId17"/>
    <p:sldMasterId id="2147484610" r:id="rId18"/>
    <p:sldMasterId id="2147484634" r:id="rId19"/>
    <p:sldMasterId id="2147484662" r:id="rId20"/>
    <p:sldMasterId id="2147484690" r:id="rId21"/>
    <p:sldMasterId id="2147484712" r:id="rId22"/>
  </p:sldMasterIdLst>
  <p:notesMasterIdLst>
    <p:notesMasterId r:id="rId142"/>
  </p:notesMasterIdLst>
  <p:handoutMasterIdLst>
    <p:handoutMasterId r:id="rId143"/>
  </p:handoutMasterIdLst>
  <p:sldIdLst>
    <p:sldId id="673" r:id="rId23"/>
    <p:sldId id="674" r:id="rId24"/>
    <p:sldId id="675" r:id="rId25"/>
    <p:sldId id="676" r:id="rId26"/>
    <p:sldId id="677" r:id="rId27"/>
    <p:sldId id="678" r:id="rId28"/>
    <p:sldId id="679" r:id="rId29"/>
    <p:sldId id="680" r:id="rId30"/>
    <p:sldId id="681" r:id="rId31"/>
    <p:sldId id="682" r:id="rId32"/>
    <p:sldId id="683" r:id="rId33"/>
    <p:sldId id="684" r:id="rId34"/>
    <p:sldId id="685" r:id="rId35"/>
    <p:sldId id="686" r:id="rId36"/>
    <p:sldId id="687" r:id="rId37"/>
    <p:sldId id="688" r:id="rId38"/>
    <p:sldId id="689" r:id="rId39"/>
    <p:sldId id="690" r:id="rId40"/>
    <p:sldId id="691" r:id="rId41"/>
    <p:sldId id="692" r:id="rId42"/>
    <p:sldId id="693" r:id="rId43"/>
    <p:sldId id="694" r:id="rId44"/>
    <p:sldId id="695" r:id="rId45"/>
    <p:sldId id="696" r:id="rId46"/>
    <p:sldId id="697" r:id="rId47"/>
    <p:sldId id="698" r:id="rId48"/>
    <p:sldId id="699" r:id="rId49"/>
    <p:sldId id="700" r:id="rId50"/>
    <p:sldId id="701" r:id="rId51"/>
    <p:sldId id="702" r:id="rId52"/>
    <p:sldId id="703" r:id="rId53"/>
    <p:sldId id="704" r:id="rId54"/>
    <p:sldId id="705" r:id="rId55"/>
    <p:sldId id="706" r:id="rId56"/>
    <p:sldId id="707" r:id="rId57"/>
    <p:sldId id="708" r:id="rId58"/>
    <p:sldId id="709" r:id="rId59"/>
    <p:sldId id="710" r:id="rId60"/>
    <p:sldId id="711" r:id="rId61"/>
    <p:sldId id="712" r:id="rId62"/>
    <p:sldId id="713" r:id="rId63"/>
    <p:sldId id="714" r:id="rId64"/>
    <p:sldId id="715" r:id="rId65"/>
    <p:sldId id="716" r:id="rId66"/>
    <p:sldId id="717" r:id="rId67"/>
    <p:sldId id="718" r:id="rId68"/>
    <p:sldId id="719" r:id="rId69"/>
    <p:sldId id="720" r:id="rId70"/>
    <p:sldId id="721" r:id="rId71"/>
    <p:sldId id="722" r:id="rId72"/>
    <p:sldId id="723" r:id="rId73"/>
    <p:sldId id="724" r:id="rId74"/>
    <p:sldId id="725" r:id="rId75"/>
    <p:sldId id="726" r:id="rId76"/>
    <p:sldId id="727" r:id="rId77"/>
    <p:sldId id="728" r:id="rId78"/>
    <p:sldId id="729" r:id="rId79"/>
    <p:sldId id="730" r:id="rId80"/>
    <p:sldId id="731" r:id="rId81"/>
    <p:sldId id="732" r:id="rId82"/>
    <p:sldId id="733" r:id="rId83"/>
    <p:sldId id="734" r:id="rId84"/>
    <p:sldId id="735" r:id="rId85"/>
    <p:sldId id="736" r:id="rId86"/>
    <p:sldId id="737" r:id="rId87"/>
    <p:sldId id="738" r:id="rId88"/>
    <p:sldId id="739" r:id="rId89"/>
    <p:sldId id="740" r:id="rId90"/>
    <p:sldId id="741" r:id="rId91"/>
    <p:sldId id="742" r:id="rId92"/>
    <p:sldId id="743" r:id="rId93"/>
    <p:sldId id="744" r:id="rId94"/>
    <p:sldId id="745" r:id="rId95"/>
    <p:sldId id="746" r:id="rId96"/>
    <p:sldId id="747" r:id="rId97"/>
    <p:sldId id="748" r:id="rId98"/>
    <p:sldId id="749" r:id="rId99"/>
    <p:sldId id="750" r:id="rId100"/>
    <p:sldId id="751" r:id="rId101"/>
    <p:sldId id="752" r:id="rId102"/>
    <p:sldId id="753" r:id="rId103"/>
    <p:sldId id="754" r:id="rId104"/>
    <p:sldId id="755" r:id="rId105"/>
    <p:sldId id="756" r:id="rId106"/>
    <p:sldId id="757" r:id="rId107"/>
    <p:sldId id="758" r:id="rId108"/>
    <p:sldId id="759" r:id="rId109"/>
    <p:sldId id="760" r:id="rId110"/>
    <p:sldId id="761" r:id="rId111"/>
    <p:sldId id="762" r:id="rId112"/>
    <p:sldId id="763" r:id="rId113"/>
    <p:sldId id="764" r:id="rId114"/>
    <p:sldId id="765" r:id="rId115"/>
    <p:sldId id="766" r:id="rId116"/>
    <p:sldId id="767" r:id="rId117"/>
    <p:sldId id="768" r:id="rId118"/>
    <p:sldId id="769" r:id="rId119"/>
    <p:sldId id="770" r:id="rId120"/>
    <p:sldId id="771" r:id="rId121"/>
    <p:sldId id="772" r:id="rId122"/>
    <p:sldId id="773" r:id="rId123"/>
    <p:sldId id="774" r:id="rId124"/>
    <p:sldId id="775" r:id="rId125"/>
    <p:sldId id="776" r:id="rId126"/>
    <p:sldId id="777" r:id="rId127"/>
    <p:sldId id="778" r:id="rId128"/>
    <p:sldId id="779" r:id="rId129"/>
    <p:sldId id="780" r:id="rId130"/>
    <p:sldId id="781" r:id="rId131"/>
    <p:sldId id="782" r:id="rId132"/>
    <p:sldId id="783" r:id="rId133"/>
    <p:sldId id="784" r:id="rId134"/>
    <p:sldId id="785" r:id="rId135"/>
    <p:sldId id="786" r:id="rId136"/>
    <p:sldId id="787" r:id="rId137"/>
    <p:sldId id="788" r:id="rId138"/>
    <p:sldId id="789" r:id="rId139"/>
    <p:sldId id="790" r:id="rId140"/>
    <p:sldId id="791" r:id="rId141"/>
  </p:sldIdLst>
  <p:sldSz cx="12436475" cy="6994525"/>
  <p:notesSz cx="6858000" cy="9144000"/>
  <p:embeddedFontLst>
    <p:embeddedFont>
      <p:font typeface="Segoe UI Light" panose="020B0502040204020203" pitchFamily="34" charset="0"/>
      <p:regular r:id="rId144"/>
      <p:italic r:id="rId145"/>
    </p:embeddedFont>
    <p:embeddedFont>
      <p:font typeface="Segoe UI Semibold" panose="020B0702040204020203" pitchFamily="34" charset="0"/>
      <p:bold r:id="rId146"/>
      <p:boldItalic r:id="rId147"/>
    </p:embeddedFont>
    <p:embeddedFont>
      <p:font typeface="Wingdings 3" panose="05040102010807070707" pitchFamily="18" charset="2"/>
      <p:regular r:id="rId148"/>
    </p:embeddedFont>
    <p:embeddedFont>
      <p:font typeface="Segoe Pro" panose="020B0604020202020204" charset="0"/>
      <p:regular r:id="rId149"/>
      <p:bold r:id="rId150"/>
      <p:italic r:id="rId151"/>
      <p:boldItalic r:id="rId152"/>
    </p:embeddedFont>
    <p:embeddedFont>
      <p:font typeface="Segoe Light" panose="020B0604020202020204" charset="0"/>
      <p:regular r:id="rId153"/>
      <p:italic r:id="rId154"/>
    </p:embeddedFont>
    <p:embeddedFont>
      <p:font typeface="Consolas" panose="020B0609020204030204" pitchFamily="49" charset="0"/>
      <p:regular r:id="rId155"/>
      <p:bold r:id="rId156"/>
      <p:italic r:id="rId157"/>
      <p:boldItalic r:id="rId158"/>
    </p:embeddedFont>
    <p:embeddedFont>
      <p:font typeface="Calibri" panose="020F0502020204030204" pitchFamily="34" charset="0"/>
      <p:regular r:id="rId159"/>
      <p:bold r:id="rId160"/>
      <p:italic r:id="rId161"/>
      <p:boldItalic r:id="rId162"/>
    </p:embeddedFont>
    <p:embeddedFont>
      <p:font typeface="Segoe UI Black" panose="020B0A02040204020203" pitchFamily="34" charset="0"/>
      <p:bold r:id="rId163"/>
      <p:boldItalic r:id="rId164"/>
    </p:embeddedFont>
    <p:embeddedFont>
      <p:font typeface="SimSun" panose="02010600030101010101" pitchFamily="2" charset="-122"/>
      <p:regular r:id="rId165"/>
    </p:embeddedFont>
    <p:embeddedFont>
      <p:font typeface="Segoe UI Semilight" panose="020B0402040204020203" pitchFamily="34" charset="0"/>
      <p:regular r:id="rId166"/>
      <p:italic r:id="rId167"/>
    </p:embeddedFont>
    <p:embeddedFont>
      <p:font typeface="Segoe UI" panose="020B0502040204020203" pitchFamily="34" charset="0"/>
      <p:regular r:id="rId168"/>
      <p:bold r:id="rId169"/>
      <p:italic r:id="rId170"/>
      <p:boldItalic r:id="rId171"/>
    </p:embeddedFont>
    <p:embeddedFont>
      <p:font typeface="MS PGothic" panose="020B0600070205080204" pitchFamily="34" charset="-128"/>
      <p:regular r:id="rId172"/>
    </p:embeddedFont>
    <p:embeddedFont>
      <p:font typeface="MS PGothic" panose="020B0600070205080204" pitchFamily="34" charset="-128"/>
      <p:regular r:id="rId172"/>
    </p:embeddedFont>
    <p:embeddedFont>
      <p:font typeface="Arial Black" panose="020B0A04020102020204" pitchFamily="34" charset="0"/>
      <p:bold r:id="rId173"/>
    </p:embeddedFont>
    <p:embeddedFont>
      <p:font typeface="Segoe Pro Light" panose="020B0604020202020204" charset="0"/>
      <p:regular r:id="rId174"/>
      <p:italic r:id="rId175"/>
    </p:embeddedFont>
    <p:embeddedFont>
      <p:font typeface="Calibri Light" panose="020F0302020204030204" pitchFamily="34" charset="0"/>
      <p:regular r:id="rId176"/>
      <p:italic r:id="rId177"/>
    </p:embeddedFont>
  </p:embeddedFont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Query Store and Live Query Statistics" id="{7477AA4A-819B-4247-97EA-C5456F2243DF}">
          <p14:sldIdLst>
            <p14:sldId id="673"/>
            <p14:sldId id="674"/>
            <p14:sldId id="675"/>
            <p14:sldId id="676"/>
            <p14:sldId id="677"/>
            <p14:sldId id="678"/>
            <p14:sldId id="679"/>
            <p14:sldId id="680"/>
            <p14:sldId id="681"/>
            <p14:sldId id="682"/>
            <p14:sldId id="683"/>
            <p14:sldId id="684"/>
            <p14:sldId id="685"/>
            <p14:sldId id="686"/>
            <p14:sldId id="687"/>
            <p14:sldId id="688"/>
            <p14:sldId id="689"/>
            <p14:sldId id="690"/>
            <p14:sldId id="691"/>
            <p14:sldId id="692"/>
            <p14:sldId id="693"/>
            <p14:sldId id="694"/>
            <p14:sldId id="695"/>
            <p14:sldId id="696"/>
            <p14:sldId id="697"/>
            <p14:sldId id="698"/>
            <p14:sldId id="699"/>
            <p14:sldId id="700"/>
            <p14:sldId id="701"/>
            <p14:sldId id="702"/>
            <p14:sldId id="703"/>
          </p14:sldIdLst>
        </p14:section>
        <p14:section name="PolyBase" id="{3C3AD260-CED2-47C4-90B8-A96F3D82D40B}">
          <p14:sldIdLst>
            <p14:sldId id="704"/>
            <p14:sldId id="705"/>
            <p14:sldId id="706"/>
            <p14:sldId id="707"/>
            <p14:sldId id="708"/>
            <p14:sldId id="709"/>
            <p14:sldId id="710"/>
            <p14:sldId id="711"/>
            <p14:sldId id="712"/>
            <p14:sldId id="713"/>
            <p14:sldId id="714"/>
            <p14:sldId id="715"/>
            <p14:sldId id="716"/>
            <p14:sldId id="717"/>
            <p14:sldId id="718"/>
            <p14:sldId id="719"/>
            <p14:sldId id="720"/>
            <p14:sldId id="721"/>
            <p14:sldId id="722"/>
            <p14:sldId id="723"/>
            <p14:sldId id="724"/>
            <p14:sldId id="725"/>
            <p14:sldId id="726"/>
            <p14:sldId id="727"/>
            <p14:sldId id="728"/>
          </p14:sldIdLst>
        </p14:section>
        <p14:section name="Row-Level Security and Dynamic Data Masking" id="{3049D4B4-8839-430D-8E26-5CBA81D2A65E}">
          <p14:sldIdLst>
            <p14:sldId id="729"/>
            <p14:sldId id="730"/>
            <p14:sldId id="731"/>
            <p14:sldId id="732"/>
            <p14:sldId id="733"/>
            <p14:sldId id="734"/>
            <p14:sldId id="735"/>
            <p14:sldId id="736"/>
            <p14:sldId id="737"/>
            <p14:sldId id="738"/>
            <p14:sldId id="739"/>
            <p14:sldId id="740"/>
            <p14:sldId id="741"/>
            <p14:sldId id="742"/>
            <p14:sldId id="743"/>
            <p14:sldId id="744"/>
            <p14:sldId id="745"/>
            <p14:sldId id="746"/>
            <p14:sldId id="747"/>
            <p14:sldId id="748"/>
            <p14:sldId id="749"/>
            <p14:sldId id="750"/>
            <p14:sldId id="751"/>
            <p14:sldId id="752"/>
            <p14:sldId id="753"/>
            <p14:sldId id="754"/>
            <p14:sldId id="755"/>
            <p14:sldId id="756"/>
            <p14:sldId id="757"/>
            <p14:sldId id="758"/>
            <p14:sldId id="759"/>
            <p14:sldId id="760"/>
            <p14:sldId id="761"/>
            <p14:sldId id="762"/>
            <p14:sldId id="763"/>
          </p14:sldIdLst>
        </p14:section>
        <p14:section name="High Availability and Disaster Recovery" id="{8D0C13ED-74BE-4BE6-83FF-6875393AE2C3}">
          <p14:sldIdLst>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 id="785"/>
            <p14:sldId id="786"/>
            <p14:sldId id="787"/>
            <p14:sldId id="788"/>
            <p14:sldId id="789"/>
            <p14:sldId id="790"/>
            <p14:sldId id="791"/>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Jessica Tjhin Southworth (INDIGO SLATE)" initials="JTS(S" lastIdx="1" clrIdx="7">
    <p:extLst>
      <p:ext uri="{19B8F6BF-5375-455C-9EA6-DF929625EA0E}">
        <p15:presenceInfo xmlns:p15="http://schemas.microsoft.com/office/powerpoint/2012/main" userId="S-1-5-21-2127521184-1604012920-1887927527-17849489" providerId="AD"/>
      </p:ext>
    </p:extLst>
  </p:cmAuthor>
  <p:cmAuthor id="1" name="Mary Feil-Jacobs" initials="MFJ" lastIdx="43" clrIdx="1"/>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 id="3" name="Author" initials="A" lastIdx="524" clrIdx="3"/>
  <p:cmAuthor id="4" name="Badal Bordia" initials="BB" lastIdx="34" clrIdx="4">
    <p:extLst>
      <p:ext uri="{19B8F6BF-5375-455C-9EA6-DF929625EA0E}">
        <p15:presenceInfo xmlns:p15="http://schemas.microsoft.com/office/powerpoint/2012/main" userId="S-1-5-21-1610812990-1533591103-3379555260-1209" providerId="AD"/>
      </p:ext>
    </p:extLst>
  </p:cmAuthor>
  <p:cmAuthor id="5" name="Jessica Tjhin Southworth" initials="JTS" lastIdx="7" clrIdx="5">
    <p:extLst>
      <p:ext uri="{19B8F6BF-5375-455C-9EA6-DF929625EA0E}">
        <p15:presenceInfo xmlns:p15="http://schemas.microsoft.com/office/powerpoint/2012/main" userId="46aaeb08f77f2ec7" providerId="Windows Live"/>
      </p:ext>
    </p:extLst>
  </p:cmAuthor>
  <p:cmAuthor id="6" name="Ben Sampson" initials="BS" lastIdx="14" clrIdx="6">
    <p:extLst>
      <p:ext uri="{19B8F6BF-5375-455C-9EA6-DF929625EA0E}">
        <p15:presenceInfo xmlns:p15="http://schemas.microsoft.com/office/powerpoint/2012/main" userId="S-1-5-21-3649012876-1825867495-937646333-52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FFFFFF"/>
    <a:srgbClr val="000000"/>
    <a:srgbClr val="008272"/>
    <a:srgbClr val="BA141A"/>
    <a:srgbClr val="68217A"/>
    <a:srgbClr val="90217A"/>
    <a:srgbClr val="442359"/>
    <a:srgbClr val="DC3C00"/>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0613" autoAdjust="0"/>
    <p:restoredTop sz="88457" autoAdjust="0"/>
  </p:normalViewPr>
  <p:slideViewPr>
    <p:cSldViewPr snapToGrid="0">
      <p:cViewPr varScale="1">
        <p:scale>
          <a:sx n="92" d="100"/>
          <a:sy n="92" d="100"/>
        </p:scale>
        <p:origin x="1230" y="78"/>
      </p:cViewPr>
      <p:guideLst/>
    </p:cSldViewPr>
  </p:slideViewPr>
  <p:outlineViewPr>
    <p:cViewPr>
      <p:scale>
        <a:sx n="33" d="100"/>
        <a:sy n="33" d="100"/>
      </p:scale>
      <p:origin x="0" y="-7164"/>
    </p:cViewPr>
  </p:outlineViewPr>
  <p:notesTextViewPr>
    <p:cViewPr>
      <p:scale>
        <a:sx n="100" d="100"/>
        <a:sy n="100" d="100"/>
      </p:scale>
      <p:origin x="0" y="0"/>
    </p:cViewPr>
  </p:notesTextViewPr>
  <p:sorterViewPr>
    <p:cViewPr>
      <p:scale>
        <a:sx n="25" d="100"/>
        <a:sy n="25" d="100"/>
      </p:scale>
      <p:origin x="0" y="-3198"/>
    </p:cViewPr>
  </p:sorterViewPr>
  <p:notesViewPr>
    <p:cSldViewPr snapToGrid="0" showGuides="1">
      <p:cViewPr varScale="1">
        <p:scale>
          <a:sx n="63" d="100"/>
          <a:sy n="63" d="100"/>
        </p:scale>
        <p:origin x="255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5.xml"/><Relationship Id="rId21" Type="http://schemas.openxmlformats.org/officeDocument/2006/relationships/slideMaster" Target="slideMasters/slideMaster18.xml"/><Relationship Id="rId42" Type="http://schemas.openxmlformats.org/officeDocument/2006/relationships/slide" Target="slides/slide20.xml"/><Relationship Id="rId63" Type="http://schemas.openxmlformats.org/officeDocument/2006/relationships/slide" Target="slides/slide41.xml"/><Relationship Id="rId84" Type="http://schemas.openxmlformats.org/officeDocument/2006/relationships/slide" Target="slides/slide62.xml"/><Relationship Id="rId138" Type="http://schemas.openxmlformats.org/officeDocument/2006/relationships/slide" Target="slides/slide116.xml"/><Relationship Id="rId159" Type="http://schemas.openxmlformats.org/officeDocument/2006/relationships/font" Target="fonts/font16.fntdata"/><Relationship Id="rId170" Type="http://schemas.openxmlformats.org/officeDocument/2006/relationships/font" Target="fonts/font27.fntdata"/><Relationship Id="rId107" Type="http://schemas.openxmlformats.org/officeDocument/2006/relationships/slide" Target="slides/slide85.xml"/><Relationship Id="rId11" Type="http://schemas.openxmlformats.org/officeDocument/2006/relationships/slideMaster" Target="slideMasters/slideMaster8.xml"/><Relationship Id="rId32" Type="http://schemas.openxmlformats.org/officeDocument/2006/relationships/slide" Target="slides/slide10.xml"/><Relationship Id="rId53" Type="http://schemas.openxmlformats.org/officeDocument/2006/relationships/slide" Target="slides/slide31.xml"/><Relationship Id="rId74" Type="http://schemas.openxmlformats.org/officeDocument/2006/relationships/slide" Target="slides/slide52.xml"/><Relationship Id="rId128" Type="http://schemas.openxmlformats.org/officeDocument/2006/relationships/slide" Target="slides/slide106.xml"/><Relationship Id="rId149" Type="http://schemas.openxmlformats.org/officeDocument/2006/relationships/font" Target="fonts/font6.fntdata"/><Relationship Id="rId5" Type="http://schemas.openxmlformats.org/officeDocument/2006/relationships/slideMaster" Target="slideMasters/slideMaster2.xml"/><Relationship Id="rId95" Type="http://schemas.openxmlformats.org/officeDocument/2006/relationships/slide" Target="slides/slide73.xml"/><Relationship Id="rId160" Type="http://schemas.openxmlformats.org/officeDocument/2006/relationships/font" Target="fonts/font17.fntdata"/><Relationship Id="rId181" Type="http://schemas.openxmlformats.org/officeDocument/2006/relationships/theme" Target="theme/theme1.xml"/><Relationship Id="rId22" Type="http://schemas.openxmlformats.org/officeDocument/2006/relationships/slideMaster" Target="slideMasters/slideMaster19.xml"/><Relationship Id="rId43" Type="http://schemas.openxmlformats.org/officeDocument/2006/relationships/slide" Target="slides/slide21.xml"/><Relationship Id="rId64" Type="http://schemas.openxmlformats.org/officeDocument/2006/relationships/slide" Target="slides/slide42.xml"/><Relationship Id="rId118" Type="http://schemas.openxmlformats.org/officeDocument/2006/relationships/slide" Target="slides/slide96.xml"/><Relationship Id="rId139" Type="http://schemas.openxmlformats.org/officeDocument/2006/relationships/slide" Target="slides/slide117.xml"/><Relationship Id="rId85" Type="http://schemas.openxmlformats.org/officeDocument/2006/relationships/slide" Target="slides/slide63.xml"/><Relationship Id="rId150" Type="http://schemas.openxmlformats.org/officeDocument/2006/relationships/font" Target="fonts/font7.fntdata"/><Relationship Id="rId171" Type="http://schemas.openxmlformats.org/officeDocument/2006/relationships/font" Target="fonts/font28.fntdata"/><Relationship Id="rId12" Type="http://schemas.openxmlformats.org/officeDocument/2006/relationships/slideMaster" Target="slideMasters/slideMaster9.xml"/><Relationship Id="rId33" Type="http://schemas.openxmlformats.org/officeDocument/2006/relationships/slide" Target="slides/slide11.xml"/><Relationship Id="rId108" Type="http://schemas.openxmlformats.org/officeDocument/2006/relationships/slide" Target="slides/slide86.xml"/><Relationship Id="rId129" Type="http://schemas.openxmlformats.org/officeDocument/2006/relationships/slide" Target="slides/slide107.xml"/><Relationship Id="rId54" Type="http://schemas.openxmlformats.org/officeDocument/2006/relationships/slide" Target="slides/slide32.xml"/><Relationship Id="rId75" Type="http://schemas.openxmlformats.org/officeDocument/2006/relationships/slide" Target="slides/slide53.xml"/><Relationship Id="rId96" Type="http://schemas.openxmlformats.org/officeDocument/2006/relationships/slide" Target="slides/slide74.xml"/><Relationship Id="rId140" Type="http://schemas.openxmlformats.org/officeDocument/2006/relationships/slide" Target="slides/slide118.xml"/><Relationship Id="rId161" Type="http://schemas.openxmlformats.org/officeDocument/2006/relationships/font" Target="fonts/font18.fntdata"/><Relationship Id="rId182" Type="http://schemas.openxmlformats.org/officeDocument/2006/relationships/tableStyles" Target="tableStyles.xml"/><Relationship Id="rId6" Type="http://schemas.openxmlformats.org/officeDocument/2006/relationships/slideMaster" Target="slideMasters/slideMaster3.xml"/><Relationship Id="rId23" Type="http://schemas.openxmlformats.org/officeDocument/2006/relationships/slide" Target="slides/slide1.xml"/><Relationship Id="rId119" Type="http://schemas.openxmlformats.org/officeDocument/2006/relationships/slide" Target="slides/slide97.xml"/><Relationship Id="rId44" Type="http://schemas.openxmlformats.org/officeDocument/2006/relationships/slide" Target="slides/slide22.xml"/><Relationship Id="rId60" Type="http://schemas.openxmlformats.org/officeDocument/2006/relationships/slide" Target="slides/slide38.xml"/><Relationship Id="rId65" Type="http://schemas.openxmlformats.org/officeDocument/2006/relationships/slide" Target="slides/slide43.xml"/><Relationship Id="rId81" Type="http://schemas.openxmlformats.org/officeDocument/2006/relationships/slide" Target="slides/slide59.xml"/><Relationship Id="rId86" Type="http://schemas.openxmlformats.org/officeDocument/2006/relationships/slide" Target="slides/slide64.xml"/><Relationship Id="rId130" Type="http://schemas.openxmlformats.org/officeDocument/2006/relationships/slide" Target="slides/slide108.xml"/><Relationship Id="rId135" Type="http://schemas.openxmlformats.org/officeDocument/2006/relationships/slide" Target="slides/slide113.xml"/><Relationship Id="rId151" Type="http://schemas.openxmlformats.org/officeDocument/2006/relationships/font" Target="fonts/font8.fntdata"/><Relationship Id="rId156" Type="http://schemas.openxmlformats.org/officeDocument/2006/relationships/font" Target="fonts/font13.fntdata"/><Relationship Id="rId177" Type="http://schemas.openxmlformats.org/officeDocument/2006/relationships/font" Target="fonts/font34.fntdata"/><Relationship Id="rId172" Type="http://schemas.openxmlformats.org/officeDocument/2006/relationships/font" Target="fonts/font29.fntdata"/><Relationship Id="rId13" Type="http://schemas.openxmlformats.org/officeDocument/2006/relationships/slideMaster" Target="slideMasters/slideMaster10.xml"/><Relationship Id="rId18" Type="http://schemas.openxmlformats.org/officeDocument/2006/relationships/slideMaster" Target="slideMasters/slideMaster15.xml"/><Relationship Id="rId39" Type="http://schemas.openxmlformats.org/officeDocument/2006/relationships/slide" Target="slides/slide17.xml"/><Relationship Id="rId109" Type="http://schemas.openxmlformats.org/officeDocument/2006/relationships/slide" Target="slides/slide87.xml"/><Relationship Id="rId34" Type="http://schemas.openxmlformats.org/officeDocument/2006/relationships/slide" Target="slides/slide12.xml"/><Relationship Id="rId50" Type="http://schemas.openxmlformats.org/officeDocument/2006/relationships/slide" Target="slides/slide28.xml"/><Relationship Id="rId55" Type="http://schemas.openxmlformats.org/officeDocument/2006/relationships/slide" Target="slides/slide33.xml"/><Relationship Id="rId76" Type="http://schemas.openxmlformats.org/officeDocument/2006/relationships/slide" Target="slides/slide54.xml"/><Relationship Id="rId97" Type="http://schemas.openxmlformats.org/officeDocument/2006/relationships/slide" Target="slides/slide75.xml"/><Relationship Id="rId104" Type="http://schemas.openxmlformats.org/officeDocument/2006/relationships/slide" Target="slides/slide82.xml"/><Relationship Id="rId120" Type="http://schemas.openxmlformats.org/officeDocument/2006/relationships/slide" Target="slides/slide98.xml"/><Relationship Id="rId125" Type="http://schemas.openxmlformats.org/officeDocument/2006/relationships/slide" Target="slides/slide103.xml"/><Relationship Id="rId141" Type="http://schemas.openxmlformats.org/officeDocument/2006/relationships/slide" Target="slides/slide119.xml"/><Relationship Id="rId146" Type="http://schemas.openxmlformats.org/officeDocument/2006/relationships/font" Target="fonts/font3.fntdata"/><Relationship Id="rId167" Type="http://schemas.openxmlformats.org/officeDocument/2006/relationships/font" Target="fonts/font24.fntdata"/><Relationship Id="rId7" Type="http://schemas.openxmlformats.org/officeDocument/2006/relationships/slideMaster" Target="slideMasters/slideMaster4.xml"/><Relationship Id="rId71" Type="http://schemas.openxmlformats.org/officeDocument/2006/relationships/slide" Target="slides/slide49.xml"/><Relationship Id="rId92" Type="http://schemas.openxmlformats.org/officeDocument/2006/relationships/slide" Target="slides/slide70.xml"/><Relationship Id="rId162" Type="http://schemas.openxmlformats.org/officeDocument/2006/relationships/font" Target="fonts/font19.fntdata"/><Relationship Id="rId2" Type="http://schemas.openxmlformats.org/officeDocument/2006/relationships/customXml" Target="../customXml/item2.xml"/><Relationship Id="rId29" Type="http://schemas.openxmlformats.org/officeDocument/2006/relationships/slide" Target="slides/slide7.xml"/><Relationship Id="rId24" Type="http://schemas.openxmlformats.org/officeDocument/2006/relationships/slide" Target="slides/slide2.xml"/><Relationship Id="rId40" Type="http://schemas.openxmlformats.org/officeDocument/2006/relationships/slide" Target="slides/slide18.xml"/><Relationship Id="rId45" Type="http://schemas.openxmlformats.org/officeDocument/2006/relationships/slide" Target="slides/slide23.xml"/><Relationship Id="rId66" Type="http://schemas.openxmlformats.org/officeDocument/2006/relationships/slide" Target="slides/slide44.xml"/><Relationship Id="rId87" Type="http://schemas.openxmlformats.org/officeDocument/2006/relationships/slide" Target="slides/slide65.xml"/><Relationship Id="rId110" Type="http://schemas.openxmlformats.org/officeDocument/2006/relationships/slide" Target="slides/slide88.xml"/><Relationship Id="rId115" Type="http://schemas.openxmlformats.org/officeDocument/2006/relationships/slide" Target="slides/slide93.xml"/><Relationship Id="rId131" Type="http://schemas.openxmlformats.org/officeDocument/2006/relationships/slide" Target="slides/slide109.xml"/><Relationship Id="rId136" Type="http://schemas.openxmlformats.org/officeDocument/2006/relationships/slide" Target="slides/slide114.xml"/><Relationship Id="rId157" Type="http://schemas.openxmlformats.org/officeDocument/2006/relationships/font" Target="fonts/font14.fntdata"/><Relationship Id="rId178" Type="http://schemas.openxmlformats.org/officeDocument/2006/relationships/commentAuthors" Target="commentAuthors.xml"/><Relationship Id="rId61" Type="http://schemas.openxmlformats.org/officeDocument/2006/relationships/slide" Target="slides/slide39.xml"/><Relationship Id="rId82" Type="http://schemas.openxmlformats.org/officeDocument/2006/relationships/slide" Target="slides/slide60.xml"/><Relationship Id="rId152" Type="http://schemas.openxmlformats.org/officeDocument/2006/relationships/font" Target="fonts/font9.fntdata"/><Relationship Id="rId173" Type="http://schemas.openxmlformats.org/officeDocument/2006/relationships/font" Target="fonts/font30.fntdata"/><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8.xml"/><Relationship Id="rId35" Type="http://schemas.openxmlformats.org/officeDocument/2006/relationships/slide" Target="slides/slide13.xml"/><Relationship Id="rId56" Type="http://schemas.openxmlformats.org/officeDocument/2006/relationships/slide" Target="slides/slide34.xml"/><Relationship Id="rId77" Type="http://schemas.openxmlformats.org/officeDocument/2006/relationships/slide" Target="slides/slide55.xml"/><Relationship Id="rId100" Type="http://schemas.openxmlformats.org/officeDocument/2006/relationships/slide" Target="slides/slide78.xml"/><Relationship Id="rId105" Type="http://schemas.openxmlformats.org/officeDocument/2006/relationships/slide" Target="slides/slide83.xml"/><Relationship Id="rId126" Type="http://schemas.openxmlformats.org/officeDocument/2006/relationships/slide" Target="slides/slide104.xml"/><Relationship Id="rId147" Type="http://schemas.openxmlformats.org/officeDocument/2006/relationships/font" Target="fonts/font4.fntdata"/><Relationship Id="rId168" Type="http://schemas.openxmlformats.org/officeDocument/2006/relationships/font" Target="fonts/font25.fntdata"/><Relationship Id="rId8" Type="http://schemas.openxmlformats.org/officeDocument/2006/relationships/slideMaster" Target="slideMasters/slideMaster5.xml"/><Relationship Id="rId51" Type="http://schemas.openxmlformats.org/officeDocument/2006/relationships/slide" Target="slides/slide29.xml"/><Relationship Id="rId72" Type="http://schemas.openxmlformats.org/officeDocument/2006/relationships/slide" Target="slides/slide50.xml"/><Relationship Id="rId93" Type="http://schemas.openxmlformats.org/officeDocument/2006/relationships/slide" Target="slides/slide71.xml"/><Relationship Id="rId98" Type="http://schemas.openxmlformats.org/officeDocument/2006/relationships/slide" Target="slides/slide76.xml"/><Relationship Id="rId121" Type="http://schemas.openxmlformats.org/officeDocument/2006/relationships/slide" Target="slides/slide99.xml"/><Relationship Id="rId142" Type="http://schemas.openxmlformats.org/officeDocument/2006/relationships/notesMaster" Target="notesMasters/notesMaster1.xml"/><Relationship Id="rId163" Type="http://schemas.openxmlformats.org/officeDocument/2006/relationships/font" Target="fonts/font20.fntdata"/><Relationship Id="rId3" Type="http://schemas.openxmlformats.org/officeDocument/2006/relationships/customXml" Target="../customXml/item3.xml"/><Relationship Id="rId25" Type="http://schemas.openxmlformats.org/officeDocument/2006/relationships/slide" Target="slides/slide3.xml"/><Relationship Id="rId46" Type="http://schemas.openxmlformats.org/officeDocument/2006/relationships/slide" Target="slides/slide24.xml"/><Relationship Id="rId67" Type="http://schemas.openxmlformats.org/officeDocument/2006/relationships/slide" Target="slides/slide45.xml"/><Relationship Id="rId116" Type="http://schemas.openxmlformats.org/officeDocument/2006/relationships/slide" Target="slides/slide94.xml"/><Relationship Id="rId137" Type="http://schemas.openxmlformats.org/officeDocument/2006/relationships/slide" Target="slides/slide115.xml"/><Relationship Id="rId158" Type="http://schemas.openxmlformats.org/officeDocument/2006/relationships/font" Target="fonts/font15.fntdata"/><Relationship Id="rId20" Type="http://schemas.openxmlformats.org/officeDocument/2006/relationships/slideMaster" Target="slideMasters/slideMaster17.xml"/><Relationship Id="rId41" Type="http://schemas.openxmlformats.org/officeDocument/2006/relationships/slide" Target="slides/slide19.xml"/><Relationship Id="rId62" Type="http://schemas.openxmlformats.org/officeDocument/2006/relationships/slide" Target="slides/slide40.xml"/><Relationship Id="rId83" Type="http://schemas.openxmlformats.org/officeDocument/2006/relationships/slide" Target="slides/slide61.xml"/><Relationship Id="rId88" Type="http://schemas.openxmlformats.org/officeDocument/2006/relationships/slide" Target="slides/slide66.xml"/><Relationship Id="rId111" Type="http://schemas.openxmlformats.org/officeDocument/2006/relationships/slide" Target="slides/slide89.xml"/><Relationship Id="rId132" Type="http://schemas.openxmlformats.org/officeDocument/2006/relationships/slide" Target="slides/slide110.xml"/><Relationship Id="rId153" Type="http://schemas.openxmlformats.org/officeDocument/2006/relationships/font" Target="fonts/font10.fntdata"/><Relationship Id="rId174" Type="http://schemas.openxmlformats.org/officeDocument/2006/relationships/font" Target="fonts/font31.fntdata"/><Relationship Id="rId179" Type="http://schemas.openxmlformats.org/officeDocument/2006/relationships/presProps" Target="presProps.xml"/><Relationship Id="rId15" Type="http://schemas.openxmlformats.org/officeDocument/2006/relationships/slideMaster" Target="slideMasters/slideMaster12.xml"/><Relationship Id="rId36" Type="http://schemas.openxmlformats.org/officeDocument/2006/relationships/slide" Target="slides/slide14.xml"/><Relationship Id="rId57" Type="http://schemas.openxmlformats.org/officeDocument/2006/relationships/slide" Target="slides/slide35.xml"/><Relationship Id="rId106" Type="http://schemas.openxmlformats.org/officeDocument/2006/relationships/slide" Target="slides/slide84.xml"/><Relationship Id="rId127" Type="http://schemas.openxmlformats.org/officeDocument/2006/relationships/slide" Target="slides/slide105.xml"/><Relationship Id="rId10" Type="http://schemas.openxmlformats.org/officeDocument/2006/relationships/slideMaster" Target="slideMasters/slideMaster7.xml"/><Relationship Id="rId31" Type="http://schemas.openxmlformats.org/officeDocument/2006/relationships/slide" Target="slides/slide9.xml"/><Relationship Id="rId52" Type="http://schemas.openxmlformats.org/officeDocument/2006/relationships/slide" Target="slides/slide30.xml"/><Relationship Id="rId73" Type="http://schemas.openxmlformats.org/officeDocument/2006/relationships/slide" Target="slides/slide51.xml"/><Relationship Id="rId78" Type="http://schemas.openxmlformats.org/officeDocument/2006/relationships/slide" Target="slides/slide56.xml"/><Relationship Id="rId94" Type="http://schemas.openxmlformats.org/officeDocument/2006/relationships/slide" Target="slides/slide72.xml"/><Relationship Id="rId99" Type="http://schemas.openxmlformats.org/officeDocument/2006/relationships/slide" Target="slides/slide77.xml"/><Relationship Id="rId101" Type="http://schemas.openxmlformats.org/officeDocument/2006/relationships/slide" Target="slides/slide79.xml"/><Relationship Id="rId122" Type="http://schemas.openxmlformats.org/officeDocument/2006/relationships/slide" Target="slides/slide100.xml"/><Relationship Id="rId143" Type="http://schemas.openxmlformats.org/officeDocument/2006/relationships/handoutMaster" Target="handoutMasters/handoutMaster1.xml"/><Relationship Id="rId148" Type="http://schemas.openxmlformats.org/officeDocument/2006/relationships/font" Target="fonts/font5.fntdata"/><Relationship Id="rId164" Type="http://schemas.openxmlformats.org/officeDocument/2006/relationships/font" Target="fonts/font21.fntdata"/><Relationship Id="rId169" Type="http://schemas.openxmlformats.org/officeDocument/2006/relationships/font" Target="fonts/font26.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viewProps" Target="viewProps.xml"/><Relationship Id="rId26" Type="http://schemas.openxmlformats.org/officeDocument/2006/relationships/slide" Target="slides/slide4.xml"/><Relationship Id="rId47" Type="http://schemas.openxmlformats.org/officeDocument/2006/relationships/slide" Target="slides/slide25.xml"/><Relationship Id="rId68" Type="http://schemas.openxmlformats.org/officeDocument/2006/relationships/slide" Target="slides/slide46.xml"/><Relationship Id="rId89" Type="http://schemas.openxmlformats.org/officeDocument/2006/relationships/slide" Target="slides/slide67.xml"/><Relationship Id="rId112" Type="http://schemas.openxmlformats.org/officeDocument/2006/relationships/slide" Target="slides/slide90.xml"/><Relationship Id="rId133" Type="http://schemas.openxmlformats.org/officeDocument/2006/relationships/slide" Target="slides/slide111.xml"/><Relationship Id="rId154" Type="http://schemas.openxmlformats.org/officeDocument/2006/relationships/font" Target="fonts/font11.fntdata"/><Relationship Id="rId175" Type="http://schemas.openxmlformats.org/officeDocument/2006/relationships/font" Target="fonts/font32.fntdata"/><Relationship Id="rId16" Type="http://schemas.openxmlformats.org/officeDocument/2006/relationships/slideMaster" Target="slideMasters/slideMaster13.xml"/><Relationship Id="rId37" Type="http://schemas.openxmlformats.org/officeDocument/2006/relationships/slide" Target="slides/slide15.xml"/><Relationship Id="rId58" Type="http://schemas.openxmlformats.org/officeDocument/2006/relationships/slide" Target="slides/slide36.xml"/><Relationship Id="rId79" Type="http://schemas.openxmlformats.org/officeDocument/2006/relationships/slide" Target="slides/slide57.xml"/><Relationship Id="rId102" Type="http://schemas.openxmlformats.org/officeDocument/2006/relationships/slide" Target="slides/slide80.xml"/><Relationship Id="rId123" Type="http://schemas.openxmlformats.org/officeDocument/2006/relationships/slide" Target="slides/slide101.xml"/><Relationship Id="rId144" Type="http://schemas.openxmlformats.org/officeDocument/2006/relationships/font" Target="fonts/font1.fntdata"/><Relationship Id="rId90" Type="http://schemas.openxmlformats.org/officeDocument/2006/relationships/slide" Target="slides/slide68.xml"/><Relationship Id="rId165" Type="http://schemas.openxmlformats.org/officeDocument/2006/relationships/font" Target="fonts/font22.fntdata"/><Relationship Id="rId27" Type="http://schemas.openxmlformats.org/officeDocument/2006/relationships/slide" Target="slides/slide5.xml"/><Relationship Id="rId48" Type="http://schemas.openxmlformats.org/officeDocument/2006/relationships/slide" Target="slides/slide26.xml"/><Relationship Id="rId69" Type="http://schemas.openxmlformats.org/officeDocument/2006/relationships/slide" Target="slides/slide47.xml"/><Relationship Id="rId113" Type="http://schemas.openxmlformats.org/officeDocument/2006/relationships/slide" Target="slides/slide91.xml"/><Relationship Id="rId134" Type="http://schemas.openxmlformats.org/officeDocument/2006/relationships/slide" Target="slides/slide112.xml"/><Relationship Id="rId80" Type="http://schemas.openxmlformats.org/officeDocument/2006/relationships/slide" Target="slides/slide58.xml"/><Relationship Id="rId155" Type="http://schemas.openxmlformats.org/officeDocument/2006/relationships/font" Target="fonts/font12.fntdata"/><Relationship Id="rId176" Type="http://schemas.openxmlformats.org/officeDocument/2006/relationships/font" Target="fonts/font33.fntdata"/><Relationship Id="rId17" Type="http://schemas.openxmlformats.org/officeDocument/2006/relationships/slideMaster" Target="slideMasters/slideMaster14.xml"/><Relationship Id="rId38" Type="http://schemas.openxmlformats.org/officeDocument/2006/relationships/slide" Target="slides/slide16.xml"/><Relationship Id="rId59" Type="http://schemas.openxmlformats.org/officeDocument/2006/relationships/slide" Target="slides/slide37.xml"/><Relationship Id="rId103" Type="http://schemas.openxmlformats.org/officeDocument/2006/relationships/slide" Target="slides/slide81.xml"/><Relationship Id="rId124" Type="http://schemas.openxmlformats.org/officeDocument/2006/relationships/slide" Target="slides/slide102.xml"/><Relationship Id="rId70" Type="http://schemas.openxmlformats.org/officeDocument/2006/relationships/slide" Target="slides/slide48.xml"/><Relationship Id="rId91" Type="http://schemas.openxmlformats.org/officeDocument/2006/relationships/slide" Target="slides/slide69.xml"/><Relationship Id="rId145" Type="http://schemas.openxmlformats.org/officeDocument/2006/relationships/font" Target="fonts/font2.fntdata"/><Relationship Id="rId166" Type="http://schemas.openxmlformats.org/officeDocument/2006/relationships/font" Target="fonts/font23.fntdata"/><Relationship Id="rId1" Type="http://schemas.openxmlformats.org/officeDocument/2006/relationships/customXml" Target="../customXml/item1.xml"/><Relationship Id="rId28" Type="http://schemas.openxmlformats.org/officeDocument/2006/relationships/slide" Target="slides/slide6.xml"/><Relationship Id="rId49" Type="http://schemas.openxmlformats.org/officeDocument/2006/relationships/slide" Target="slides/slide27.xml"/><Relationship Id="rId114" Type="http://schemas.openxmlformats.org/officeDocument/2006/relationships/slide" Target="slides/slide9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Server and Cloud 2013 Template</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12/16/2015 7:32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12/16/2015 7:32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9056358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12/16/2015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212768747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9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4842FF8F-76F1-4B52-B2D8-D640EA721D5C}" type="slidenum">
              <a:rPr lang="en-US" smtClean="0">
                <a:solidFill>
                  <a:prstClr val="black"/>
                </a:solidFill>
              </a:rPr>
              <a:pPr/>
              <a:t>109</a:t>
            </a:fld>
            <a:endParaRPr lang="en-US" dirty="0">
              <a:solidFill>
                <a:prstClr val="black"/>
              </a:solidFill>
            </a:endParaRPr>
          </a:p>
        </p:txBody>
      </p:sp>
    </p:spTree>
    <p:extLst>
      <p:ext uri="{BB962C8B-B14F-4D97-AF65-F5344CB8AC3E}">
        <p14:creationId xmlns:p14="http://schemas.microsoft.com/office/powerpoint/2010/main" val="100793758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12/16/2015 7:32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110</a:t>
            </a:fld>
            <a:endParaRPr lang="en-US" dirty="0"/>
          </a:p>
        </p:txBody>
      </p:sp>
    </p:spTree>
    <p:extLst>
      <p:ext uri="{BB962C8B-B14F-4D97-AF65-F5344CB8AC3E}">
        <p14:creationId xmlns:p14="http://schemas.microsoft.com/office/powerpoint/2010/main" val="206337500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endParaRPr lang="en-US" sz="900" kern="1200" dirty="0" smtClean="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12/16/2015</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111</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104792384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112</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536635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9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89D5A5AB-9D22-4354-8089-2AE811D4E282}" type="slidenum">
              <a:rPr lang="en-US" smtClean="0"/>
              <a:pPr/>
              <a:t>113</a:t>
            </a:fld>
            <a:endParaRPr lang="en-US" dirty="0"/>
          </a:p>
        </p:txBody>
      </p:sp>
    </p:spTree>
    <p:extLst>
      <p:ext uri="{BB962C8B-B14F-4D97-AF65-F5344CB8AC3E}">
        <p14:creationId xmlns:p14="http://schemas.microsoft.com/office/powerpoint/2010/main" val="4262851504"/>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12/16/2015 7:32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114</a:t>
            </a:fld>
            <a:endParaRPr lang="en-US" dirty="0"/>
          </a:p>
        </p:txBody>
      </p:sp>
    </p:spTree>
    <p:extLst>
      <p:ext uri="{BB962C8B-B14F-4D97-AF65-F5344CB8AC3E}">
        <p14:creationId xmlns:p14="http://schemas.microsoft.com/office/powerpoint/2010/main" val="105682697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900" i="0" kern="1200" dirty="0" smtClean="0">
              <a:solidFill>
                <a:schemeClr val="tx1"/>
              </a:solidFill>
              <a:effectLst/>
              <a:latin typeface="Segoe UI Light" pitchFamily="34" charset="0"/>
              <a:ea typeface="+mn-ea"/>
              <a:cs typeface="+mn-cs"/>
            </a:endParaRPr>
          </a:p>
        </p:txBody>
      </p:sp>
      <p:sp>
        <p:nvSpPr>
          <p:cNvPr id="6" name="Date Placeholder 5"/>
          <p:cNvSpPr>
            <a:spLocks noGrp="1"/>
          </p:cNvSpPr>
          <p:nvPr>
            <p:ph type="dt" idx="12"/>
          </p:nvPr>
        </p:nvSpPr>
        <p:spPr/>
        <p:txBody>
          <a:bodyPr/>
          <a:lstStyle/>
          <a:p>
            <a:fld id="{211D4B0C-B40C-4B38-86E4-2AFA7E194751}" type="datetime1">
              <a:rPr lang="en-US" smtClean="0">
                <a:solidFill>
                  <a:prstClr val="black"/>
                </a:solidFill>
              </a:rPr>
              <a:pPr/>
              <a:t>12/16/2015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115</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80401653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9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89D5A5AB-9D22-4354-8089-2AE811D4E282}" type="slidenum">
              <a:rPr lang="en-US" smtClean="0"/>
              <a:pPr/>
              <a:t>116</a:t>
            </a:fld>
            <a:endParaRPr lang="en-US" dirty="0"/>
          </a:p>
        </p:txBody>
      </p:sp>
    </p:spTree>
    <p:extLst>
      <p:ext uri="{BB962C8B-B14F-4D97-AF65-F5344CB8AC3E}">
        <p14:creationId xmlns:p14="http://schemas.microsoft.com/office/powerpoint/2010/main" val="255759675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fontAlgn="base"/>
            <a:endParaRPr lang="en-US" sz="1050" kern="1200" dirty="0" smtClean="0">
              <a:solidFill>
                <a:schemeClr val="tx1"/>
              </a:solidFill>
              <a:effectLst/>
              <a:latin typeface="Segoe UI Light" pitchFamily="34" charset="0"/>
              <a:ea typeface="+mn-ea"/>
              <a:cs typeface="+mn-cs"/>
            </a:endParaRPr>
          </a:p>
        </p:txBody>
      </p:sp>
      <p:sp>
        <p:nvSpPr>
          <p:cNvPr id="5" name="Date Placeholder 4"/>
          <p:cNvSpPr>
            <a:spLocks noGrp="1"/>
          </p:cNvSpPr>
          <p:nvPr>
            <p:ph type="dt" idx="10"/>
          </p:nvPr>
        </p:nvSpPr>
        <p:spPr/>
        <p:txBody>
          <a:bodyPr/>
          <a:lstStyle/>
          <a:p>
            <a:fld id="{F22B3E36-5CE0-4CB7-82DE-38A88C71BFA8}" type="datetime1">
              <a:rPr lang="en-US" smtClean="0"/>
              <a:pPr/>
              <a:t>12/16/2015</a:t>
            </a:fld>
            <a:endParaRPr lang="en-US" dirty="0"/>
          </a:p>
        </p:txBody>
      </p:sp>
      <p:sp>
        <p:nvSpPr>
          <p:cNvPr id="6" name="Footer Placeholder 5"/>
          <p:cNvSpPr>
            <a:spLocks noGrp="1"/>
          </p:cNvSpPr>
          <p:nvPr>
            <p:ph type="ftr" sz="quarter" idx="11"/>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Windows Vista and other product names are or may be registered trademarks and/or trademarks in the U.S. and/or other countries.</a:t>
            </a:r>
          </a:p>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b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8B263312-38AA-4E1E-B2B5-0F8F122B24FE}" type="slidenum">
              <a:rPr lang="en-US" smtClean="0"/>
              <a:pPr/>
              <a:t>117</a:t>
            </a:fld>
            <a:endParaRPr lang="en-US" dirty="0"/>
          </a:p>
        </p:txBody>
      </p:sp>
      <p:sp>
        <p:nvSpPr>
          <p:cNvPr id="8" name="Header Placeholder 7"/>
          <p:cNvSpPr>
            <a:spLocks noGrp="1"/>
          </p:cNvSpPr>
          <p:nvPr>
            <p:ph type="hdr" sz="quarter" idx="13"/>
          </p:nvPr>
        </p:nvSpPr>
        <p:spPr/>
        <p:txBody>
          <a:bodyPr/>
          <a:lstStyle/>
          <a:p>
            <a:r>
              <a:rPr lang="en-US" dirty="0"/>
              <a:t>Tech Ready 15</a:t>
            </a:r>
          </a:p>
        </p:txBody>
      </p:sp>
    </p:spTree>
    <p:extLst>
      <p:ext uri="{BB962C8B-B14F-4D97-AF65-F5344CB8AC3E}">
        <p14:creationId xmlns:p14="http://schemas.microsoft.com/office/powerpoint/2010/main" val="79358529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Date Placeholder 3"/>
          <p:cNvSpPr>
            <a:spLocks noGrp="1"/>
          </p:cNvSpPr>
          <p:nvPr>
            <p:ph type="dt" idx="10"/>
          </p:nvPr>
        </p:nvSpPr>
        <p:spPr/>
        <p:txBody>
          <a:bodyPr/>
          <a:lstStyle/>
          <a:p>
            <a:r>
              <a:rPr lang="en-US" dirty="0" smtClean="0">
                <a:solidFill>
                  <a:prstClr val="black"/>
                </a:solidFill>
              </a:rPr>
              <a:t>4/10/2013</a:t>
            </a:r>
            <a:endParaRPr lang="en-US" dirty="0">
              <a:solidFill>
                <a:prstClr val="black"/>
              </a:solidFill>
            </a:endParaRPr>
          </a:p>
        </p:txBody>
      </p:sp>
      <p:sp>
        <p:nvSpPr>
          <p:cNvPr id="6" name="Footer Placeholder 5"/>
          <p:cNvSpPr>
            <a:spLocks noGrp="1"/>
          </p:cNvSpPr>
          <p:nvPr>
            <p:ph type="ftr" sz="quarter" idx="11"/>
          </p:nvPr>
        </p:nvSpPr>
        <p:spPr/>
        <p:txBody>
          <a:bodyPr/>
          <a:lstStyle/>
          <a:p>
            <a:r>
              <a:rPr lang="en-US" dirty="0" smtClean="0">
                <a:solidFill>
                  <a:srgbClr val="000000"/>
                </a:solidFill>
                <a:latin typeface="Segoe UI" pitchFamily="34" charset="0"/>
              </a:rPr>
              <a:t>Microsoft Corporation</a:t>
            </a:r>
          </a:p>
        </p:txBody>
      </p:sp>
      <p:sp>
        <p:nvSpPr>
          <p:cNvPr id="9" name="Slide Number Placeholder 8"/>
          <p:cNvSpPr>
            <a:spLocks noGrp="1"/>
          </p:cNvSpPr>
          <p:nvPr>
            <p:ph type="sldNum" sz="quarter" idx="12"/>
          </p:nvPr>
        </p:nvSpPr>
        <p:spPr/>
        <p:txBody>
          <a:bodyPr/>
          <a:lstStyle/>
          <a:p>
            <a:fld id="{8B263312-38AA-4E1E-B2B5-0F8F122B24FE}" type="slidenum">
              <a:rPr lang="en-US" smtClean="0">
                <a:solidFill>
                  <a:prstClr val="black"/>
                </a:solidFill>
              </a:rPr>
              <a:pPr/>
              <a:t>119</a:t>
            </a:fld>
            <a:endParaRPr lang="en-US" dirty="0">
              <a:solidFill>
                <a:prstClr val="black"/>
              </a:solidFill>
            </a:endParaRPr>
          </a:p>
        </p:txBody>
      </p:sp>
      <p:sp>
        <p:nvSpPr>
          <p:cNvPr id="10" name="Header Placeholder 9"/>
          <p:cNvSpPr>
            <a:spLocks noGrp="1"/>
          </p:cNvSpPr>
          <p:nvPr>
            <p:ph type="hdr" sz="quarter" idx="13"/>
          </p:nvPr>
        </p:nvSpPr>
        <p:spPr/>
        <p:txBody>
          <a:bodyPr/>
          <a:lstStyle/>
          <a:p>
            <a:r>
              <a:rPr dirty="0">
                <a:solidFill>
                  <a:prstClr val="black"/>
                </a:solidFill>
              </a:rPr>
              <a:t>ESP Sales Presentation for Mobility</a:t>
            </a:r>
          </a:p>
        </p:txBody>
      </p:sp>
    </p:spTree>
    <p:extLst>
      <p:ext uri="{BB962C8B-B14F-4D97-AF65-F5344CB8AC3E}">
        <p14:creationId xmlns:p14="http://schemas.microsoft.com/office/powerpoint/2010/main" val="1241811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084929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0EC29EE-A8AD-4CE0-9C0B-116E0D4D7533}"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1365567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17</a:t>
            </a:fld>
            <a:endParaRPr lang="en-US" dirty="0">
              <a:solidFill>
                <a:prstClr val="black"/>
              </a:solidFill>
            </a:endParaRPr>
          </a:p>
        </p:txBody>
      </p:sp>
    </p:spTree>
    <p:extLst>
      <p:ext uri="{BB962C8B-B14F-4D97-AF65-F5344CB8AC3E}">
        <p14:creationId xmlns:p14="http://schemas.microsoft.com/office/powerpoint/2010/main" val="710183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12/16/2015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19</a:t>
            </a:fld>
            <a:endParaRPr lang="en-US" dirty="0">
              <a:solidFill>
                <a:prstClr val="black"/>
              </a:solidFill>
            </a:endParaRPr>
          </a:p>
        </p:txBody>
      </p:sp>
    </p:spTree>
    <p:extLst>
      <p:ext uri="{BB962C8B-B14F-4D97-AF65-F5344CB8AC3E}">
        <p14:creationId xmlns:p14="http://schemas.microsoft.com/office/powerpoint/2010/main" val="24415753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12/16/2015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963480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fld id="{74772EAE-EF09-4CFC-9513-4CA89B040EC9}" type="slidenum">
              <a:rPr lang="en-US">
                <a:solidFill>
                  <a:prstClr val="black"/>
                </a:solidFill>
              </a:rPr>
              <a:pPr/>
              <a:t>21</a:t>
            </a:fld>
            <a:endParaRPr lang="en-US" dirty="0">
              <a:solidFill>
                <a:prstClr val="black"/>
              </a:solidFill>
            </a:endParaRPr>
          </a:p>
        </p:txBody>
      </p:sp>
    </p:spTree>
    <p:extLst>
      <p:ext uri="{BB962C8B-B14F-4D97-AF65-F5344CB8AC3E}">
        <p14:creationId xmlns:p14="http://schemas.microsoft.com/office/powerpoint/2010/main" val="16090365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9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74772EAE-EF09-4CFC-9513-4CA89B040EC9}" type="slidenum">
              <a:rPr lang="en-US" smtClean="0">
                <a:solidFill>
                  <a:prstClr val="black"/>
                </a:solidFill>
              </a:rPr>
              <a:pPr/>
              <a:t>22</a:t>
            </a:fld>
            <a:endParaRPr lang="en-US" dirty="0">
              <a:solidFill>
                <a:prstClr val="black"/>
              </a:solidFill>
            </a:endParaRPr>
          </a:p>
        </p:txBody>
      </p:sp>
    </p:spTree>
    <p:extLst>
      <p:ext uri="{BB962C8B-B14F-4D97-AF65-F5344CB8AC3E}">
        <p14:creationId xmlns:p14="http://schemas.microsoft.com/office/powerpoint/2010/main" val="1837766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900" b="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74772EAE-EF09-4CFC-9513-4CA89B040EC9}"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701459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772EAE-EF09-4CFC-9513-4CA89B040EC9}" type="slidenum">
              <a:rPr lang="en-US" smtClean="0">
                <a:solidFill>
                  <a:prstClr val="black"/>
                </a:solidFill>
              </a:rPr>
              <a:pPr/>
              <a:t>25</a:t>
            </a:fld>
            <a:endParaRPr lang="en-US" dirty="0">
              <a:solidFill>
                <a:prstClr val="black"/>
              </a:solidFill>
            </a:endParaRPr>
          </a:p>
        </p:txBody>
      </p:sp>
    </p:spTree>
    <p:extLst>
      <p:ext uri="{BB962C8B-B14F-4D97-AF65-F5344CB8AC3E}">
        <p14:creationId xmlns:p14="http://schemas.microsoft.com/office/powerpoint/2010/main" val="1042181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D21AEA4E-C8DD-4389-8732-D0D2DA460746}" type="datetime1">
              <a:rPr lang="en-US" smtClean="0">
                <a:solidFill>
                  <a:prstClr val="black"/>
                </a:solidFill>
              </a:rPr>
              <a:pPr/>
              <a:t>12/16/2015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4255721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26</a:t>
            </a:fld>
            <a:endParaRPr lang="en-US" dirty="0">
              <a:solidFill>
                <a:prstClr val="black"/>
              </a:solidFill>
            </a:endParaRPr>
          </a:p>
        </p:txBody>
      </p:sp>
    </p:spTree>
    <p:extLst>
      <p:ext uri="{BB962C8B-B14F-4D97-AF65-F5344CB8AC3E}">
        <p14:creationId xmlns:p14="http://schemas.microsoft.com/office/powerpoint/2010/main" val="29311440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900" kern="1200" dirty="0">
              <a:solidFill>
                <a:schemeClr val="tx1"/>
              </a:solidFill>
              <a:effectLst/>
              <a:latin typeface="Segoe UI Light" pitchFamily="34" charset="0"/>
              <a:ea typeface="+mn-ea"/>
              <a:cs typeface="+mn-cs"/>
            </a:endParaRPr>
          </a:p>
        </p:txBody>
      </p:sp>
      <p:sp>
        <p:nvSpPr>
          <p:cNvPr id="4" name="Date Placeholder 3"/>
          <p:cNvSpPr>
            <a:spLocks noGrp="1"/>
          </p:cNvSpPr>
          <p:nvPr>
            <p:ph type="dt" idx="10"/>
          </p:nvPr>
        </p:nvSpPr>
        <p:spPr/>
        <p:txBody>
          <a:bodyPr/>
          <a:lstStyle/>
          <a:p>
            <a:fld id="{58A9F44F-9FA8-489D-B14D-5E7BFE8FB38A}" type="datetime8">
              <a:rPr lang="en-US" smtClean="0">
                <a:solidFill>
                  <a:prstClr val="black"/>
                </a:solidFill>
              </a:rPr>
              <a:pPr/>
              <a:t>12/16/2015 7:32 PM</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B4008EB6-D09E-4580-8CD6-DDB14511944F}" type="slidenum">
              <a:rPr lang="en-US" smtClean="0">
                <a:solidFill>
                  <a:prstClr val="black"/>
                </a:solidFill>
              </a:rPr>
              <a:pPr/>
              <a:t>28</a:t>
            </a:fld>
            <a:endParaRPr lang="en-US" dirty="0">
              <a:solidFill>
                <a:prstClr val="black"/>
              </a:solidFill>
            </a:endParaRPr>
          </a:p>
        </p:txBody>
      </p:sp>
      <p:sp>
        <p:nvSpPr>
          <p:cNvPr id="6" name="Header Placeholder 5"/>
          <p:cNvSpPr>
            <a:spLocks noGrp="1"/>
          </p:cNvSpPr>
          <p:nvPr>
            <p:ph type="hdr" sz="quarter" idx="13"/>
          </p:nvPr>
        </p:nvSpPr>
        <p:spPr/>
        <p:txBody>
          <a:bodyPr/>
          <a:lstStyle/>
          <a:p>
            <a:endParaRPr lang="en-US" dirty="0">
              <a:solidFill>
                <a:prstClr val="black"/>
              </a:solidFill>
            </a:endParaRPr>
          </a:p>
        </p:txBody>
      </p:sp>
      <p:sp>
        <p:nvSpPr>
          <p:cNvPr id="8" name="Footer Placeholder 7"/>
          <p:cNvSpPr>
            <a:spLocks noGrp="1"/>
          </p:cNvSpPr>
          <p:nvPr>
            <p:ph type="ftr" sz="quarter" idx="14"/>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19312640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29</a:t>
            </a:fld>
            <a:endParaRPr lang="en-US" dirty="0">
              <a:solidFill>
                <a:prstClr val="black"/>
              </a:solidFill>
            </a:endParaRPr>
          </a:p>
        </p:txBody>
      </p:sp>
    </p:spTree>
    <p:extLst>
      <p:ext uri="{BB962C8B-B14F-4D97-AF65-F5344CB8AC3E}">
        <p14:creationId xmlns:p14="http://schemas.microsoft.com/office/powerpoint/2010/main" val="1749044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Date Placeholder 3"/>
          <p:cNvSpPr>
            <a:spLocks noGrp="1"/>
          </p:cNvSpPr>
          <p:nvPr>
            <p:ph type="dt" idx="10"/>
          </p:nvPr>
        </p:nvSpPr>
        <p:spPr/>
        <p:txBody>
          <a:bodyPr/>
          <a:lstStyle/>
          <a:p>
            <a:r>
              <a:rPr lang="en-US" dirty="0" smtClean="0">
                <a:solidFill>
                  <a:prstClr val="black"/>
                </a:solidFill>
              </a:rPr>
              <a:t>4/10/2013</a:t>
            </a:r>
            <a:endParaRPr lang="en-US" dirty="0">
              <a:solidFill>
                <a:prstClr val="black"/>
              </a:solidFill>
            </a:endParaRPr>
          </a:p>
        </p:txBody>
      </p:sp>
      <p:sp>
        <p:nvSpPr>
          <p:cNvPr id="6" name="Footer Placeholder 5"/>
          <p:cNvSpPr>
            <a:spLocks noGrp="1"/>
          </p:cNvSpPr>
          <p:nvPr>
            <p:ph type="ftr" sz="quarter" idx="11"/>
          </p:nvPr>
        </p:nvSpPr>
        <p:spPr/>
        <p:txBody>
          <a:bodyPr/>
          <a:lstStyle/>
          <a:p>
            <a:r>
              <a:rPr lang="en-US" dirty="0" smtClean="0">
                <a:solidFill>
                  <a:srgbClr val="000000"/>
                </a:solidFill>
                <a:latin typeface="Segoe UI" pitchFamily="34" charset="0"/>
              </a:rPr>
              <a:t>Microsoft Corporation</a:t>
            </a:r>
          </a:p>
        </p:txBody>
      </p:sp>
      <p:sp>
        <p:nvSpPr>
          <p:cNvPr id="9" name="Slide Number Placeholder 8"/>
          <p:cNvSpPr>
            <a:spLocks noGrp="1"/>
          </p:cNvSpPr>
          <p:nvPr>
            <p:ph type="sldNum" sz="quarter" idx="12"/>
          </p:nvPr>
        </p:nvSpPr>
        <p:spPr/>
        <p:txBody>
          <a:bodyPr/>
          <a:lstStyle/>
          <a:p>
            <a:fld id="{8B263312-38AA-4E1E-B2B5-0F8F122B24FE}" type="slidenum">
              <a:rPr lang="en-US" smtClean="0">
                <a:solidFill>
                  <a:prstClr val="black"/>
                </a:solidFill>
              </a:rPr>
              <a:pPr/>
              <a:t>31</a:t>
            </a:fld>
            <a:endParaRPr lang="en-US" dirty="0">
              <a:solidFill>
                <a:prstClr val="black"/>
              </a:solidFill>
            </a:endParaRPr>
          </a:p>
        </p:txBody>
      </p:sp>
      <p:sp>
        <p:nvSpPr>
          <p:cNvPr id="10" name="Header Placeholder 9"/>
          <p:cNvSpPr>
            <a:spLocks noGrp="1"/>
          </p:cNvSpPr>
          <p:nvPr>
            <p:ph type="hdr" sz="quarter" idx="13"/>
          </p:nvPr>
        </p:nvSpPr>
        <p:spPr/>
        <p:txBody>
          <a:bodyPr/>
          <a:lstStyle/>
          <a:p>
            <a:r>
              <a:rPr dirty="0">
                <a:solidFill>
                  <a:prstClr val="black"/>
                </a:solidFill>
              </a:rPr>
              <a:t>ESP Sales Presentation for Mobility</a:t>
            </a:r>
          </a:p>
        </p:txBody>
      </p:sp>
    </p:spTree>
    <p:extLst>
      <p:ext uri="{BB962C8B-B14F-4D97-AF65-F5344CB8AC3E}">
        <p14:creationId xmlns:p14="http://schemas.microsoft.com/office/powerpoint/2010/main" val="35994117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32</a:t>
            </a:fld>
            <a:endParaRPr lang="en-US" dirty="0">
              <a:solidFill>
                <a:prstClr val="black"/>
              </a:solidFill>
            </a:endParaRPr>
          </a:p>
        </p:txBody>
      </p:sp>
    </p:spTree>
    <p:extLst>
      <p:ext uri="{BB962C8B-B14F-4D97-AF65-F5344CB8AC3E}">
        <p14:creationId xmlns:p14="http://schemas.microsoft.com/office/powerpoint/2010/main" val="173076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33</a:t>
            </a:fld>
            <a:endParaRPr lang="en-US" dirty="0">
              <a:solidFill>
                <a:prstClr val="black"/>
              </a:solidFill>
            </a:endParaRPr>
          </a:p>
        </p:txBody>
      </p:sp>
    </p:spTree>
    <p:extLst>
      <p:ext uri="{BB962C8B-B14F-4D97-AF65-F5344CB8AC3E}">
        <p14:creationId xmlns:p14="http://schemas.microsoft.com/office/powerpoint/2010/main" val="35787224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34</a:t>
            </a:fld>
            <a:endParaRPr lang="en-US" dirty="0">
              <a:solidFill>
                <a:prstClr val="black"/>
              </a:solidFill>
            </a:endParaRPr>
          </a:p>
        </p:txBody>
      </p:sp>
    </p:spTree>
    <p:extLst>
      <p:ext uri="{BB962C8B-B14F-4D97-AF65-F5344CB8AC3E}">
        <p14:creationId xmlns:p14="http://schemas.microsoft.com/office/powerpoint/2010/main" val="2762176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522663" y="228600"/>
            <a:ext cx="3187700" cy="1793875"/>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A5B258F2-B2E5-4175-B339-81AEE5988F5F}" type="slidenum">
              <a:rPr lang="en-US" smtClean="0">
                <a:solidFill>
                  <a:prstClr val="black"/>
                </a:solidFill>
              </a:rPr>
              <a:pPr/>
              <a:t>35</a:t>
            </a:fld>
            <a:endParaRPr lang="en-US" dirty="0">
              <a:solidFill>
                <a:prstClr val="black"/>
              </a:solidFill>
            </a:endParaRPr>
          </a:p>
        </p:txBody>
      </p:sp>
    </p:spTree>
    <p:extLst>
      <p:ext uri="{BB962C8B-B14F-4D97-AF65-F5344CB8AC3E}">
        <p14:creationId xmlns:p14="http://schemas.microsoft.com/office/powerpoint/2010/main" val="37356423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36</a:t>
            </a:fld>
            <a:endParaRPr lang="en-US" dirty="0">
              <a:solidFill>
                <a:prstClr val="black"/>
              </a:solidFill>
            </a:endParaRPr>
          </a:p>
        </p:txBody>
      </p:sp>
    </p:spTree>
    <p:extLst>
      <p:ext uri="{BB962C8B-B14F-4D97-AF65-F5344CB8AC3E}">
        <p14:creationId xmlns:p14="http://schemas.microsoft.com/office/powerpoint/2010/main" val="182564833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24109797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4772EAE-EF09-4CFC-9513-4CA89B040EC9}"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7986959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9212717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33662941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40</a:t>
            </a:fld>
            <a:endParaRPr lang="en-US" dirty="0">
              <a:solidFill>
                <a:prstClr val="black"/>
              </a:solidFill>
            </a:endParaRPr>
          </a:p>
        </p:txBody>
      </p:sp>
    </p:spTree>
    <p:extLst>
      <p:ext uri="{BB962C8B-B14F-4D97-AF65-F5344CB8AC3E}">
        <p14:creationId xmlns:p14="http://schemas.microsoft.com/office/powerpoint/2010/main" val="33596395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59716FD-CABD-4901-B8C7-E38E5C35D5E7}" type="slidenum">
              <a:rPr lang="en-GB" smtClean="0">
                <a:solidFill>
                  <a:prstClr val="black"/>
                </a:solidFill>
              </a:rPr>
              <a:pPr/>
              <a:t>41</a:t>
            </a:fld>
            <a:endParaRPr lang="en-GB" dirty="0">
              <a:solidFill>
                <a:prstClr val="black"/>
              </a:solidFill>
            </a:endParaRPr>
          </a:p>
        </p:txBody>
      </p:sp>
    </p:spTree>
    <p:extLst>
      <p:ext uri="{BB962C8B-B14F-4D97-AF65-F5344CB8AC3E}">
        <p14:creationId xmlns:p14="http://schemas.microsoft.com/office/powerpoint/2010/main" val="6901368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09306" lvl="1" indent="0">
              <a:buNone/>
            </a:pPr>
            <a:endParaRPr lang="en-US" sz="2600" dirty="0" smtClean="0"/>
          </a:p>
        </p:txBody>
      </p:sp>
      <p:sp>
        <p:nvSpPr>
          <p:cNvPr id="4" name="Header Placeholder 3"/>
          <p:cNvSpPr>
            <a:spLocks noGrp="1"/>
          </p:cNvSpPr>
          <p:nvPr>
            <p:ph type="hdr" sz="quarter" idx="10"/>
          </p:nvPr>
        </p:nvSpPr>
        <p:spPr/>
        <p:txBody>
          <a:bodyPr/>
          <a:lstStyle/>
          <a:p>
            <a:r>
              <a:rPr lang="en-US" dirty="0" smtClean="0">
                <a:solidFill>
                  <a:prstClr val="black"/>
                </a:solidFill>
              </a:rPr>
              <a:t>Server &amp; Tools Business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12/16/2015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2983390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37162961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9122041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32567605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1082235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2230252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3125175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41904450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64B560-3E06-4983-9494-146314CFC53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351388827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defTabSz="914400">
              <a:defRPr/>
            </a:pPr>
            <a:fld id="{F39C84D5-E8E1-4037-BBA3-6F020E8B1EAD}" type="slidenum">
              <a:rPr lang="en-US" smtClean="0">
                <a:solidFill>
                  <a:prstClr val="black"/>
                </a:solidFill>
                <a:latin typeface="Calibri" panose="020F0502020204030204"/>
              </a:rPr>
              <a:pPr defTabSz="914400">
                <a:defRPr/>
              </a:pPr>
              <a:t>50</a:t>
            </a:fld>
            <a:endParaRPr lang="en-US" dirty="0">
              <a:solidFill>
                <a:prstClr val="black"/>
              </a:solidFill>
              <a:latin typeface="Calibri" panose="020F0502020204030204"/>
            </a:endParaRPr>
          </a:p>
        </p:txBody>
      </p:sp>
    </p:spTree>
    <p:extLst>
      <p:ext uri="{BB962C8B-B14F-4D97-AF65-F5344CB8AC3E}">
        <p14:creationId xmlns:p14="http://schemas.microsoft.com/office/powerpoint/2010/main" val="409770722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51</a:t>
            </a:fld>
            <a:endParaRPr lang="en-US" dirty="0">
              <a:solidFill>
                <a:prstClr val="black"/>
              </a:solidFill>
            </a:endParaRPr>
          </a:p>
        </p:txBody>
      </p:sp>
    </p:spTree>
    <p:extLst>
      <p:ext uri="{BB962C8B-B14F-4D97-AF65-F5344CB8AC3E}">
        <p14:creationId xmlns:p14="http://schemas.microsoft.com/office/powerpoint/2010/main" val="389809300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94505423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1DE79BF3-0418-4DBA-AFE4-055FD062C76E}"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
        <p:nvSpPr>
          <p:cNvPr id="4" name="Header Placeholder 3"/>
          <p:cNvSpPr>
            <a:spLocks noGrp="1"/>
          </p:cNvSpPr>
          <p:nvPr>
            <p:ph type="hdr" sz="quarter" idx="15"/>
          </p:nvPr>
        </p:nvSpPr>
        <p:spPr/>
        <p:txBody>
          <a:bodyPr/>
          <a:lstStyle/>
          <a:p>
            <a:endParaRPr lang="en-US" dirty="0">
              <a:solidFill>
                <a:prstClr val="black"/>
              </a:solidFill>
            </a:endParaRPr>
          </a:p>
        </p:txBody>
      </p:sp>
      <p:sp>
        <p:nvSpPr>
          <p:cNvPr id="5" name="Footer Placeholder 4"/>
          <p:cNvSpPr>
            <a:spLocks noGrp="1"/>
          </p:cNvSpPr>
          <p:nvPr>
            <p:ph type="ftr" sz="quarter" idx="16"/>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2015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a:t>
            </a:r>
          </a:p>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317176534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59716FD-CABD-4901-B8C7-E38E5C35D5E7}" type="slidenum">
              <a:rPr lang="en-GB" smtClean="0">
                <a:solidFill>
                  <a:prstClr val="black"/>
                </a:solidFill>
              </a:rPr>
              <a:pPr/>
              <a:t>54</a:t>
            </a:fld>
            <a:endParaRPr lang="en-GB" dirty="0">
              <a:solidFill>
                <a:prstClr val="black"/>
              </a:solidFill>
            </a:endParaRPr>
          </a:p>
        </p:txBody>
      </p:sp>
    </p:spTree>
    <p:extLst>
      <p:ext uri="{BB962C8B-B14F-4D97-AF65-F5344CB8AC3E}">
        <p14:creationId xmlns:p14="http://schemas.microsoft.com/office/powerpoint/2010/main" val="39465698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8802898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Date Placeholder 3"/>
          <p:cNvSpPr>
            <a:spLocks noGrp="1"/>
          </p:cNvSpPr>
          <p:nvPr>
            <p:ph type="dt" idx="10"/>
          </p:nvPr>
        </p:nvSpPr>
        <p:spPr/>
        <p:txBody>
          <a:bodyPr/>
          <a:lstStyle/>
          <a:p>
            <a:endParaRPr lang="en-US" dirty="0">
              <a:solidFill>
                <a:prstClr val="black"/>
              </a:solidFill>
            </a:endParaRPr>
          </a:p>
        </p:txBody>
      </p:sp>
      <p:sp>
        <p:nvSpPr>
          <p:cNvPr id="6" name="Footer Placeholder 5"/>
          <p:cNvSpPr>
            <a:spLocks noGrp="1"/>
          </p:cNvSpPr>
          <p:nvPr>
            <p:ph type="ftr" sz="quarter" idx="11"/>
          </p:nvPr>
        </p:nvSpPr>
        <p:spPr/>
        <p:txBody>
          <a:bodyPr/>
          <a:lstStyle/>
          <a:p>
            <a:r>
              <a:rPr lang="en-US" dirty="0" smtClean="0">
                <a:solidFill>
                  <a:srgbClr val="000000"/>
                </a:solidFill>
                <a:latin typeface="Segoe UI" pitchFamily="34" charset="0"/>
              </a:rPr>
              <a:t>Microsoft Corporation</a:t>
            </a:r>
          </a:p>
        </p:txBody>
      </p:sp>
      <p:sp>
        <p:nvSpPr>
          <p:cNvPr id="9" name="Slide Number Placeholder 8"/>
          <p:cNvSpPr>
            <a:spLocks noGrp="1"/>
          </p:cNvSpPr>
          <p:nvPr>
            <p:ph type="sldNum" sz="quarter" idx="12"/>
          </p:nvPr>
        </p:nvSpPr>
        <p:spPr/>
        <p:txBody>
          <a:bodyPr/>
          <a:lstStyle/>
          <a:p>
            <a:fld id="{8B263312-38AA-4E1E-B2B5-0F8F122B24FE}" type="slidenum">
              <a:rPr lang="en-US" smtClean="0">
                <a:solidFill>
                  <a:prstClr val="black"/>
                </a:solidFill>
              </a:rPr>
              <a:pPr/>
              <a:t>56</a:t>
            </a:fld>
            <a:endParaRPr lang="en-US" dirty="0">
              <a:solidFill>
                <a:prstClr val="black"/>
              </a:solidFill>
            </a:endParaRPr>
          </a:p>
        </p:txBody>
      </p:sp>
      <p:sp>
        <p:nvSpPr>
          <p:cNvPr id="10" name="Header Placeholder 9"/>
          <p:cNvSpPr>
            <a:spLocks noGrp="1"/>
          </p:cNvSpPr>
          <p:nvPr>
            <p:ph type="hdr" sz="quarter" idx="13"/>
          </p:nvPr>
        </p:nvSpPr>
        <p:spPr/>
        <p:txBody>
          <a:bodyPr/>
          <a:lstStyle/>
          <a:p>
            <a:endParaRPr dirty="0">
              <a:solidFill>
                <a:prstClr val="black"/>
              </a:solidFill>
            </a:endParaRPr>
          </a:p>
        </p:txBody>
      </p:sp>
    </p:spTree>
    <p:extLst>
      <p:ext uri="{BB962C8B-B14F-4D97-AF65-F5344CB8AC3E}">
        <p14:creationId xmlns:p14="http://schemas.microsoft.com/office/powerpoint/2010/main" val="14324457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2577803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6" name="Date Placeholder 5"/>
          <p:cNvSpPr>
            <a:spLocks noGrp="1"/>
          </p:cNvSpPr>
          <p:nvPr>
            <p:ph type="dt" idx="12"/>
          </p:nvPr>
        </p:nvSpPr>
        <p:spPr/>
        <p:txBody>
          <a:bodyPr/>
          <a:lstStyle/>
          <a:p>
            <a:fld id="{97EC2E71-BC3B-49B8-B2BF-93DCC9B91A9A}" type="datetime1">
              <a:rPr lang="en-US" smtClean="0">
                <a:solidFill>
                  <a:prstClr val="black"/>
                </a:solidFill>
              </a:rPr>
              <a:pPr/>
              <a:t>12/16/2015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5730138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25480796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11278682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25712816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i="1"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343519804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62</a:t>
            </a:fld>
            <a:endParaRPr lang="en-US" dirty="0">
              <a:solidFill>
                <a:prstClr val="black"/>
              </a:solidFill>
            </a:endParaRPr>
          </a:p>
        </p:txBody>
      </p:sp>
    </p:spTree>
    <p:extLst>
      <p:ext uri="{BB962C8B-B14F-4D97-AF65-F5344CB8AC3E}">
        <p14:creationId xmlns:p14="http://schemas.microsoft.com/office/powerpoint/2010/main" val="19356669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41813"/>
            <a:ext cx="5486400" cy="4114800"/>
          </a:xfrm>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12/16/2015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388024569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38178908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F2BC8074-2BA6-4058-AF22-6BD362B39BCB}"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198359313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66</a:t>
            </a:fld>
            <a:endParaRPr lang="en-US" dirty="0">
              <a:solidFill>
                <a:prstClr val="black"/>
              </a:solidFill>
            </a:endParaRPr>
          </a:p>
        </p:txBody>
      </p:sp>
    </p:spTree>
    <p:extLst>
      <p:ext uri="{BB962C8B-B14F-4D97-AF65-F5344CB8AC3E}">
        <p14:creationId xmlns:p14="http://schemas.microsoft.com/office/powerpoint/2010/main" val="27789524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smtClean="0">
                <a:solidFill>
                  <a:prstClr val="black"/>
                </a:solidFill>
              </a:rPr>
              <a:t>Microsoft Research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07291A3-B004-4A37-8DA1-0C5F15E13977}"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3408739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23892966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68</a:t>
            </a:fld>
            <a:endParaRPr lang="en-US" dirty="0">
              <a:solidFill>
                <a:prstClr val="black"/>
              </a:solidFill>
            </a:endParaRPr>
          </a:p>
        </p:txBody>
      </p:sp>
    </p:spTree>
    <p:extLst>
      <p:ext uri="{BB962C8B-B14F-4D97-AF65-F5344CB8AC3E}">
        <p14:creationId xmlns:p14="http://schemas.microsoft.com/office/powerpoint/2010/main" val="13958222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69</a:t>
            </a:fld>
            <a:endParaRPr lang="en-US" dirty="0">
              <a:solidFill>
                <a:prstClr val="black"/>
              </a:solidFill>
            </a:endParaRPr>
          </a:p>
        </p:txBody>
      </p:sp>
    </p:spTree>
    <p:extLst>
      <p:ext uri="{BB962C8B-B14F-4D97-AF65-F5344CB8AC3E}">
        <p14:creationId xmlns:p14="http://schemas.microsoft.com/office/powerpoint/2010/main" val="10427179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19832784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AE0A51E3-C864-4008-89E4-1BA7E979A1DD}"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30702194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326221577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smtClean="0"/>
          </a:p>
        </p:txBody>
      </p:sp>
      <p:sp>
        <p:nvSpPr>
          <p:cNvPr id="4" name="Slide Number Placeholder 3"/>
          <p:cNvSpPr>
            <a:spLocks noGrp="1"/>
          </p:cNvSpPr>
          <p:nvPr>
            <p:ph type="sldNum" sz="quarter" idx="10"/>
          </p:nvPr>
        </p:nvSpPr>
        <p:spPr/>
        <p:txBody>
          <a:bodyPr/>
          <a:lstStyle/>
          <a:p>
            <a:fld id="{2440A7F1-1D53-4645-8AB9-46355AEB7888}"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297331072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74</a:t>
            </a:fld>
            <a:endParaRPr lang="en-US" dirty="0">
              <a:solidFill>
                <a:prstClr val="black"/>
              </a:solidFill>
            </a:endParaRPr>
          </a:p>
        </p:txBody>
      </p:sp>
    </p:spTree>
    <p:extLst>
      <p:ext uri="{BB962C8B-B14F-4D97-AF65-F5344CB8AC3E}">
        <p14:creationId xmlns:p14="http://schemas.microsoft.com/office/powerpoint/2010/main" val="24430732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35213872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12/16/2015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420696549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35225188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7133084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smtClean="0">
                <a:solidFill>
                  <a:prstClr val="black"/>
                </a:solidFill>
              </a:rPr>
              <a:t>Microsoft Research 2013</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07291A3-B004-4A37-8DA1-0C5F15E13977}"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78</a:t>
            </a:fld>
            <a:endParaRPr lang="en-US" dirty="0">
              <a:solidFill>
                <a:prstClr val="black"/>
              </a:solidFill>
            </a:endParaRPr>
          </a:p>
        </p:txBody>
      </p:sp>
    </p:spTree>
    <p:extLst>
      <p:ext uri="{BB962C8B-B14F-4D97-AF65-F5344CB8AC3E}">
        <p14:creationId xmlns:p14="http://schemas.microsoft.com/office/powerpoint/2010/main" val="19767435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3709980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80</a:t>
            </a:fld>
            <a:endParaRPr lang="en-US" dirty="0">
              <a:solidFill>
                <a:prstClr val="black"/>
              </a:solidFill>
            </a:endParaRPr>
          </a:p>
        </p:txBody>
      </p:sp>
    </p:spTree>
    <p:extLst>
      <p:ext uri="{BB962C8B-B14F-4D97-AF65-F5344CB8AC3E}">
        <p14:creationId xmlns:p14="http://schemas.microsoft.com/office/powerpoint/2010/main" val="77582538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81</a:t>
            </a:fld>
            <a:endParaRPr lang="en-US" dirty="0">
              <a:solidFill>
                <a:prstClr val="black"/>
              </a:solidFill>
            </a:endParaRPr>
          </a:p>
        </p:txBody>
      </p:sp>
    </p:spTree>
    <p:extLst>
      <p:ext uri="{BB962C8B-B14F-4D97-AF65-F5344CB8AC3E}">
        <p14:creationId xmlns:p14="http://schemas.microsoft.com/office/powerpoint/2010/main" val="59515793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82</a:t>
            </a:fld>
            <a:endParaRPr lang="en-US" dirty="0">
              <a:solidFill>
                <a:prstClr val="black"/>
              </a:solidFill>
            </a:endParaRPr>
          </a:p>
        </p:txBody>
      </p:sp>
    </p:spTree>
    <p:extLst>
      <p:ext uri="{BB962C8B-B14F-4D97-AF65-F5344CB8AC3E}">
        <p14:creationId xmlns:p14="http://schemas.microsoft.com/office/powerpoint/2010/main" val="28870584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83</a:t>
            </a:fld>
            <a:endParaRPr lang="en-US" dirty="0">
              <a:solidFill>
                <a:prstClr val="black"/>
              </a:solidFill>
            </a:endParaRPr>
          </a:p>
        </p:txBody>
      </p:sp>
    </p:spTree>
    <p:extLst>
      <p:ext uri="{BB962C8B-B14F-4D97-AF65-F5344CB8AC3E}">
        <p14:creationId xmlns:p14="http://schemas.microsoft.com/office/powerpoint/2010/main" val="105465160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208153128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Date Placeholder 3"/>
          <p:cNvSpPr>
            <a:spLocks noGrp="1"/>
          </p:cNvSpPr>
          <p:nvPr>
            <p:ph type="dt" idx="10"/>
          </p:nvPr>
        </p:nvSpPr>
        <p:spPr/>
        <p:txBody>
          <a:bodyPr/>
          <a:lstStyle/>
          <a:p>
            <a:r>
              <a:rPr lang="en-US" dirty="0" smtClean="0">
                <a:solidFill>
                  <a:prstClr val="black"/>
                </a:solidFill>
              </a:rPr>
              <a:t>4/10/2013</a:t>
            </a:r>
            <a:endParaRPr lang="en-US" dirty="0">
              <a:solidFill>
                <a:prstClr val="black"/>
              </a:solidFill>
            </a:endParaRPr>
          </a:p>
        </p:txBody>
      </p:sp>
      <p:sp>
        <p:nvSpPr>
          <p:cNvPr id="6" name="Footer Placeholder 5"/>
          <p:cNvSpPr>
            <a:spLocks noGrp="1"/>
          </p:cNvSpPr>
          <p:nvPr>
            <p:ph type="ftr" sz="quarter" idx="11"/>
          </p:nvPr>
        </p:nvSpPr>
        <p:spPr/>
        <p:txBody>
          <a:bodyPr/>
          <a:lstStyle/>
          <a:p>
            <a:r>
              <a:rPr lang="en-US" dirty="0" smtClean="0">
                <a:solidFill>
                  <a:srgbClr val="000000"/>
                </a:solidFill>
                <a:latin typeface="Segoe UI" pitchFamily="34" charset="0"/>
              </a:rPr>
              <a:t>Microsoft Corporation</a:t>
            </a:r>
          </a:p>
        </p:txBody>
      </p:sp>
      <p:sp>
        <p:nvSpPr>
          <p:cNvPr id="9" name="Slide Number Placeholder 8"/>
          <p:cNvSpPr>
            <a:spLocks noGrp="1"/>
          </p:cNvSpPr>
          <p:nvPr>
            <p:ph type="sldNum" sz="quarter" idx="12"/>
          </p:nvPr>
        </p:nvSpPr>
        <p:spPr/>
        <p:txBody>
          <a:bodyPr/>
          <a:lstStyle/>
          <a:p>
            <a:fld id="{8B263312-38AA-4E1E-B2B5-0F8F122B24FE}" type="slidenum">
              <a:rPr lang="en-US" smtClean="0">
                <a:solidFill>
                  <a:prstClr val="black"/>
                </a:solidFill>
              </a:rPr>
              <a:pPr/>
              <a:t>85</a:t>
            </a:fld>
            <a:endParaRPr lang="en-US" dirty="0">
              <a:solidFill>
                <a:prstClr val="black"/>
              </a:solidFill>
            </a:endParaRPr>
          </a:p>
        </p:txBody>
      </p:sp>
      <p:sp>
        <p:nvSpPr>
          <p:cNvPr id="10" name="Header Placeholder 9"/>
          <p:cNvSpPr>
            <a:spLocks noGrp="1"/>
          </p:cNvSpPr>
          <p:nvPr>
            <p:ph type="hdr" sz="quarter" idx="13"/>
          </p:nvPr>
        </p:nvSpPr>
        <p:spPr/>
        <p:txBody>
          <a:bodyPr/>
          <a:lstStyle/>
          <a:p>
            <a:r>
              <a:rPr dirty="0">
                <a:solidFill>
                  <a:prstClr val="black"/>
                </a:solidFill>
              </a:rPr>
              <a:t>ESP Sales Presentation for Mobility</a:t>
            </a:r>
          </a:p>
        </p:txBody>
      </p:sp>
    </p:spTree>
    <p:extLst>
      <p:ext uri="{BB962C8B-B14F-4D97-AF65-F5344CB8AC3E}">
        <p14:creationId xmlns:p14="http://schemas.microsoft.com/office/powerpoint/2010/main" val="38999401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86</a:t>
            </a:fld>
            <a:endParaRPr lang="en-US" dirty="0">
              <a:solidFill>
                <a:prstClr val="black"/>
              </a:solidFill>
            </a:endParaRPr>
          </a:p>
        </p:txBody>
      </p:sp>
    </p:spTree>
    <p:extLst>
      <p:ext uri="{BB962C8B-B14F-4D97-AF65-F5344CB8AC3E}">
        <p14:creationId xmlns:p14="http://schemas.microsoft.com/office/powerpoint/2010/main" val="20410981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87</a:t>
            </a:fld>
            <a:endParaRPr lang="en-US" dirty="0">
              <a:solidFill>
                <a:prstClr val="black"/>
              </a:solidFill>
            </a:endParaRPr>
          </a:p>
        </p:txBody>
      </p:sp>
    </p:spTree>
    <p:extLst>
      <p:ext uri="{BB962C8B-B14F-4D97-AF65-F5344CB8AC3E}">
        <p14:creationId xmlns:p14="http://schemas.microsoft.com/office/powerpoint/2010/main" val="29228741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2180051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88</a:t>
            </a:fld>
            <a:endParaRPr lang="en-US" dirty="0">
              <a:solidFill>
                <a:prstClr val="black"/>
              </a:solidFill>
            </a:endParaRPr>
          </a:p>
        </p:txBody>
      </p:sp>
    </p:spTree>
    <p:extLst>
      <p:ext uri="{BB962C8B-B14F-4D97-AF65-F5344CB8AC3E}">
        <p14:creationId xmlns:p14="http://schemas.microsoft.com/office/powerpoint/2010/main" val="395811473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89</a:t>
            </a:fld>
            <a:endParaRPr lang="en-US" dirty="0">
              <a:solidFill>
                <a:prstClr val="black"/>
              </a:solidFill>
            </a:endParaRPr>
          </a:p>
        </p:txBody>
      </p:sp>
    </p:spTree>
    <p:extLst>
      <p:ext uri="{BB962C8B-B14F-4D97-AF65-F5344CB8AC3E}">
        <p14:creationId xmlns:p14="http://schemas.microsoft.com/office/powerpoint/2010/main" val="16830347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90</a:t>
            </a:fld>
            <a:endParaRPr lang="en-US" dirty="0">
              <a:solidFill>
                <a:prstClr val="black"/>
              </a:solidFill>
            </a:endParaRPr>
          </a:p>
        </p:txBody>
      </p:sp>
    </p:spTree>
    <p:extLst>
      <p:ext uri="{BB962C8B-B14F-4D97-AF65-F5344CB8AC3E}">
        <p14:creationId xmlns:p14="http://schemas.microsoft.com/office/powerpoint/2010/main" val="197152208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12/16/2015 7:32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91</a:t>
            </a:fld>
            <a:endParaRPr lang="en-US" dirty="0">
              <a:solidFill>
                <a:prstClr val="black"/>
              </a:solidFill>
            </a:endParaRPr>
          </a:p>
        </p:txBody>
      </p:sp>
    </p:spTree>
    <p:extLst>
      <p:ext uri="{BB962C8B-B14F-4D97-AF65-F5344CB8AC3E}">
        <p14:creationId xmlns:p14="http://schemas.microsoft.com/office/powerpoint/2010/main" val="17422769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12/16/2015 7:32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92</a:t>
            </a:fld>
            <a:endParaRPr lang="en-US" dirty="0"/>
          </a:p>
        </p:txBody>
      </p:sp>
    </p:spTree>
    <p:extLst>
      <p:ext uri="{BB962C8B-B14F-4D97-AF65-F5344CB8AC3E}">
        <p14:creationId xmlns:p14="http://schemas.microsoft.com/office/powerpoint/2010/main" val="16297671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12/16/2015 7:32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93</a:t>
            </a:fld>
            <a:endParaRPr lang="en-US" dirty="0"/>
          </a:p>
        </p:txBody>
      </p:sp>
    </p:spTree>
    <p:extLst>
      <p:ext uri="{BB962C8B-B14F-4D97-AF65-F5344CB8AC3E}">
        <p14:creationId xmlns:p14="http://schemas.microsoft.com/office/powerpoint/2010/main" val="39884404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502BFA6-59AC-4E4E-BBF8-66A7A25456F4}" type="slidenum">
              <a:rPr lang="en-US" smtClean="0"/>
              <a:t>95</a:t>
            </a:fld>
            <a:endParaRPr lang="en-US" dirty="0"/>
          </a:p>
        </p:txBody>
      </p:sp>
    </p:spTree>
    <p:extLst>
      <p:ext uri="{BB962C8B-B14F-4D97-AF65-F5344CB8AC3E}">
        <p14:creationId xmlns:p14="http://schemas.microsoft.com/office/powerpoint/2010/main" val="739725685"/>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96</a:t>
            </a:fld>
            <a:endParaRPr lang="en-US" dirty="0"/>
          </a:p>
        </p:txBody>
      </p:sp>
    </p:spTree>
    <p:extLst>
      <p:ext uri="{BB962C8B-B14F-4D97-AF65-F5344CB8AC3E}">
        <p14:creationId xmlns:p14="http://schemas.microsoft.com/office/powerpoint/2010/main" val="33221296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12/16/2015 7:32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97</a:t>
            </a:fld>
            <a:endParaRPr lang="en-US" dirty="0"/>
          </a:p>
        </p:txBody>
      </p:sp>
    </p:spTree>
    <p:extLst>
      <p:ext uri="{BB962C8B-B14F-4D97-AF65-F5344CB8AC3E}">
        <p14:creationId xmlns:p14="http://schemas.microsoft.com/office/powerpoint/2010/main" val="130180505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811FAE85-20FE-844F-9354-E6E61F84E3F4}" type="slidenum">
              <a:rPr lang="en-US" smtClean="0"/>
              <a:pPr/>
              <a:t>98</a:t>
            </a:fld>
            <a:endParaRPr lang="en-US" dirty="0"/>
          </a:p>
        </p:txBody>
      </p:sp>
    </p:spTree>
    <p:extLst>
      <p:ext uri="{BB962C8B-B14F-4D97-AF65-F5344CB8AC3E}">
        <p14:creationId xmlns:p14="http://schemas.microsoft.com/office/powerpoint/2010/main" val="2516331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74772EAE-EF09-4CFC-9513-4CA89B040EC9}" type="slidenum">
              <a:rPr lang="en-US" smtClean="0">
                <a:solidFill>
                  <a:prstClr val="black"/>
                </a:solidFill>
              </a:rPr>
              <a:pPr/>
              <a:t>13</a:t>
            </a:fld>
            <a:endParaRPr lang="en-US" dirty="0">
              <a:solidFill>
                <a:prstClr val="black"/>
              </a:solidFill>
            </a:endParaRPr>
          </a:p>
        </p:txBody>
      </p:sp>
    </p:spTree>
    <p:extLst>
      <p:ext uri="{BB962C8B-B14F-4D97-AF65-F5344CB8AC3E}">
        <p14:creationId xmlns:p14="http://schemas.microsoft.com/office/powerpoint/2010/main" val="268670298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en-US" sz="900" i="0" kern="1200" dirty="0" smtClean="0">
              <a:solidFill>
                <a:schemeClr val="tx1"/>
              </a:solidFill>
              <a:effectLst/>
              <a:latin typeface="Segoe UI Light" pitchFamily="34" charset="0"/>
              <a:ea typeface="+mn-ea"/>
              <a:cs typeface="+mn-cs"/>
            </a:endParaRPr>
          </a:p>
        </p:txBody>
      </p:sp>
      <p:sp>
        <p:nvSpPr>
          <p:cNvPr id="4" name="Номер слайда 3"/>
          <p:cNvSpPr>
            <a:spLocks noGrp="1"/>
          </p:cNvSpPr>
          <p:nvPr>
            <p:ph type="sldNum" sz="quarter" idx="10"/>
          </p:nvPr>
        </p:nvSpPr>
        <p:spPr/>
        <p:txBody>
          <a:bodyPr/>
          <a:lstStyle/>
          <a:p>
            <a:fld id="{64E44E98-A0F3-4B5C-AE41-8E76F754374C}" type="slidenum">
              <a:rPr lang="en-US" smtClean="0"/>
              <a:t>99</a:t>
            </a:fld>
            <a:endParaRPr lang="en-US" dirty="0"/>
          </a:p>
        </p:txBody>
      </p:sp>
    </p:spTree>
    <p:extLst>
      <p:ext uri="{BB962C8B-B14F-4D97-AF65-F5344CB8AC3E}">
        <p14:creationId xmlns:p14="http://schemas.microsoft.com/office/powerpoint/2010/main" val="395574176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12/16/2015 7:32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100</a:t>
            </a:fld>
            <a:endParaRPr lang="en-US" dirty="0"/>
          </a:p>
        </p:txBody>
      </p:sp>
    </p:spTree>
    <p:extLst>
      <p:ext uri="{BB962C8B-B14F-4D97-AF65-F5344CB8AC3E}">
        <p14:creationId xmlns:p14="http://schemas.microsoft.com/office/powerpoint/2010/main" val="24304028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101</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542149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89D5A5AB-9D22-4354-8089-2AE811D4E282}" type="slidenum">
              <a:rPr lang="en-US" smtClean="0"/>
              <a:pPr/>
              <a:t>102</a:t>
            </a:fld>
            <a:endParaRPr lang="en-US" dirty="0"/>
          </a:p>
        </p:txBody>
      </p:sp>
    </p:spTree>
    <p:extLst>
      <p:ext uri="{BB962C8B-B14F-4D97-AF65-F5344CB8AC3E}">
        <p14:creationId xmlns:p14="http://schemas.microsoft.com/office/powerpoint/2010/main" val="93169227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103</a:t>
            </a:fld>
            <a:endParaRPr lang="en-US" dirty="0"/>
          </a:p>
        </p:txBody>
      </p:sp>
    </p:spTree>
    <p:extLst>
      <p:ext uri="{BB962C8B-B14F-4D97-AF65-F5344CB8AC3E}">
        <p14:creationId xmlns:p14="http://schemas.microsoft.com/office/powerpoint/2010/main" val="21475115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DDD65AC4-17B0-4E19-8496-B264E70A18D3}" type="slidenum">
              <a:rPr lang="en-US" smtClean="0"/>
              <a:t>104</a:t>
            </a:fld>
            <a:endParaRPr lang="en-US" dirty="0"/>
          </a:p>
        </p:txBody>
      </p:sp>
    </p:spTree>
    <p:extLst>
      <p:ext uri="{BB962C8B-B14F-4D97-AF65-F5344CB8AC3E}">
        <p14:creationId xmlns:p14="http://schemas.microsoft.com/office/powerpoint/2010/main" val="98821990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DDD65AC4-17B0-4E19-8496-B264E70A18D3}" type="slidenum">
              <a:rPr lang="en-US" smtClean="0"/>
              <a:t>105</a:t>
            </a:fld>
            <a:endParaRPr lang="en-US" dirty="0"/>
          </a:p>
        </p:txBody>
      </p:sp>
    </p:spTree>
    <p:extLst>
      <p:ext uri="{BB962C8B-B14F-4D97-AF65-F5344CB8AC3E}">
        <p14:creationId xmlns:p14="http://schemas.microsoft.com/office/powerpoint/2010/main" val="20571713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4" name="Slide Number Placeholder 3"/>
          <p:cNvSpPr>
            <a:spLocks noGrp="1"/>
          </p:cNvSpPr>
          <p:nvPr>
            <p:ph type="sldNum" sz="quarter" idx="10"/>
          </p:nvPr>
        </p:nvSpPr>
        <p:spPr/>
        <p:txBody>
          <a:bodyPr/>
          <a:lstStyle/>
          <a:p>
            <a:fld id="{13F0F35F-DD44-4607-AEC1-49D7A4BC4066}" type="slidenum">
              <a:rPr lang="en-US" smtClean="0"/>
              <a:pPr/>
              <a:t>106</a:t>
            </a:fld>
            <a:endParaRPr lang="en-US" dirty="0"/>
          </a:p>
        </p:txBody>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719341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89D5A5AB-9D22-4354-8089-2AE811D4E282}" type="slidenum">
              <a:rPr lang="en-US" smtClean="0">
                <a:solidFill>
                  <a:prstClr val="black"/>
                </a:solidFill>
              </a:rPr>
              <a:pPr/>
              <a:t>107</a:t>
            </a:fld>
            <a:endParaRPr lang="en-US" dirty="0">
              <a:solidFill>
                <a:prstClr val="black"/>
              </a:solidFill>
            </a:endParaRPr>
          </a:p>
        </p:txBody>
      </p:sp>
    </p:spTree>
    <p:extLst>
      <p:ext uri="{BB962C8B-B14F-4D97-AF65-F5344CB8AC3E}">
        <p14:creationId xmlns:p14="http://schemas.microsoft.com/office/powerpoint/2010/main" val="259317446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12/16/2015 7:32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108</a:t>
            </a:fld>
            <a:endParaRPr lang="en-US" dirty="0"/>
          </a:p>
        </p:txBody>
      </p:sp>
    </p:spTree>
    <p:extLst>
      <p:ext uri="{BB962C8B-B14F-4D97-AF65-F5344CB8AC3E}">
        <p14:creationId xmlns:p14="http://schemas.microsoft.com/office/powerpoint/2010/main" val="256171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3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6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8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0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3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3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37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3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3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39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9.xml"/></Relationships>
</file>

<file path=ppt/slideLayouts/_rels/slideLayout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lang="en-US" dirty="0" smtClean="0"/>
              <a:t>Microsoft Confidential</a:t>
            </a:r>
            <a:endParaRPr lang="en-US" dirty="0"/>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Photo Purple">
    <p:bg bwMode="ltGray">
      <p:bgPr>
        <a:solidFill>
          <a:schemeClr val="accent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60292"/>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urple">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494251560"/>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5348"/>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8 Categories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129115187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4402535"/>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423546889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905661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mp; Content Purpl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412884180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92024"/>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3853297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773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07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494563087"/>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096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3393262334"/>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3"/>
            <a:ext cx="10972800" cy="4398938"/>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94489580"/>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6595503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50631"/>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93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5041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smtClean="0"/>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4213714287"/>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678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623391374"/>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7014058"/>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99917935"/>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3974139"/>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15517"/>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8639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861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402717316"/>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632"/>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1583968444"/>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1606433"/>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48707873"/>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560123997"/>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09777"/>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12/16/2015</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294455397"/>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smtClean="0"/>
              <a:t>Lorem ipsum dolor sit.</a:t>
            </a:r>
            <a:endParaRPr lang="en-US" dirty="0"/>
          </a:p>
        </p:txBody>
      </p:sp>
      <p:sp>
        <p:nvSpPr>
          <p:cNvPr id="6" name="Text Placeholder 3"/>
          <p:cNvSpPr>
            <a:spLocks noGrp="1"/>
          </p:cNvSpPr>
          <p:nvPr>
            <p:ph type="body" sz="quarter" idx="11"/>
          </p:nvPr>
        </p:nvSpPr>
        <p:spPr>
          <a:xfrm>
            <a:off x="7563970"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smtClean="0"/>
              <a:t>Screen shot or image here</a:t>
            </a:r>
            <a:endParaRPr lang="en-US" dirty="0"/>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253862522"/>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44676" y="1377434"/>
            <a:ext cx="6886900" cy="4923061"/>
          </a:xfrm>
          <a:solidFill>
            <a:schemeClr val="bg1">
              <a:lumMod val="95000"/>
            </a:schemeClr>
          </a:solidFill>
          <a:ln w="63500">
            <a:solidFill>
              <a:schemeClr val="accent4"/>
            </a:solidFill>
            <a:miter lim="800000"/>
          </a:ln>
        </p:spPr>
        <p:txBody>
          <a:bodyPr wrap="square">
            <a:normAutofit/>
          </a:bodyPr>
          <a:lstStyle>
            <a:lvl1pPr marL="0" indent="0" defTabSz="373039">
              <a:lnSpc>
                <a:spcPct val="100000"/>
              </a:lnSpc>
              <a:spcBef>
                <a:spcPts val="0"/>
              </a:spcBef>
              <a:buClr>
                <a:schemeClr val="tx1"/>
              </a:buClr>
              <a:buFont typeface="Wingdings" pitchFamily="2" charset="2"/>
              <a:buNone/>
              <a:defRPr sz="1836" baseline="0">
                <a:solidFill>
                  <a:schemeClr val="tx1"/>
                </a:solidFill>
                <a:latin typeface="Consolas" panose="020B0609020204030204" pitchFamily="49" charset="0"/>
                <a:cs typeface="Consolas" panose="020B0609020204030204" pitchFamily="49" charset="0"/>
              </a:defRPr>
            </a:lvl1pPr>
            <a:lvl2pPr marL="373039" indent="0" defTabSz="373039">
              <a:lnSpc>
                <a:spcPct val="100000"/>
              </a:lnSpc>
              <a:spcBef>
                <a:spcPts val="0"/>
              </a:spcBef>
              <a:buNone/>
              <a:defRPr sz="1836">
                <a:latin typeface="Consolas" panose="020B0609020204030204" pitchFamily="49" charset="0"/>
                <a:cs typeface="Consolas" panose="020B0609020204030204" pitchFamily="49" charset="0"/>
              </a:defRPr>
            </a:lvl2pPr>
            <a:lvl3pPr marL="746077" indent="0" defTabSz="373039">
              <a:lnSpc>
                <a:spcPct val="100000"/>
              </a:lnSpc>
              <a:spcBef>
                <a:spcPts val="0"/>
              </a:spcBef>
              <a:buNone/>
              <a:tabLst/>
              <a:defRPr sz="1836">
                <a:latin typeface="Consolas" panose="020B0609020204030204" pitchFamily="49" charset="0"/>
                <a:cs typeface="Consolas" panose="020B0609020204030204" pitchFamily="49" charset="0"/>
              </a:defRPr>
            </a:lvl3pPr>
            <a:lvl4pPr marL="1119116" indent="0" defTabSz="373039">
              <a:lnSpc>
                <a:spcPct val="100000"/>
              </a:lnSpc>
              <a:spcBef>
                <a:spcPts val="0"/>
              </a:spcBef>
              <a:buNone/>
              <a:defRPr sz="1836">
                <a:latin typeface="Consolas" panose="020B0609020204030204" pitchFamily="49" charset="0"/>
                <a:cs typeface="Consolas" panose="020B0609020204030204" pitchFamily="49" charset="0"/>
              </a:defRPr>
            </a:lvl4pPr>
            <a:lvl5pPr marL="1492154" indent="0" defTabSz="373039">
              <a:lnSpc>
                <a:spcPct val="100000"/>
              </a:lnSpc>
              <a:spcBef>
                <a:spcPts val="0"/>
              </a:spcBef>
              <a:buNone/>
              <a:tabLst/>
              <a:defRPr sz="1836">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2" name="Group 11"/>
          <p:cNvGrpSpPr/>
          <p:nvPr userDrawn="1"/>
        </p:nvGrpSpPr>
        <p:grpSpPr>
          <a:xfrm>
            <a:off x="-1200" y="6644680"/>
            <a:ext cx="12436794" cy="360970"/>
            <a:chOff x="-1200" y="6644680"/>
            <a:chExt cx="12436794" cy="360970"/>
          </a:xfrm>
        </p:grpSpPr>
        <p:sp>
          <p:nvSpPr>
            <p:cNvPr id="13" name="TextBox 12"/>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fontAlgn="auto">
                <a:lnSpc>
                  <a:spcPts val="3060"/>
                </a:lnSpc>
                <a:spcBef>
                  <a:spcPts val="0"/>
                </a:spcBef>
                <a:spcAft>
                  <a:spcPts val="0"/>
                </a:spcAft>
              </a:pPr>
              <a:r>
                <a:rPr lang="en-US" sz="2856" dirty="0">
                  <a:solidFill>
                    <a:srgbClr val="FFFFFF"/>
                  </a:solidFill>
                  <a:latin typeface="Segoe UI Light"/>
                  <a:ea typeface="+mn-ea"/>
                  <a:cs typeface="+mn-cs"/>
                </a:rPr>
                <a:t> </a:t>
              </a:r>
            </a:p>
          </p:txBody>
        </p:sp>
        <p:sp>
          <p:nvSpPr>
            <p:cNvPr id="14" name="TextBox 13"/>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fontAlgn="auto">
                <a:lnSpc>
                  <a:spcPts val="3060"/>
                </a:lnSpc>
                <a:spcBef>
                  <a:spcPts val="0"/>
                </a:spcBef>
                <a:spcAft>
                  <a:spcPts val="0"/>
                </a:spcAft>
              </a:pPr>
              <a:r>
                <a:rPr lang="en-US" sz="2856" dirty="0">
                  <a:solidFill>
                    <a:srgbClr val="FFFFFF"/>
                  </a:solidFill>
                  <a:latin typeface="Segoe UI Light"/>
                  <a:ea typeface="+mn-ea"/>
                  <a:cs typeface="+mn-cs"/>
                </a:rPr>
                <a:t> </a:t>
              </a:r>
            </a:p>
          </p:txBody>
        </p:sp>
      </p:grpSp>
      <p:sp>
        <p:nvSpPr>
          <p:cNvPr id="20" name="Text Placeholder 2"/>
          <p:cNvSpPr>
            <a:spLocks noGrp="1"/>
          </p:cNvSpPr>
          <p:nvPr>
            <p:ph type="body" sz="quarter" idx="13" hasCustomPrompt="1"/>
          </p:nvPr>
        </p:nvSpPr>
        <p:spPr>
          <a:xfrm>
            <a:off x="7564438" y="1350963"/>
            <a:ext cx="4598987" cy="4923425"/>
          </a:xfrm>
        </p:spPr>
        <p:txBody>
          <a:bodyPr/>
          <a:lstStyle>
            <a:lvl1pPr marL="0" indent="0">
              <a:lnSpc>
                <a:spcPct val="100000"/>
              </a:lnSpc>
              <a:spcBef>
                <a:spcPts val="2000"/>
              </a:spcBef>
              <a:buFontTx/>
              <a:buNone/>
              <a:defRPr lang="en-US" sz="2400" kern="1200" dirty="0" smtClean="0">
                <a:solidFill>
                  <a:schemeClr val="accent4"/>
                </a:solidFill>
                <a:latin typeface="+mj-lt"/>
                <a:ea typeface="ＭＳ Ｐゴシック" charset="0"/>
                <a:cs typeface="ＭＳ Ｐゴシック" charset="0"/>
              </a:defRPr>
            </a:lvl1pPr>
            <a:lvl2pPr marL="342900" indent="0">
              <a:lnSpc>
                <a:spcPct val="100000"/>
              </a:lnSpc>
              <a:spcBef>
                <a:spcPts val="2000"/>
              </a:spcBef>
              <a:buFontTx/>
              <a:buNone/>
              <a:defRPr lang="en-US" sz="1960" b="0" kern="1200" dirty="0" smtClean="0">
                <a:solidFill>
                  <a:schemeClr val="tx1"/>
                </a:solidFill>
                <a:latin typeface="+mn-lt"/>
                <a:ea typeface="ＭＳ Ｐゴシック" charset="0"/>
                <a:cs typeface="Segoe UI Semibold" panose="020B0702040204020203" pitchFamily="34" charset="0"/>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marL="0" lvl="0" indent="0" algn="l" defTabSz="931863" rtl="0" fontAlgn="base">
              <a:lnSpc>
                <a:spcPct val="100000"/>
              </a:lnSpc>
              <a:spcBef>
                <a:spcPts val="1224"/>
              </a:spcBef>
              <a:spcAft>
                <a:spcPts val="1200"/>
              </a:spcAft>
              <a:buClr>
                <a:schemeClr val="tx1"/>
              </a:buClr>
              <a:buSzPct val="90000"/>
              <a:buFont typeface="Wingdings" pitchFamily="2" charset="2"/>
              <a:buNone/>
            </a:pPr>
            <a:r>
              <a:rPr lang="en-US" dirty="0" smtClean="0"/>
              <a:t>Click to edit Master text styles</a:t>
            </a:r>
          </a:p>
          <a:p>
            <a:pPr marL="0" lvl="1" indent="0" algn="l" defTabSz="931863" rtl="0" fontAlgn="base">
              <a:lnSpc>
                <a:spcPct val="100000"/>
              </a:lnSpc>
              <a:spcBef>
                <a:spcPts val="612"/>
              </a:spcBef>
              <a:spcAft>
                <a:spcPts val="1200"/>
              </a:spcAft>
              <a:buSzPct val="90000"/>
              <a:buFont typeface="Arial" charset="0"/>
              <a:buNone/>
            </a:pPr>
            <a:r>
              <a:rPr lang="en-US" dirty="0" smtClean="0"/>
              <a:t>Second level</a:t>
            </a:r>
          </a:p>
        </p:txBody>
      </p:sp>
      <p:sp>
        <p:nvSpPr>
          <p:cNvPr id="23" name="Text Placeholder 4"/>
          <p:cNvSpPr>
            <a:spLocks noGrp="1"/>
          </p:cNvSpPr>
          <p:nvPr>
            <p:ph type="body" sz="quarter" idx="14"/>
          </p:nvPr>
        </p:nvSpPr>
        <p:spPr>
          <a:xfrm>
            <a:off x="269241" y="259792"/>
            <a:ext cx="11649456" cy="1078992"/>
          </a:xfrm>
        </p:spPr>
        <p:txBody>
          <a:bodyPr lIns="146304" tIns="91440" rIns="146304" bIns="91440" anchor="ctr" anchorCtr="0"/>
          <a:lstStyle>
            <a:lvl1pPr marL="0" indent="0">
              <a:buNone/>
              <a:defRPr sz="4000">
                <a:solidFill>
                  <a:schemeClr val="tx1">
                    <a:lumMod val="90000"/>
                    <a:lumOff val="10000"/>
                  </a:schemeClr>
                </a:solidFill>
              </a:defRPr>
            </a:lvl1pPr>
            <a:lvl5pPr marL="1028700" indent="0">
              <a:buNone/>
              <a:defRPr/>
            </a:lvl5pPr>
          </a:lstStyle>
          <a:p>
            <a:pPr lvl="0"/>
            <a:r>
              <a:rPr lang="en-US" smtClean="0"/>
              <a:t>Click to edit Master text styles</a:t>
            </a:r>
          </a:p>
        </p:txBody>
      </p:sp>
    </p:spTree>
    <p:extLst>
      <p:ext uri="{BB962C8B-B14F-4D97-AF65-F5344CB8AC3E}">
        <p14:creationId xmlns:p14="http://schemas.microsoft.com/office/powerpoint/2010/main" val="2164424370"/>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smtClean="0"/>
              <a:t>Lorem ipsum dolor sit.</a:t>
            </a:r>
            <a:endParaRPr lang="en-US" dirty="0"/>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smtClean="0"/>
              <a:t>Screen shot or image here</a:t>
            </a:r>
            <a:endParaRPr lang="en-US" dirty="0"/>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fontAlgn="auto">
                <a:lnSpc>
                  <a:spcPts val="3060"/>
                </a:lnSpc>
                <a:spcBef>
                  <a:spcPts val="0"/>
                </a:spcBef>
                <a:spcAft>
                  <a:spcPts val="0"/>
                </a:spcAft>
              </a:pPr>
              <a:r>
                <a:rPr lang="en-US" sz="2856" dirty="0">
                  <a:solidFill>
                    <a:srgbClr val="FFFFFF"/>
                  </a:solidFill>
                  <a:latin typeface="Segoe UI Light"/>
                  <a:ea typeface="+mn-ea"/>
                  <a:cs typeface="+mn-cs"/>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fontAlgn="auto">
                <a:lnSpc>
                  <a:spcPts val="3060"/>
                </a:lnSpc>
                <a:spcBef>
                  <a:spcPts val="0"/>
                </a:spcBef>
                <a:spcAft>
                  <a:spcPts val="0"/>
                </a:spcAft>
              </a:pPr>
              <a:r>
                <a:rPr lang="en-US" sz="2856" dirty="0">
                  <a:solidFill>
                    <a:srgbClr val="FFFFFF"/>
                  </a:solidFill>
                  <a:latin typeface="Segoe UI Light"/>
                  <a:ea typeface="+mn-ea"/>
                  <a:cs typeface="+mn-cs"/>
                </a:rPr>
                <a:t> </a:t>
              </a:r>
            </a:p>
          </p:txBody>
        </p:sp>
      </p:grpSp>
      <p:sp>
        <p:nvSpPr>
          <p:cNvPr id="16" name="Text Placeholder 2"/>
          <p:cNvSpPr>
            <a:spLocks noGrp="1"/>
          </p:cNvSpPr>
          <p:nvPr>
            <p:ph type="body" sz="quarter" idx="13"/>
          </p:nvPr>
        </p:nvSpPr>
        <p:spPr>
          <a:xfrm>
            <a:off x="7564438" y="1350963"/>
            <a:ext cx="4598987" cy="4923425"/>
          </a:xfrm>
        </p:spPr>
        <p:txBody>
          <a:bodyPr/>
          <a:lstStyle>
            <a:lvl1pPr marL="0" indent="0">
              <a:lnSpc>
                <a:spcPct val="100000"/>
              </a:lnSpc>
              <a:spcBef>
                <a:spcPts val="2000"/>
              </a:spcBef>
              <a:buFontTx/>
              <a:buNone/>
              <a:defRPr sz="3200">
                <a:solidFill>
                  <a:srgbClr val="C00000"/>
                </a:solidFill>
              </a:defRPr>
            </a:lvl1pPr>
            <a:lvl2pPr marL="342900" indent="0">
              <a:lnSpc>
                <a:spcPct val="100000"/>
              </a:lnSpc>
              <a:spcBef>
                <a:spcPts val="2000"/>
              </a:spcBef>
              <a:buFontTx/>
              <a:buNone/>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8681679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43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66907"/>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timing>
    <p:tnLst>
      <p:par>
        <p:cTn id="1" dur="indefinite" restart="never" nodeType="tmRoot"/>
      </p:par>
    </p:tnLst>
  </p:timing>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4282798338"/>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80834"/>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197157519"/>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6756463"/>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smtClean="0"/>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68249396"/>
      </p:ext>
    </p:extLst>
  </p:cSld>
  <p:clrMapOvr>
    <a:masterClrMapping/>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54709886"/>
      </p:ext>
    </p:extLst>
  </p:cSld>
  <p:clrMapOvr>
    <a:masterClrMapping/>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41115"/>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8530" r="16372"/>
          <a:stretch/>
        </p:blipFill>
        <p:spPr>
          <a:xfrm>
            <a:off x="262937" y="832966"/>
            <a:ext cx="9960563"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b="8167"/>
          <a:stretch/>
        </p:blipFill>
        <p:spPr>
          <a:xfrm>
            <a:off x="2257797" y="328911"/>
            <a:ext cx="9915740" cy="5855990"/>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9152"/>
      </p:ext>
    </p:extLst>
  </p:cSld>
  <p:clrMapOvr>
    <a:masterClrMapping/>
  </p:clrMapOvr>
  <p:transition>
    <p:fade/>
  </p:transition>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264444489"/>
      </p:ext>
    </p:extLst>
  </p:cSld>
  <p:clrMapOvr>
    <a:masterClrMapping/>
  </p:clrMapOvr>
  <p:transition>
    <p:fade/>
  </p:transition>
  <p:timing>
    <p:tnLst>
      <p:par>
        <p:cTn id="1" dur="indefinite" restart="never" nodeType="tmRoot"/>
      </p:par>
    </p:tn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8734"/>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03455301"/>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3571400"/>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52306235"/>
      </p:ext>
    </p:extLst>
  </p:cSld>
  <p:clrMapOvr>
    <a:masterClrMapping/>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89306842"/>
      </p:ext>
    </p:extLst>
  </p:cSld>
  <p:clrMapOvr>
    <a:masterClrMapping/>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7164"/>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6198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00970"/>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3591401164"/>
      </p:ext>
    </p:extLst>
  </p:cSld>
  <p:clrMapOvr>
    <a:masterClrMapping/>
  </p:clrMapOvr>
  <p:transition>
    <p:fade/>
  </p:transition>
  <p:timing>
    <p:tnLst>
      <p:par>
        <p:cTn id="1" dur="indefinite" restart="never" nodeType="tmRoot"/>
      </p:par>
    </p:tn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6380"/>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731394919"/>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1418600"/>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smtClean="0"/>
              <a:t>Click to edit Master title style</a:t>
            </a:r>
            <a:endParaRPr lang="en-US" dirty="0"/>
          </a:p>
        </p:txBody>
      </p:sp>
      <p:sp>
        <p:nvSpPr>
          <p:cNvPr id="14" name="Rectangle 13"/>
          <p:cNvSpPr/>
          <p:nvPr userDrawn="1"/>
        </p:nvSpPr>
        <p:spPr bwMode="auto">
          <a:xfrm>
            <a:off x="10206038" y="6213475"/>
            <a:ext cx="1955800" cy="4841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68673636"/>
      </p:ext>
    </p:extLst>
  </p:cSld>
  <p:clrMapOvr>
    <a:masterClrMapping/>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84818009"/>
      </p:ext>
    </p:extLst>
  </p:cSld>
  <p:clrMapOvr>
    <a:masterClrMapping/>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323"/>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184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642345"/>
      </p:ext>
    </p:extLst>
  </p:cSld>
  <p:clrMapOvr>
    <a:masterClrMapping/>
  </p:clrMapOvr>
  <p:transition>
    <p:fade/>
  </p:transition>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79428"/>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0772155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657821202"/>
      </p:ext>
    </p:extLst>
  </p:cSld>
  <p:clrMapOvr>
    <a:masterClrMapping/>
  </p:clrMapOvr>
  <p:transition>
    <p:fade/>
  </p:transition>
  <p:timing>
    <p:tnLst>
      <p:par>
        <p:cTn id="1" dur="indefinite" restart="never" nodeType="tmRoot"/>
      </p:par>
    </p:tnLst>
  </p:timing>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727448"/>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1020641288"/>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154474787"/>
      </p:ext>
    </p:extLst>
  </p:cSld>
  <p:clrMapOvr>
    <a:masterClrMapping/>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2700839"/>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5810014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816152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272453385"/>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010620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28252433"/>
      </p:ext>
    </p:extLst>
  </p:cSld>
  <p:clrMapOvr>
    <a:masterClrMapping/>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25582712"/>
      </p:ext>
    </p:extLst>
  </p:cSld>
  <p:clrMapOvr>
    <a:masterClrMapping/>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1880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423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72510"/>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15155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12/16/2015</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949416054"/>
      </p:ext>
    </p:extLst>
  </p:cSld>
  <p:clrMapOvr>
    <a:masterClrMapping/>
  </p:clrMapOvr>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smtClean="0"/>
              <a:t>Lorem ipsum dolor sit.</a:t>
            </a:r>
            <a:endParaRPr lang="en-US" dirty="0"/>
          </a:p>
        </p:txBody>
      </p:sp>
      <p:sp>
        <p:nvSpPr>
          <p:cNvPr id="6" name="Text Placeholder 3"/>
          <p:cNvSpPr>
            <a:spLocks noGrp="1"/>
          </p:cNvSpPr>
          <p:nvPr>
            <p:ph type="body" sz="quarter" idx="11"/>
          </p:nvPr>
        </p:nvSpPr>
        <p:spPr>
          <a:xfrm>
            <a:off x="7563970"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smtClean="0"/>
              <a:t>Screen shot or image here</a:t>
            </a:r>
            <a:endParaRPr lang="en-US" dirty="0"/>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3215754382"/>
      </p:ext>
    </p:extLst>
  </p:cSld>
  <p:clrMapOvr>
    <a:masterClrMapping/>
  </p:clrMapOvr>
  <p:transition>
    <p:fade/>
  </p:transition>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smtClean="0"/>
              <a:t>Lorem ipsum dolor sit.</a:t>
            </a:r>
            <a:endParaRPr lang="en-US" dirty="0"/>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smtClean="0"/>
              <a:t>Screen shot or image here</a:t>
            </a:r>
            <a:endParaRPr lang="en-US" dirty="0"/>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8" y="1350963"/>
            <a:ext cx="4598987" cy="4923425"/>
          </a:xfrm>
        </p:spPr>
        <p:txBody>
          <a:bodyPr/>
          <a:lstStyle>
            <a:lvl1pPr marL="0" indent="0">
              <a:lnSpc>
                <a:spcPct val="100000"/>
              </a:lnSpc>
              <a:spcBef>
                <a:spcPts val="2000"/>
              </a:spcBef>
              <a:buFontTx/>
              <a:buNone/>
              <a:defRPr sz="3200">
                <a:solidFill>
                  <a:srgbClr val="C00000"/>
                </a:solidFill>
              </a:defRPr>
            </a:lvl1pPr>
            <a:lvl2pPr marL="342900" indent="0">
              <a:lnSpc>
                <a:spcPct val="100000"/>
              </a:lnSpc>
              <a:spcBef>
                <a:spcPts val="2000"/>
              </a:spcBef>
              <a:buFontTx/>
              <a:buNone/>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4355273"/>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987213" y="6682039"/>
            <a:ext cx="376411" cy="28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4143806" rtl="0" eaLnBrk="1" fontAlgn="base" hangingPunct="1">
              <a:spcBef>
                <a:spcPct val="0"/>
              </a:spcBef>
              <a:spcAft>
                <a:spcPct val="0"/>
              </a:spcAft>
              <a:defRPr lang="en-US" sz="2856" b="1" dirty="0">
                <a:solidFill>
                  <a:schemeClr val="tx2"/>
                </a:solidFill>
                <a:latin typeface="+mj-lt"/>
                <a:ea typeface="+mj-ea"/>
                <a:cs typeface="Segoe U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274642" y="1212851"/>
            <a:ext cx="11887198" cy="1503040"/>
          </a:xfrm>
          <a:prstGeom prst="rect">
            <a:avLst/>
          </a:prstGeom>
        </p:spPr>
        <p:txBody>
          <a:bodyPr rtlCol="0"/>
          <a:lstStyle>
            <a:lvl1pPr>
              <a:buClrTx/>
              <a:buFont typeface="Wingdings" pitchFamily="2" charset="2"/>
              <a:buChar char="§"/>
              <a:defRPr sz="2040" b="1">
                <a:latin typeface="Calibri" pitchFamily="34" charset="0"/>
              </a:defRPr>
            </a:lvl1pPr>
            <a:lvl2pPr>
              <a:buClrTx/>
              <a:buFont typeface="Wingdings" pitchFamily="2" charset="2"/>
              <a:buChar char="o"/>
              <a:defRPr sz="1836" b="0">
                <a:latin typeface="Calibri Light" pitchFamily="34" charset="0"/>
              </a:defRPr>
            </a:lvl2pPr>
            <a:lvl3pPr>
              <a:buClrTx/>
              <a:buFont typeface="Wingdings" pitchFamily="2" charset="2"/>
              <a:buChar char="o"/>
              <a:defRPr sz="1632" b="0">
                <a:latin typeface="Calibri Light" pitchFamily="34" charset="0"/>
              </a:defRPr>
            </a:lvl3pPr>
            <a:lvl4pPr>
              <a:buClrTx/>
              <a:buFont typeface="Wingdings" pitchFamily="2" charset="2"/>
              <a:buChar char="o"/>
              <a:defRPr sz="1428" b="0">
                <a:latin typeface="Calibri Light" pitchFamily="34" charset="0"/>
              </a:defRPr>
            </a:lvl4pPr>
            <a:lvl5pPr>
              <a:buClrTx/>
              <a:buFont typeface="Wingdings" pitchFamily="2" charset="2"/>
              <a:buChar char="o"/>
              <a:defRPr sz="1224" b="0">
                <a:latin typeface="Calibri Ligh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2041411"/>
      </p:ext>
    </p:extLst>
  </p:cSld>
  <p:clrMapOvr>
    <a:masterClrMapping/>
  </p:clrMapOvr>
  <p:transition>
    <p:fade/>
  </p:transition>
  <p:timing>
    <p:tnLst>
      <p:par>
        <p:cTn id="1" dur="indefinite" restart="never" nodeType="tmRoot"/>
      </p:par>
    </p:tnLst>
  </p:timing>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smtClean="0"/>
              <a:t>Thank you</a:t>
            </a:r>
            <a:endParaRPr lang="en-US" dirty="0"/>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8171" y="5438603"/>
            <a:ext cx="881733" cy="192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13940"/>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41891856"/>
      </p:ext>
    </p:extLst>
  </p:cSld>
  <p:clrMapOvr>
    <a:masterClrMapping/>
  </p:clrMapOvr>
  <p:transition>
    <p:fade/>
  </p:transition>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3" cy="1828800"/>
          </a:xfrm>
        </p:spPr>
        <p:txBody>
          <a:bodyPr/>
          <a:lstStyle>
            <a:lvl1pPr>
              <a:defRPr sz="6001" baseline="0"/>
            </a:lvl1pPr>
          </a:lstStyle>
          <a:p>
            <a:r>
              <a:rPr lang="en-US" smtClean="0"/>
              <a:t>Click to edit Master title style</a:t>
            </a:r>
            <a:endParaRPr lang="en-US" dirty="0"/>
          </a:p>
        </p:txBody>
      </p:sp>
    </p:spTree>
    <p:extLst>
      <p:ext uri="{BB962C8B-B14F-4D97-AF65-F5344CB8AC3E}">
        <p14:creationId xmlns:p14="http://schemas.microsoft.com/office/powerpoint/2010/main" val="22168257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987213" y="6682039"/>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smtClean="0"/>
              <a:t>Click to edit Master title style</a:t>
            </a:r>
            <a:endParaRPr lang="en-US"/>
          </a:p>
        </p:txBody>
      </p:sp>
    </p:spTree>
    <p:extLst>
      <p:ext uri="{BB962C8B-B14F-4D97-AF65-F5344CB8AC3E}">
        <p14:creationId xmlns:p14="http://schemas.microsoft.com/office/powerpoint/2010/main" val="3012961704"/>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05170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166214"/>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234938"/>
      </p:ext>
    </p:extLst>
  </p:cSld>
  <p:clrMapOvr>
    <a:masterClrMapping/>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204864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685609128"/>
      </p:ext>
    </p:extLst>
  </p:cSld>
  <p:clrMapOvr>
    <a:masterClrMapping/>
  </p:clrMapOvr>
  <p:transition>
    <p:fade/>
  </p:transition>
  <p:timing>
    <p:tnLst>
      <p:par>
        <p:cTn id="1" dur="indefinite" restart="never" nodeType="tmRoot"/>
      </p:par>
    </p:tnLst>
  </p:timing>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693899"/>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4205916824"/>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142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471683809"/>
      </p:ext>
    </p:extLst>
  </p:cSld>
  <p:clrMapOvr>
    <a:masterClrMapping/>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0842950"/>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91284075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393708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504264918"/>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22101389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68792725"/>
      </p:ext>
    </p:extLst>
  </p:cSld>
  <p:clrMapOvr>
    <a:masterClrMapping/>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21596933"/>
      </p:ext>
    </p:extLst>
  </p:cSld>
  <p:clrMapOvr>
    <a:masterClrMapping/>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888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802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5777"/>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77992"/>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7420463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12/16/2015</a:t>
            </a:fld>
            <a:endParaRPr lang="en-US">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a:solidFill>
                <a:srgbClr val="FFFFFF"/>
              </a:solidFill>
            </a:endParaRPr>
          </a:p>
        </p:txBody>
      </p:sp>
    </p:spTree>
    <p:extLst>
      <p:ext uri="{BB962C8B-B14F-4D97-AF65-F5344CB8AC3E}">
        <p14:creationId xmlns:p14="http://schemas.microsoft.com/office/powerpoint/2010/main" val="247077218"/>
      </p:ext>
    </p:extLst>
  </p:cSld>
  <p:clrMapOvr>
    <a:masterClrMapping/>
  </p:clrMapOvr>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smtClean="0"/>
              <a:t>Lorem ipsum dolor sit.</a:t>
            </a:r>
            <a:endParaRPr lang="en-US" dirty="0"/>
          </a:p>
        </p:txBody>
      </p:sp>
      <p:sp>
        <p:nvSpPr>
          <p:cNvPr id="6" name="Text Placeholder 3"/>
          <p:cNvSpPr>
            <a:spLocks noGrp="1"/>
          </p:cNvSpPr>
          <p:nvPr>
            <p:ph type="body" sz="quarter" idx="11"/>
          </p:nvPr>
        </p:nvSpPr>
        <p:spPr>
          <a:xfrm>
            <a:off x="7563970"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smtClean="0"/>
              <a:t>Screen shot or image here</a:t>
            </a:r>
            <a:endParaRPr lang="en-US" dirty="0"/>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851064255"/>
      </p:ext>
    </p:extLst>
  </p:cSld>
  <p:clrMapOvr>
    <a:masterClrMapping/>
  </p:clrMapOvr>
  <p:transition>
    <p:fade/>
  </p:transition>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850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162200"/>
      </p:ext>
    </p:extLst>
  </p:cSld>
  <p:clrMapOvr>
    <a:masterClrMapping/>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029220"/>
      </p:ext>
    </p:extLst>
  </p:cSld>
  <p:clrMapOvr>
    <a:masterClrMapping/>
  </p:clrMapOvr>
  <p:transition>
    <p:fade/>
  </p:transition>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2109038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3295825583"/>
      </p:ext>
    </p:extLst>
  </p:cSld>
  <p:clrMapOvr>
    <a:masterClrMapping/>
  </p:clrMapOvr>
  <p:transition>
    <p:fade/>
  </p:transition>
  <p:timing>
    <p:tnLst>
      <p:par>
        <p:cTn id="1" dur="indefinite" restart="never" nodeType="tmRoot"/>
      </p:par>
    </p:tnLst>
  </p:timing>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584937"/>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1133296931"/>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57214281"/>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7250875"/>
      </p:ext>
    </p:extLst>
  </p:cSld>
  <p:clrMapOvr>
    <a:masterClrMapping/>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0869779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22172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245917434"/>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6555641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47565153"/>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55915813"/>
      </p:ext>
    </p:extLst>
  </p:cSld>
  <p:clrMapOvr>
    <a:masterClrMapping/>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853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lang="en-US" dirty="0" smtClean="0"/>
              <a:t>Microsoft Confidential</a:t>
            </a:r>
            <a:endParaRPr lang="en-US" dirty="0"/>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95250567"/>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394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178541"/>
      </p:ext>
    </p:extLst>
  </p:cSld>
  <p:clrMapOvr>
    <a:masterClrMapping/>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256893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738664"/>
          </a:xfrm>
        </p:spPr>
        <p:txBody>
          <a:bodyPr/>
          <a:lstStyle>
            <a:lvl1pPr marL="0" indent="0">
              <a:buNone/>
              <a:defRPr/>
            </a:lvl1pPr>
          </a:lstStyle>
          <a:p>
            <a:endParaRPr lang="en-US" dirty="0"/>
          </a:p>
        </p:txBody>
      </p:sp>
      <p:sp>
        <p:nvSpPr>
          <p:cNvPr id="5" name="Title 4"/>
          <p:cNvSpPr>
            <a:spLocks noGrp="1"/>
          </p:cNvSpPr>
          <p:nvPr>
            <p:ph type="title"/>
          </p:nvPr>
        </p:nvSpPr>
        <p:spPr>
          <a:xfrm>
            <a:off x="274320" y="307615"/>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32062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5">
          <p15:clr>
            <a:srgbClr val="C35EA4"/>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738664"/>
          </a:xfrm>
        </p:spPr>
        <p:txBody>
          <a:bodyPr/>
          <a:lstStyle/>
          <a:p>
            <a:endParaRPr lang="en-US" dirty="0"/>
          </a:p>
        </p:txBody>
      </p:sp>
      <p:sp>
        <p:nvSpPr>
          <p:cNvPr id="2" name="Title 1"/>
          <p:cNvSpPr>
            <a:spLocks noGrp="1"/>
          </p:cNvSpPr>
          <p:nvPr>
            <p:ph type="title"/>
          </p:nvPr>
        </p:nvSpPr>
        <p:spPr>
          <a:xfrm>
            <a:off x="274324"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58970"/>
      </p:ext>
    </p:extLst>
  </p:cSld>
  <p:clrMapOvr>
    <a:masterClrMapping/>
  </p:clrMapOvr>
  <p:transition>
    <p:fade/>
  </p:transition>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157451"/>
      </p:ext>
    </p:extLst>
  </p:cSld>
  <p:clrMapOvr>
    <a:masterClrMapping/>
  </p:clrMapOvr>
  <p:transition>
    <p:fade/>
  </p:transition>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731325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509148168"/>
      </p:ext>
    </p:extLst>
  </p:cSld>
  <p:clrMapOvr>
    <a:masterClrMapping/>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72"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464839"/>
      </p:ext>
    </p:extLst>
  </p:cSld>
  <p:clrMapOvr>
    <a:masterClrMapping/>
  </p:clrMapOvr>
  <p:transition>
    <p:fade/>
  </p:transition>
  <p:timing>
    <p:tnLst>
      <p:par>
        <p:cTn id="1" dur="indefinite" restart="never" nodeType="tmRoot"/>
      </p:par>
    </p:tnLst>
  </p:timing>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26"/>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8"/>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8"/>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8"/>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958659430"/>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330342768"/>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42" y="2597170"/>
            <a:ext cx="7315200"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700624689"/>
      </p:ext>
    </p:extLst>
  </p:cSld>
  <p:clrMapOvr>
    <a:masterClrMapping/>
  </p:clrMapOvr>
  <p:transition>
    <p:fade/>
  </p:transition>
  <p:timing>
    <p:tnLst>
      <p:par>
        <p:cTn id="1" dur="indefinite" restart="never" nodeType="tmRoot"/>
      </p:par>
    </p:tnLst>
  </p:timing>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6"/>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70"/>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8071722"/>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42" y="2597170"/>
            <a:ext cx="7315200"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0139193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6"/>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70"/>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04681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46"/>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73754843"/>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46"/>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6510493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568021545"/>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34081652"/>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3"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2" y="3954465"/>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480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3"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2415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62351"/>
      </p:ext>
    </p:extLst>
  </p:cSld>
  <p:clrMapOvr>
    <a:masterClrMapping/>
  </p:clrMapOvr>
  <p:transition>
    <p:fade/>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70"/>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340560"/>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2"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890094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12" y="372394"/>
            <a:ext cx="10726460" cy="135195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27823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27823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12/16/2015</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4"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4248713387"/>
      </p:ext>
    </p:extLst>
  </p:cSld>
  <p:clrMapOvr>
    <a:masterClrMapping/>
  </p:clrMapOvr>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smtClean="0"/>
              <a:t>Lorem ipsum dolor sit.</a:t>
            </a:r>
            <a:endParaRPr lang="en-US" dirty="0"/>
          </a:p>
        </p:txBody>
      </p:sp>
      <p:sp>
        <p:nvSpPr>
          <p:cNvPr id="6" name="Text Placeholder 3"/>
          <p:cNvSpPr>
            <a:spLocks noGrp="1"/>
          </p:cNvSpPr>
          <p:nvPr>
            <p:ph type="body" sz="quarter" idx="11"/>
          </p:nvPr>
        </p:nvSpPr>
        <p:spPr>
          <a:xfrm>
            <a:off x="7563974"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269875" y="1350964"/>
            <a:ext cx="7294563" cy="738664"/>
          </a:xfrm>
          <a:ln w="152400">
            <a:noFill/>
          </a:ln>
        </p:spPr>
        <p:txBody>
          <a:bodyPr/>
          <a:lstStyle>
            <a:lvl1pPr marL="0" indent="0">
              <a:buNone/>
              <a:defRPr>
                <a:solidFill>
                  <a:schemeClr val="tx1"/>
                </a:solidFill>
              </a:defRPr>
            </a:lvl1pPr>
          </a:lstStyle>
          <a:p>
            <a:r>
              <a:rPr lang="en-US" dirty="0" smtClean="0"/>
              <a:t>Screen shot or image here</a:t>
            </a:r>
            <a:endParaRPr lang="en-US" dirty="0"/>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3857046853"/>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70"/>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54935" y="6697635"/>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3476643"/>
      </p:ext>
    </p:extLst>
  </p:cSld>
  <p:clrMapOvr>
    <a:masterClrMapping/>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42" y="1212852"/>
            <a:ext cx="11887200" cy="2228302"/>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62032825"/>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3" y="1212857"/>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54935" y="6697635"/>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97105637"/>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smtClean="0"/>
              <a:t>Lorem ipsum dolor sit.</a:t>
            </a:r>
            <a:endParaRPr lang="en-US" dirty="0"/>
          </a:p>
        </p:txBody>
      </p:sp>
      <p:sp>
        <p:nvSpPr>
          <p:cNvPr id="7" name="Picture Placeholder 6"/>
          <p:cNvSpPr>
            <a:spLocks noGrp="1"/>
          </p:cNvSpPr>
          <p:nvPr>
            <p:ph type="pic" sz="quarter" idx="12" hasCustomPrompt="1"/>
          </p:nvPr>
        </p:nvSpPr>
        <p:spPr>
          <a:xfrm>
            <a:off x="269875" y="1350964"/>
            <a:ext cx="7294563" cy="738664"/>
          </a:xfrm>
          <a:ln w="152400">
            <a:noFill/>
          </a:ln>
        </p:spPr>
        <p:txBody>
          <a:bodyPr/>
          <a:lstStyle>
            <a:lvl1pPr marL="0" indent="0">
              <a:buNone/>
              <a:defRPr>
                <a:solidFill>
                  <a:schemeClr val="tx1"/>
                </a:solidFill>
              </a:defRPr>
            </a:lvl1pPr>
          </a:lstStyle>
          <a:p>
            <a:r>
              <a:rPr lang="en-US" dirty="0" smtClean="0"/>
              <a:t>Screen shot or image here</a:t>
            </a:r>
            <a:endParaRPr lang="en-US" dirty="0"/>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8" y="1350964"/>
            <a:ext cx="4598987" cy="3549690"/>
          </a:xfrm>
        </p:spPr>
        <p:txBody>
          <a:bodyPr/>
          <a:lstStyle>
            <a:lvl1pPr marL="0" indent="0">
              <a:lnSpc>
                <a:spcPct val="100000"/>
              </a:lnSpc>
              <a:spcBef>
                <a:spcPts val="2000"/>
              </a:spcBef>
              <a:buFontTx/>
              <a:buNone/>
              <a:defRPr sz="3200">
                <a:solidFill>
                  <a:srgbClr val="C00000"/>
                </a:solidFill>
              </a:defRPr>
            </a:lvl1pPr>
            <a:lvl2pPr marL="342900" indent="0">
              <a:lnSpc>
                <a:spcPct val="100000"/>
              </a:lnSpc>
              <a:spcBef>
                <a:spcPts val="2000"/>
              </a:spcBef>
              <a:buFontTx/>
              <a:buNone/>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7905913"/>
      </p:ext>
    </p:extLst>
  </p:cSld>
  <p:clrMapOvr>
    <a:masterClrMapping/>
  </p:clrMapOvr>
  <p:transition>
    <p:fade/>
  </p:transition>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r>
              <a:rPr dirty="0" smtClean="0"/>
              <a:t>Microsoft Confidential</a:t>
            </a:r>
            <a:endParaRPr dirty="0"/>
          </a:p>
        </p:txBody>
      </p:sp>
      <p:sp>
        <p:nvSpPr>
          <p:cNvPr id="3" name="Slide Number Placeholder 2"/>
          <p:cNvSpPr>
            <a:spLocks noGrp="1"/>
          </p:cNvSpPr>
          <p:nvPr>
            <p:ph type="sldNum" sz="quarter" idx="11"/>
          </p:nvPr>
        </p:nvSpPr>
        <p:spPr>
          <a:xfrm>
            <a:off x="11595105"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653423431"/>
      </p:ext>
    </p:extLst>
  </p:cSld>
  <p:clrMapOvr>
    <a:masterClrMapping/>
  </p:clrMapOvr>
  <p:transition>
    <p:fade/>
  </p:transition>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738664"/>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lang="en-US" dirty="0"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6540" y="3954465"/>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42"/>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5501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5">
          <p15:clr>
            <a:srgbClr val="C35E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762636147"/>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3691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358063"/>
      </p:ext>
    </p:extLst>
  </p:cSld>
  <p:clrMapOvr>
    <a:masterClrMapping/>
  </p:clrMapOvr>
  <p:transition>
    <p:fade/>
  </p:transition>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170104"/>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022312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2225147533"/>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300643"/>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967971723"/>
      </p:ext>
    </p:extLst>
  </p:cSld>
  <p:clrMapOvr>
    <a:masterClrMapping/>
  </p:clrMapOvr>
  <p:transition>
    <p:fade/>
  </p:transition>
  <p:timing>
    <p:tnLst>
      <p:par>
        <p:cTn id="1" dur="indefinite" restart="never" nodeType="tmRoot"/>
      </p:par>
    </p:tnLst>
  </p:timing>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953223716"/>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0069207"/>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419452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816916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2543898705"/>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22843329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68880615"/>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7010710"/>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6171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107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470054"/>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5813211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12/16/2015</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36753195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6498298"/>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smtClean="0"/>
              <a:t>Lorem ipsum dolor sit.</a:t>
            </a:r>
            <a:endParaRPr lang="en-US" dirty="0"/>
          </a:p>
        </p:txBody>
      </p:sp>
      <p:sp>
        <p:nvSpPr>
          <p:cNvPr id="6" name="Text Placeholder 3"/>
          <p:cNvSpPr>
            <a:spLocks noGrp="1"/>
          </p:cNvSpPr>
          <p:nvPr>
            <p:ph type="body" sz="quarter" idx="11"/>
          </p:nvPr>
        </p:nvSpPr>
        <p:spPr>
          <a:xfrm>
            <a:off x="7563970"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smtClean="0"/>
              <a:t>Screen shot or image here</a:t>
            </a:r>
            <a:endParaRPr lang="en-US" dirty="0"/>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625121101"/>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Bullets and Image">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6213159" y="3414463"/>
            <a:ext cx="6223317" cy="738664"/>
          </a:xfrm>
          <a:prstGeom prst="rect">
            <a:avLst/>
          </a:prstGeom>
        </p:spPr>
        <p:txBody>
          <a:bodyPr vert="horz" anchor="ctr"/>
          <a:lstStyle>
            <a:lvl1pPr marL="0" indent="0" algn="ctr">
              <a:buNone/>
              <a:defRPr/>
            </a:lvl1pPr>
          </a:lstStyle>
          <a:p>
            <a:r>
              <a:rPr lang="en-US" dirty="0" smtClean="0"/>
              <a:t> </a:t>
            </a:r>
            <a:endParaRPr lang="en-US" dirty="0"/>
          </a:p>
        </p:txBody>
      </p:sp>
      <p:sp>
        <p:nvSpPr>
          <p:cNvPr id="3" name="Text Placeholder 2"/>
          <p:cNvSpPr>
            <a:spLocks noGrp="1"/>
          </p:cNvSpPr>
          <p:nvPr>
            <p:ph idx="1" hasCustomPrompt="1"/>
          </p:nvPr>
        </p:nvSpPr>
        <p:spPr>
          <a:xfrm>
            <a:off x="490120" y="1468528"/>
            <a:ext cx="5182659" cy="4600843"/>
          </a:xfrm>
          <a:prstGeom prst="rect">
            <a:avLst/>
          </a:prstGeom>
        </p:spPr>
        <p:txBody>
          <a:bodyPr vert="horz" lIns="68580" tIns="34290" rIns="68580" bIns="34290" rtlCol="0">
            <a:normAutofit/>
          </a:bodyPr>
          <a:lstStyle>
            <a:lvl1pPr marL="177198" marR="0" indent="-177198" algn="l" defTabSz="466310" rtl="0" eaLnBrk="1" fontAlgn="auto" latinLnBrk="0" hangingPunct="1">
              <a:lnSpc>
                <a:spcPct val="120000"/>
              </a:lnSpc>
              <a:spcBef>
                <a:spcPts val="0"/>
              </a:spcBef>
              <a:spcAft>
                <a:spcPts val="1020"/>
              </a:spcAft>
              <a:buClr>
                <a:schemeClr val="accent2"/>
              </a:buClr>
              <a:buSzTx/>
              <a:buFont typeface="Arial"/>
              <a:buChar char="•"/>
              <a:tabLst/>
              <a:defRPr sz="1632" baseline="0"/>
            </a:lvl1pPr>
            <a:lvl2pPr>
              <a:defRPr sz="1632"/>
            </a:lvl2pPr>
            <a:lvl3pPr>
              <a:defRPr sz="1632"/>
            </a:lvl3pPr>
            <a:lvl4pPr>
              <a:defRPr sz="1632"/>
            </a:lvl4pPr>
            <a:lvl5pPr>
              <a:defRPr sz="1632"/>
            </a:lvl5pPr>
          </a:lstStyle>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4" name="Text Placeholder 6"/>
          <p:cNvSpPr>
            <a:spLocks noGrp="1"/>
          </p:cNvSpPr>
          <p:nvPr>
            <p:ph type="body" sz="quarter" idx="10" hasCustomPrompt="1"/>
          </p:nvPr>
        </p:nvSpPr>
        <p:spPr>
          <a:xfrm>
            <a:off x="0" y="0"/>
            <a:ext cx="12436475" cy="951255"/>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72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151431456"/>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IN"/>
          </a:p>
        </p:txBody>
      </p:sp>
      <p:grpSp>
        <p:nvGrpSpPr>
          <p:cNvPr id="4" name="Group 3"/>
          <p:cNvGrpSpPr/>
          <p:nvPr userDrawn="1"/>
        </p:nvGrpSpPr>
        <p:grpSpPr>
          <a:xfrm>
            <a:off x="-1200" y="6644680"/>
            <a:ext cx="12436794" cy="360970"/>
            <a:chOff x="-1200" y="6644680"/>
            <a:chExt cx="12436794" cy="360970"/>
          </a:xfrm>
        </p:grpSpPr>
        <p:sp>
          <p:nvSpPr>
            <p:cNvPr id="5" name="TextBox 4"/>
            <p:cNvSpPr txBox="1"/>
            <p:nvPr/>
          </p:nvSpPr>
          <p:spPr>
            <a:xfrm>
              <a:off x="-1200" y="6644680"/>
              <a:ext cx="4147213" cy="360970"/>
            </a:xfrm>
            <a:prstGeom prst="rect">
              <a:avLst/>
            </a:prstGeom>
            <a:solidFill>
              <a:srgbClr val="0072C6"/>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6" name="TextBox 5"/>
            <p:cNvSpPr txBox="1"/>
            <p:nvPr userDrawn="1"/>
          </p:nvSpPr>
          <p:spPr>
            <a:xfrm>
              <a:off x="4146013" y="6644680"/>
              <a:ext cx="8289581" cy="360970"/>
            </a:xfrm>
            <a:prstGeom prst="rect">
              <a:avLst/>
            </a:prstGeom>
            <a:solidFill>
              <a:srgbClr val="003963"/>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grpSp>
    </p:spTree>
    <p:extLst>
      <p:ext uri="{BB962C8B-B14F-4D97-AF65-F5344CB8AC3E}">
        <p14:creationId xmlns:p14="http://schemas.microsoft.com/office/powerpoint/2010/main" val="3325837111"/>
      </p:ext>
    </p:extLst>
  </p:cSld>
  <p:clrMapOvr>
    <a:masterClrMapping/>
  </p:clrMapOvr>
  <p:transition>
    <p:fade/>
  </p:transition>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5627123"/>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r>
              <a:rPr dirty="0" smtClean="0"/>
              <a:t>Microsoft Confidential</a:t>
            </a:r>
            <a:endParaRPr dirty="0"/>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17556372"/>
      </p:ext>
    </p:extLst>
  </p:cSld>
  <p:clrMapOvr>
    <a:masterClrMapping/>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lang="en-US" dirty="0"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79192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2090161082"/>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6921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500754"/>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955221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361142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898574728"/>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068190"/>
      </p:ext>
    </p:extLst>
  </p:cSld>
  <p:clrMapOvr>
    <a:masterClrMapping/>
  </p:clrMapOvr>
  <p:transition>
    <p:fade/>
  </p:transition>
  <p:timing>
    <p:tnLst>
      <p:par>
        <p:cTn id="1" dur="indefinite" restart="never" nodeType="tmRoot"/>
      </p:par>
    </p:tnLst>
  </p:timing>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4022150024"/>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989296992"/>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8559773"/>
      </p:ext>
    </p:extLst>
  </p:cSld>
  <p:clrMapOvr>
    <a:masterClrMapping/>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4112671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46311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449584136"/>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2971337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91100676"/>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59078068"/>
      </p:ext>
    </p:extLst>
  </p:cSld>
  <p:clrMapOvr>
    <a:masterClrMapping/>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35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0579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14986"/>
      </p:ext>
    </p:extLst>
  </p:cSld>
  <p:clrMapOvr>
    <a:masterClrMapping/>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330362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94C635-3D51-4C02-B0EC-26CCDE060FEB}" type="datetimeFigureOut">
              <a:rPr lang="en-US" smtClean="0">
                <a:solidFill>
                  <a:srgbClr val="FFFFFF"/>
                </a:solidFill>
              </a:rPr>
              <a:pPr/>
              <a:t>12/16/2015</a:t>
            </a:fld>
            <a:endParaRPr lang="en-US" dirty="0">
              <a:solidFill>
                <a:srgbClr val="FFFFFF"/>
              </a:solidFill>
            </a:endParaRPr>
          </a:p>
        </p:txBody>
      </p:sp>
      <p:sp>
        <p:nvSpPr>
          <p:cNvPr id="5" name="Footer Placeholder 4"/>
          <p:cNvSpPr>
            <a:spLocks noGrp="1"/>
          </p:cNvSpPr>
          <p:nvPr>
            <p:ph type="ftr" sz="quarter" idx="11"/>
          </p:nvPr>
        </p:nvSpPr>
        <p:spPr/>
        <p:txBody>
          <a:bodyPr/>
          <a:lstStyle/>
          <a:p>
            <a:endParaRPr lang="en-US" dirty="0">
              <a:solidFill>
                <a:srgbClr val="FFFFFF"/>
              </a:solidFill>
            </a:endParaRPr>
          </a:p>
        </p:txBody>
      </p:sp>
      <p:sp>
        <p:nvSpPr>
          <p:cNvPr id="6" name="Slide Number Placeholder 5"/>
          <p:cNvSpPr>
            <a:spLocks noGrp="1"/>
          </p:cNvSpPr>
          <p:nvPr>
            <p:ph type="sldNum" sz="quarter" idx="12"/>
          </p:nvPr>
        </p:nvSpPr>
        <p:spPr/>
        <p:txBody>
          <a:bodyPr/>
          <a:lstStyle/>
          <a:p>
            <a:fld id="{DE613E92-7F84-45A2-94B2-74E63017310D}"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692712355"/>
      </p:ext>
    </p:extLst>
  </p:cSld>
  <p:clrMapOvr>
    <a:masterClrMapping/>
  </p:clrMapOvr>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cSld name="Double Title">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a:xfrm>
            <a:off x="274638" y="311151"/>
            <a:ext cx="11912600" cy="1791260"/>
          </a:xfrm>
        </p:spPr>
        <p:txBody>
          <a:bodyPr>
            <a:normAutofit/>
          </a:bodyPr>
          <a:lstStyle/>
          <a:p>
            <a:r>
              <a:rPr lang="en-US" smtClean="0"/>
              <a:t>Click to edit Master title style</a:t>
            </a:r>
            <a:endParaRPr lang="en-US" dirty="0"/>
          </a:p>
        </p:txBody>
      </p:sp>
      <p:sp>
        <p:nvSpPr>
          <p:cNvPr id="6" name="Content Placeholder 5"/>
          <p:cNvSpPr>
            <a:spLocks noGrp="1"/>
          </p:cNvSpPr>
          <p:nvPr>
            <p:ph sz="quarter" idx="10"/>
          </p:nvPr>
        </p:nvSpPr>
        <p:spPr>
          <a:xfrm>
            <a:off x="274638" y="2601915"/>
            <a:ext cx="11912600" cy="3794948"/>
          </a:xfrm>
        </p:spPr>
        <p:txBody>
          <a:bodyPr vert="horz" wrap="square" lIns="146304" tIns="91440" rIns="146304" bIns="9144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8"/>
          <p:cNvSpPr>
            <a:spLocks noGrp="1"/>
          </p:cNvSpPr>
          <p:nvPr>
            <p:ph type="body" sz="quarter" idx="13" hasCustomPrompt="1"/>
          </p:nvPr>
        </p:nvSpPr>
        <p:spPr>
          <a:xfrm>
            <a:off x="274638" y="6568507"/>
            <a:ext cx="8229600" cy="273097"/>
          </a:xfrm>
        </p:spPr>
        <p:txBody>
          <a:bodyPr lIns="182880" tIns="64008" rIns="182880" bIns="64008" anchor="b"/>
          <a:lstStyle>
            <a:lvl1pPr marL="0" marR="0" indent="0" algn="l" defTabSz="685621" rtl="0" eaLnBrk="1" fontAlgn="auto" latinLnBrk="0" hangingPunct="1">
              <a:lnSpc>
                <a:spcPct val="90000"/>
              </a:lnSpc>
              <a:spcBef>
                <a:spcPct val="20000"/>
              </a:spcBef>
              <a:spcAft>
                <a:spcPts val="0"/>
              </a:spcAft>
              <a:buClrTx/>
              <a:buSzPct val="90000"/>
              <a:buFont typeface="Arial" pitchFamily="34" charset="0"/>
              <a:buNone/>
              <a:tabLst/>
              <a:defRPr sz="1000"/>
            </a:lvl1pPr>
          </a:lstStyle>
          <a:p>
            <a:pPr marL="0" marR="0" lvl="0" indent="0" algn="l" defTabSz="685621" rtl="0" eaLnBrk="1" fontAlgn="auto" latinLnBrk="0" hangingPunct="1">
              <a:lnSpc>
                <a:spcPct val="90000"/>
              </a:lnSpc>
              <a:spcBef>
                <a:spcPct val="20000"/>
              </a:spcBef>
              <a:spcAft>
                <a:spcPts val="0"/>
              </a:spcAft>
              <a:buClrTx/>
              <a:buSzPct val="90000"/>
              <a:buFont typeface="Arial" pitchFamily="34" charset="0"/>
              <a:buNone/>
              <a:tabLst/>
              <a:defRPr/>
            </a:pPr>
            <a:r>
              <a:rPr kumimoji="0" lang="en-US" sz="1000" b="0" i="0" u="none" strike="noStrike" kern="1200" cap="none" spc="0" normalizeH="0" baseline="0" noProof="0" dirty="0" smtClean="0">
                <a:ln>
                  <a:noFill/>
                </a:ln>
                <a:solidFill>
                  <a:srgbClr val="505050"/>
                </a:solidFill>
                <a:effectLst/>
                <a:uLnTx/>
                <a:uFillTx/>
                <a:latin typeface="+mn-lt"/>
                <a:ea typeface="+mn-ea"/>
                <a:cs typeface="Arial" pitchFamily="34" charset="0"/>
              </a:rPr>
              <a:t>Source/Footnote:</a:t>
            </a:r>
            <a:endParaRPr kumimoji="0" lang="en-US" sz="1000" b="0" i="0" u="none" strike="noStrike" kern="1200" cap="none" spc="0" normalizeH="0" baseline="0" noProof="0" dirty="0">
              <a:ln>
                <a:noFill/>
              </a:ln>
              <a:solidFill>
                <a:srgbClr val="505050"/>
              </a:solidFill>
              <a:effectLst/>
              <a:uLnTx/>
              <a:uFillTx/>
              <a:latin typeface="+mn-lt"/>
              <a:ea typeface="+mn-ea"/>
              <a:cs typeface="Arial" pitchFamily="34" charset="0"/>
            </a:endParaRPr>
          </a:p>
        </p:txBody>
      </p:sp>
    </p:spTree>
    <p:extLst>
      <p:ext uri="{BB962C8B-B14F-4D97-AF65-F5344CB8AC3E}">
        <p14:creationId xmlns:p14="http://schemas.microsoft.com/office/powerpoint/2010/main" val="4923758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738664"/>
          </a:xfrm>
        </p:spPr>
        <p:txBody>
          <a:bodyPr/>
          <a:lstStyle>
            <a:lvl1pPr marL="0" indent="0">
              <a:buNone/>
              <a:defRPr/>
            </a:lvl1pPr>
          </a:lstStyle>
          <a:p>
            <a:endParaRPr lang="en-US" dirty="0"/>
          </a:p>
        </p:txBody>
      </p:sp>
      <p:sp>
        <p:nvSpPr>
          <p:cNvPr id="5" name="Title 4"/>
          <p:cNvSpPr>
            <a:spLocks noGrp="1"/>
          </p:cNvSpPr>
          <p:nvPr>
            <p:ph type="title"/>
          </p:nvPr>
        </p:nvSpPr>
        <p:spPr>
          <a:xfrm>
            <a:off x="274320" y="307609"/>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46239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5">
          <p15:clr>
            <a:srgbClr val="C35EA4"/>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738664"/>
          </a:xfrm>
        </p:spPr>
        <p:txBody>
          <a:bodyPr/>
          <a:lstStyle/>
          <a:p>
            <a:endParaRPr lang="en-US" dirty="0"/>
          </a:p>
        </p:txBody>
      </p:sp>
      <p:sp>
        <p:nvSpPr>
          <p:cNvPr id="2" name="Title 1"/>
          <p:cNvSpPr>
            <a:spLocks noGrp="1"/>
          </p:cNvSpPr>
          <p:nvPr>
            <p:ph type="title"/>
          </p:nvPr>
        </p:nvSpPr>
        <p:spPr>
          <a:xfrm>
            <a:off x="274321"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390058"/>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349935"/>
      </p:ext>
    </p:extLst>
  </p:cSld>
  <p:clrMapOvr>
    <a:masterClrMapping/>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171498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255804189"/>
      </p:ext>
    </p:extLst>
  </p:cSld>
  <p:clrMapOvr>
    <a:masterClrMapping/>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9"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278609"/>
      </p:ext>
    </p:extLst>
  </p:cSld>
  <p:clrMapOvr>
    <a:masterClrMapping/>
  </p:clrMapOvr>
  <p:transition>
    <p:fade/>
  </p:transition>
  <p:timing>
    <p:tnLst>
      <p:par>
        <p:cTn id="1" dur="indefinite" restart="never" nodeType="tmRoot"/>
      </p:par>
    </p:tnLst>
  </p:timing>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20"/>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2"/>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2"/>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2"/>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740771117"/>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4"/>
            <a:ext cx="7315200"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747801753"/>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8612779"/>
      </p:ext>
    </p:extLst>
  </p:cSld>
  <p:clrMapOvr>
    <a:masterClrMapping/>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4"/>
            <a:ext cx="7315200"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5486914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96260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40"/>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5262535"/>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40"/>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29944792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91500173"/>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63369191"/>
      </p:ext>
    </p:extLst>
  </p:cSld>
  <p:clrMapOvr>
    <a:masterClrMapping/>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9"/>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60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7353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802795"/>
      </p:ext>
    </p:extLst>
  </p:cSld>
  <p:clrMapOvr>
    <a:masterClrMapping/>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474186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9" y="372394"/>
            <a:ext cx="10726460" cy="135195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27823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27823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12/16/2015</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1"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1796687525"/>
      </p:ext>
    </p:extLst>
  </p:cSld>
  <p:clrMapOvr>
    <a:masterClrMapping/>
  </p:clrMapOvr>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smtClean="0"/>
              <a:t>Lorem ipsum dolor sit.</a:t>
            </a:r>
            <a:endParaRPr lang="en-US" dirty="0"/>
          </a:p>
        </p:txBody>
      </p:sp>
      <p:sp>
        <p:nvSpPr>
          <p:cNvPr id="6" name="Text Placeholder 3"/>
          <p:cNvSpPr>
            <a:spLocks noGrp="1"/>
          </p:cNvSpPr>
          <p:nvPr>
            <p:ph type="body" sz="quarter" idx="11"/>
          </p:nvPr>
        </p:nvSpPr>
        <p:spPr>
          <a:xfrm>
            <a:off x="7563971"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269875" y="1350964"/>
            <a:ext cx="7294563" cy="738664"/>
          </a:xfrm>
          <a:ln w="152400">
            <a:noFill/>
          </a:ln>
        </p:spPr>
        <p:txBody>
          <a:bodyPr/>
          <a:lstStyle>
            <a:lvl1pPr marL="0" indent="0">
              <a:buNone/>
              <a:defRPr>
                <a:solidFill>
                  <a:schemeClr val="tx1"/>
                </a:solidFill>
              </a:defRPr>
            </a:lvl1pPr>
          </a:lstStyle>
          <a:p>
            <a:r>
              <a:rPr lang="en-US" dirty="0" smtClean="0"/>
              <a:t>Screen shot or image here</a:t>
            </a:r>
            <a:endParaRPr lang="en-US" dirty="0"/>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2171237852"/>
      </p:ext>
    </p:extLst>
  </p:cSld>
  <p:clrMapOvr>
    <a:masterClrMapping/>
  </p:clrMapOvr>
  <p:transition>
    <p:fade/>
  </p:transition>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9" y="1212852"/>
            <a:ext cx="11887200" cy="2228302"/>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03851478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2606635"/>
      </p:ext>
    </p:extLst>
  </p:cSld>
  <p:clrMapOvr>
    <a:masterClrMapping/>
  </p:clrMapOvr>
  <p:transition>
    <p:fade/>
  </p:transition>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userDrawn="1">
  <p:cSld name="Bullets and Image">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6213160" y="3414463"/>
            <a:ext cx="6223317" cy="738664"/>
          </a:xfrm>
          <a:prstGeom prst="rect">
            <a:avLst/>
          </a:prstGeom>
        </p:spPr>
        <p:txBody>
          <a:bodyPr vert="horz" anchor="ctr"/>
          <a:lstStyle>
            <a:lvl1pPr marL="0" indent="0" algn="ctr">
              <a:buNone/>
              <a:defRPr/>
            </a:lvl1pPr>
          </a:lstStyle>
          <a:p>
            <a:r>
              <a:rPr lang="en-US" dirty="0" smtClean="0"/>
              <a:t> </a:t>
            </a:r>
            <a:endParaRPr lang="en-US" dirty="0"/>
          </a:p>
        </p:txBody>
      </p:sp>
      <p:sp>
        <p:nvSpPr>
          <p:cNvPr id="3" name="Text Placeholder 2"/>
          <p:cNvSpPr>
            <a:spLocks noGrp="1"/>
          </p:cNvSpPr>
          <p:nvPr>
            <p:ph idx="1" hasCustomPrompt="1"/>
          </p:nvPr>
        </p:nvSpPr>
        <p:spPr>
          <a:xfrm>
            <a:off x="490121" y="1468530"/>
            <a:ext cx="5182659" cy="4600843"/>
          </a:xfrm>
          <a:prstGeom prst="rect">
            <a:avLst/>
          </a:prstGeom>
        </p:spPr>
        <p:txBody>
          <a:bodyPr vert="horz" lIns="68580" tIns="34290" rIns="68580" bIns="34290" rtlCol="0">
            <a:normAutofit/>
          </a:bodyPr>
          <a:lstStyle>
            <a:lvl1pPr marL="177198" marR="0" indent="-177198" algn="l" defTabSz="466310" rtl="0" eaLnBrk="1" fontAlgn="auto" latinLnBrk="0" hangingPunct="1">
              <a:lnSpc>
                <a:spcPct val="120000"/>
              </a:lnSpc>
              <a:spcBef>
                <a:spcPts val="0"/>
              </a:spcBef>
              <a:spcAft>
                <a:spcPts val="1020"/>
              </a:spcAft>
              <a:buClr>
                <a:schemeClr val="accent2"/>
              </a:buClr>
              <a:buSzTx/>
              <a:buFont typeface="Arial"/>
              <a:buChar char="•"/>
              <a:tabLst/>
              <a:defRPr sz="1632" baseline="0"/>
            </a:lvl1pPr>
            <a:lvl2pPr>
              <a:defRPr sz="1632"/>
            </a:lvl2pPr>
            <a:lvl3pPr>
              <a:defRPr sz="1632"/>
            </a:lvl3pPr>
            <a:lvl4pPr>
              <a:defRPr sz="1632"/>
            </a:lvl4pPr>
            <a:lvl5pPr>
              <a:defRPr sz="1632"/>
            </a:lvl5pPr>
          </a:lstStyle>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4" name="Text Placeholder 6"/>
          <p:cNvSpPr>
            <a:spLocks noGrp="1"/>
          </p:cNvSpPr>
          <p:nvPr>
            <p:ph type="body" sz="quarter" idx="10" hasCustomPrompt="1"/>
          </p:nvPr>
        </p:nvSpPr>
        <p:spPr>
          <a:xfrm>
            <a:off x="0" y="2"/>
            <a:ext cx="12436475" cy="951255"/>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72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745995626"/>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r>
              <a:rPr dirty="0" smtClean="0"/>
              <a:t>Microsoft Confidential</a:t>
            </a:r>
            <a:endParaRPr dirty="0"/>
          </a:p>
        </p:txBody>
      </p:sp>
      <p:sp>
        <p:nvSpPr>
          <p:cNvPr id="3" name="Slide Number Placeholder 2"/>
          <p:cNvSpPr>
            <a:spLocks noGrp="1"/>
          </p:cNvSpPr>
          <p:nvPr>
            <p:ph type="sldNum" sz="quarter" idx="11"/>
          </p:nvPr>
        </p:nvSpPr>
        <p:spPr>
          <a:xfrm>
            <a:off x="11595102"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76998066"/>
      </p:ext>
    </p:extLst>
  </p:cSld>
  <p:clrMapOvr>
    <a:masterClrMapping/>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738664"/>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lang="en-US" dirty="0"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6540" y="3954459"/>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6"/>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04758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5">
          <p15:clr>
            <a:srgbClr val="C35EA4"/>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0567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474599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92004690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619398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267005615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smtClean="0"/>
              <a:t>Pull quote</a:t>
            </a:r>
            <a:endParaRPr lang="en-US" dirty="0"/>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601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121987147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1248851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smtClean="0"/>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464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Photo Orange">
    <p:bg bwMode="ltGray">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0873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0537839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95869351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250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8 Categories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67872694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smtClean="0"/>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991085"/>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124470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673557053"/>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200248"/>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mp; Content Orang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18103669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654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Photo Teal">
    <p:bg bwMode="ltGray">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1470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910371450"/>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91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8 Categories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8266386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smtClean="0"/>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320" y="6748291"/>
            <a:ext cx="852649" cy="18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51183808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6015685"/>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Content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102033791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942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urple">
    <p:bg bwMode="gray">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87.xml"/><Relationship Id="rId13" Type="http://schemas.openxmlformats.org/officeDocument/2006/relationships/slideLayout" Target="../slideLayouts/slideLayout192.xml"/><Relationship Id="rId18" Type="http://schemas.openxmlformats.org/officeDocument/2006/relationships/slideLayout" Target="../slideLayouts/slideLayout197.xml"/><Relationship Id="rId3" Type="http://schemas.openxmlformats.org/officeDocument/2006/relationships/slideLayout" Target="../slideLayouts/slideLayout182.xml"/><Relationship Id="rId7" Type="http://schemas.openxmlformats.org/officeDocument/2006/relationships/slideLayout" Target="../slideLayouts/slideLayout186.xml"/><Relationship Id="rId12" Type="http://schemas.openxmlformats.org/officeDocument/2006/relationships/slideLayout" Target="../slideLayouts/slideLayout191.xml"/><Relationship Id="rId17" Type="http://schemas.openxmlformats.org/officeDocument/2006/relationships/slideLayout" Target="../slideLayouts/slideLayout196.xml"/><Relationship Id="rId2" Type="http://schemas.openxmlformats.org/officeDocument/2006/relationships/slideLayout" Target="../slideLayouts/slideLayout181.xml"/><Relationship Id="rId16" Type="http://schemas.openxmlformats.org/officeDocument/2006/relationships/slideLayout" Target="../slideLayouts/slideLayout195.xml"/><Relationship Id="rId20" Type="http://schemas.openxmlformats.org/officeDocument/2006/relationships/theme" Target="../theme/theme10.xml"/><Relationship Id="rId1" Type="http://schemas.openxmlformats.org/officeDocument/2006/relationships/slideLayout" Target="../slideLayouts/slideLayout180.xml"/><Relationship Id="rId6" Type="http://schemas.openxmlformats.org/officeDocument/2006/relationships/slideLayout" Target="../slideLayouts/slideLayout185.xml"/><Relationship Id="rId11" Type="http://schemas.openxmlformats.org/officeDocument/2006/relationships/slideLayout" Target="../slideLayouts/slideLayout190.xml"/><Relationship Id="rId5" Type="http://schemas.openxmlformats.org/officeDocument/2006/relationships/slideLayout" Target="../slideLayouts/slideLayout184.xml"/><Relationship Id="rId15" Type="http://schemas.openxmlformats.org/officeDocument/2006/relationships/slideLayout" Target="../slideLayouts/slideLayout194.xml"/><Relationship Id="rId10" Type="http://schemas.openxmlformats.org/officeDocument/2006/relationships/slideLayout" Target="../slideLayouts/slideLayout189.xml"/><Relationship Id="rId19" Type="http://schemas.openxmlformats.org/officeDocument/2006/relationships/slideLayout" Target="../slideLayouts/slideLayout198.xml"/><Relationship Id="rId4" Type="http://schemas.openxmlformats.org/officeDocument/2006/relationships/slideLayout" Target="../slideLayouts/slideLayout183.xml"/><Relationship Id="rId9" Type="http://schemas.openxmlformats.org/officeDocument/2006/relationships/slideLayout" Target="../slideLayouts/slideLayout188.xml"/><Relationship Id="rId14" Type="http://schemas.openxmlformats.org/officeDocument/2006/relationships/slideLayout" Target="../slideLayouts/slideLayout193.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06.xml"/><Relationship Id="rId13" Type="http://schemas.openxmlformats.org/officeDocument/2006/relationships/slideLayout" Target="../slideLayouts/slideLayout211.xml"/><Relationship Id="rId18" Type="http://schemas.openxmlformats.org/officeDocument/2006/relationships/slideLayout" Target="../slideLayouts/slideLayout216.xml"/><Relationship Id="rId3" Type="http://schemas.openxmlformats.org/officeDocument/2006/relationships/slideLayout" Target="../slideLayouts/slideLayout201.xml"/><Relationship Id="rId7" Type="http://schemas.openxmlformats.org/officeDocument/2006/relationships/slideLayout" Target="../slideLayouts/slideLayout205.xml"/><Relationship Id="rId12" Type="http://schemas.openxmlformats.org/officeDocument/2006/relationships/slideLayout" Target="../slideLayouts/slideLayout210.xml"/><Relationship Id="rId17" Type="http://schemas.openxmlformats.org/officeDocument/2006/relationships/slideLayout" Target="../slideLayouts/slideLayout215.xml"/><Relationship Id="rId2" Type="http://schemas.openxmlformats.org/officeDocument/2006/relationships/slideLayout" Target="../slideLayouts/slideLayout200.xml"/><Relationship Id="rId16" Type="http://schemas.openxmlformats.org/officeDocument/2006/relationships/slideLayout" Target="../slideLayouts/slideLayout214.xml"/><Relationship Id="rId20" Type="http://schemas.openxmlformats.org/officeDocument/2006/relationships/theme" Target="../theme/theme11.xml"/><Relationship Id="rId1" Type="http://schemas.openxmlformats.org/officeDocument/2006/relationships/slideLayout" Target="../slideLayouts/slideLayout199.xml"/><Relationship Id="rId6" Type="http://schemas.openxmlformats.org/officeDocument/2006/relationships/slideLayout" Target="../slideLayouts/slideLayout204.xml"/><Relationship Id="rId11" Type="http://schemas.openxmlformats.org/officeDocument/2006/relationships/slideLayout" Target="../slideLayouts/slideLayout209.xml"/><Relationship Id="rId5" Type="http://schemas.openxmlformats.org/officeDocument/2006/relationships/slideLayout" Target="../slideLayouts/slideLayout203.xml"/><Relationship Id="rId15" Type="http://schemas.openxmlformats.org/officeDocument/2006/relationships/slideLayout" Target="../slideLayouts/slideLayout213.xml"/><Relationship Id="rId10" Type="http://schemas.openxmlformats.org/officeDocument/2006/relationships/slideLayout" Target="../slideLayouts/slideLayout208.xml"/><Relationship Id="rId19" Type="http://schemas.openxmlformats.org/officeDocument/2006/relationships/slideLayout" Target="../slideLayouts/slideLayout217.xml"/><Relationship Id="rId4" Type="http://schemas.openxmlformats.org/officeDocument/2006/relationships/slideLayout" Target="../slideLayouts/slideLayout202.xml"/><Relationship Id="rId9" Type="http://schemas.openxmlformats.org/officeDocument/2006/relationships/slideLayout" Target="../slideLayouts/slideLayout207.xml"/><Relationship Id="rId14" Type="http://schemas.openxmlformats.org/officeDocument/2006/relationships/slideLayout" Target="../slideLayouts/slideLayout212.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5.xml"/><Relationship Id="rId13" Type="http://schemas.openxmlformats.org/officeDocument/2006/relationships/slideLayout" Target="../slideLayouts/slideLayout230.xml"/><Relationship Id="rId18" Type="http://schemas.openxmlformats.org/officeDocument/2006/relationships/slideLayout" Target="../slideLayouts/slideLayout235.xml"/><Relationship Id="rId3" Type="http://schemas.openxmlformats.org/officeDocument/2006/relationships/slideLayout" Target="../slideLayouts/slideLayout220.xml"/><Relationship Id="rId7" Type="http://schemas.openxmlformats.org/officeDocument/2006/relationships/slideLayout" Target="../slideLayouts/slideLayout224.xml"/><Relationship Id="rId12" Type="http://schemas.openxmlformats.org/officeDocument/2006/relationships/slideLayout" Target="../slideLayouts/slideLayout229.xml"/><Relationship Id="rId17" Type="http://schemas.openxmlformats.org/officeDocument/2006/relationships/slideLayout" Target="../slideLayouts/slideLayout234.xml"/><Relationship Id="rId2" Type="http://schemas.openxmlformats.org/officeDocument/2006/relationships/slideLayout" Target="../slideLayouts/slideLayout219.xml"/><Relationship Id="rId16" Type="http://schemas.openxmlformats.org/officeDocument/2006/relationships/slideLayout" Target="../slideLayouts/slideLayout233.xml"/><Relationship Id="rId20" Type="http://schemas.openxmlformats.org/officeDocument/2006/relationships/theme" Target="../theme/theme12.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5" Type="http://schemas.openxmlformats.org/officeDocument/2006/relationships/slideLayout" Target="../slideLayouts/slideLayout232.xml"/><Relationship Id="rId10" Type="http://schemas.openxmlformats.org/officeDocument/2006/relationships/slideLayout" Target="../slideLayouts/slideLayout227.xml"/><Relationship Id="rId19" Type="http://schemas.openxmlformats.org/officeDocument/2006/relationships/slideLayout" Target="../slideLayouts/slideLayout236.xml"/><Relationship Id="rId4" Type="http://schemas.openxmlformats.org/officeDocument/2006/relationships/slideLayout" Target="../slideLayouts/slideLayout221.xml"/><Relationship Id="rId9" Type="http://schemas.openxmlformats.org/officeDocument/2006/relationships/slideLayout" Target="../slideLayouts/slideLayout226.xml"/><Relationship Id="rId14" Type="http://schemas.openxmlformats.org/officeDocument/2006/relationships/slideLayout" Target="../slideLayouts/slideLayout231.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4.xml"/><Relationship Id="rId13" Type="http://schemas.openxmlformats.org/officeDocument/2006/relationships/slideLayout" Target="../slideLayouts/slideLayout249.xml"/><Relationship Id="rId18" Type="http://schemas.openxmlformats.org/officeDocument/2006/relationships/slideLayout" Target="../slideLayouts/slideLayout254.xml"/><Relationship Id="rId26" Type="http://schemas.openxmlformats.org/officeDocument/2006/relationships/slideLayout" Target="../slideLayouts/slideLayout262.xml"/><Relationship Id="rId3" Type="http://schemas.openxmlformats.org/officeDocument/2006/relationships/slideLayout" Target="../slideLayouts/slideLayout239.xml"/><Relationship Id="rId21" Type="http://schemas.openxmlformats.org/officeDocument/2006/relationships/slideLayout" Target="../slideLayouts/slideLayout257.xml"/><Relationship Id="rId7" Type="http://schemas.openxmlformats.org/officeDocument/2006/relationships/slideLayout" Target="../slideLayouts/slideLayout243.xml"/><Relationship Id="rId12" Type="http://schemas.openxmlformats.org/officeDocument/2006/relationships/slideLayout" Target="../slideLayouts/slideLayout248.xml"/><Relationship Id="rId17" Type="http://schemas.openxmlformats.org/officeDocument/2006/relationships/slideLayout" Target="../slideLayouts/slideLayout253.xml"/><Relationship Id="rId25" Type="http://schemas.openxmlformats.org/officeDocument/2006/relationships/slideLayout" Target="../slideLayouts/slideLayout261.xml"/><Relationship Id="rId2" Type="http://schemas.openxmlformats.org/officeDocument/2006/relationships/slideLayout" Target="../slideLayouts/slideLayout238.xml"/><Relationship Id="rId16" Type="http://schemas.openxmlformats.org/officeDocument/2006/relationships/slideLayout" Target="../slideLayouts/slideLayout252.xml"/><Relationship Id="rId20" Type="http://schemas.openxmlformats.org/officeDocument/2006/relationships/slideLayout" Target="../slideLayouts/slideLayout256.xml"/><Relationship Id="rId1" Type="http://schemas.openxmlformats.org/officeDocument/2006/relationships/slideLayout" Target="../slideLayouts/slideLayout237.xml"/><Relationship Id="rId6" Type="http://schemas.openxmlformats.org/officeDocument/2006/relationships/slideLayout" Target="../slideLayouts/slideLayout242.xml"/><Relationship Id="rId11" Type="http://schemas.openxmlformats.org/officeDocument/2006/relationships/slideLayout" Target="../slideLayouts/slideLayout247.xml"/><Relationship Id="rId24" Type="http://schemas.openxmlformats.org/officeDocument/2006/relationships/slideLayout" Target="../slideLayouts/slideLayout260.xml"/><Relationship Id="rId5" Type="http://schemas.openxmlformats.org/officeDocument/2006/relationships/slideLayout" Target="../slideLayouts/slideLayout241.xml"/><Relationship Id="rId15" Type="http://schemas.openxmlformats.org/officeDocument/2006/relationships/slideLayout" Target="../slideLayouts/slideLayout251.xml"/><Relationship Id="rId23" Type="http://schemas.openxmlformats.org/officeDocument/2006/relationships/slideLayout" Target="../slideLayouts/slideLayout259.xml"/><Relationship Id="rId10" Type="http://schemas.openxmlformats.org/officeDocument/2006/relationships/slideLayout" Target="../slideLayouts/slideLayout246.xml"/><Relationship Id="rId19" Type="http://schemas.openxmlformats.org/officeDocument/2006/relationships/slideLayout" Target="../slideLayouts/slideLayout255.xml"/><Relationship Id="rId4" Type="http://schemas.openxmlformats.org/officeDocument/2006/relationships/slideLayout" Target="../slideLayouts/slideLayout240.xml"/><Relationship Id="rId9" Type="http://schemas.openxmlformats.org/officeDocument/2006/relationships/slideLayout" Target="../slideLayouts/slideLayout245.xml"/><Relationship Id="rId14" Type="http://schemas.openxmlformats.org/officeDocument/2006/relationships/slideLayout" Target="../slideLayouts/slideLayout250.xml"/><Relationship Id="rId22" Type="http://schemas.openxmlformats.org/officeDocument/2006/relationships/slideLayout" Target="../slideLayouts/slideLayout258.xml"/><Relationship Id="rId27"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0.xml"/><Relationship Id="rId13" Type="http://schemas.openxmlformats.org/officeDocument/2006/relationships/slideLayout" Target="../slideLayouts/slideLayout275.xml"/><Relationship Id="rId18" Type="http://schemas.openxmlformats.org/officeDocument/2006/relationships/slideLayout" Target="../slideLayouts/slideLayout280.xml"/><Relationship Id="rId3" Type="http://schemas.openxmlformats.org/officeDocument/2006/relationships/slideLayout" Target="../slideLayouts/slideLayout265.xml"/><Relationship Id="rId21" Type="http://schemas.openxmlformats.org/officeDocument/2006/relationships/slideLayout" Target="../slideLayouts/slideLayout283.xml"/><Relationship Id="rId7" Type="http://schemas.openxmlformats.org/officeDocument/2006/relationships/slideLayout" Target="../slideLayouts/slideLayout269.xml"/><Relationship Id="rId12" Type="http://schemas.openxmlformats.org/officeDocument/2006/relationships/slideLayout" Target="../slideLayouts/slideLayout274.xml"/><Relationship Id="rId17" Type="http://schemas.openxmlformats.org/officeDocument/2006/relationships/slideLayout" Target="../slideLayouts/slideLayout279.xml"/><Relationship Id="rId2" Type="http://schemas.openxmlformats.org/officeDocument/2006/relationships/slideLayout" Target="../slideLayouts/slideLayout264.xml"/><Relationship Id="rId16" Type="http://schemas.openxmlformats.org/officeDocument/2006/relationships/slideLayout" Target="../slideLayouts/slideLayout278.xml"/><Relationship Id="rId20" Type="http://schemas.openxmlformats.org/officeDocument/2006/relationships/slideLayout" Target="../slideLayouts/slideLayout282.xml"/><Relationship Id="rId1" Type="http://schemas.openxmlformats.org/officeDocument/2006/relationships/slideLayout" Target="../slideLayouts/slideLayout263.xml"/><Relationship Id="rId6" Type="http://schemas.openxmlformats.org/officeDocument/2006/relationships/slideLayout" Target="../slideLayouts/slideLayout268.xml"/><Relationship Id="rId11" Type="http://schemas.openxmlformats.org/officeDocument/2006/relationships/slideLayout" Target="../slideLayouts/slideLayout273.xml"/><Relationship Id="rId5" Type="http://schemas.openxmlformats.org/officeDocument/2006/relationships/slideLayout" Target="../slideLayouts/slideLayout267.xml"/><Relationship Id="rId15" Type="http://schemas.openxmlformats.org/officeDocument/2006/relationships/slideLayout" Target="../slideLayouts/slideLayout277.xml"/><Relationship Id="rId10" Type="http://schemas.openxmlformats.org/officeDocument/2006/relationships/slideLayout" Target="../slideLayouts/slideLayout272.xml"/><Relationship Id="rId19" Type="http://schemas.openxmlformats.org/officeDocument/2006/relationships/slideLayout" Target="../slideLayouts/slideLayout281.xml"/><Relationship Id="rId4" Type="http://schemas.openxmlformats.org/officeDocument/2006/relationships/slideLayout" Target="../slideLayouts/slideLayout266.xml"/><Relationship Id="rId9" Type="http://schemas.openxmlformats.org/officeDocument/2006/relationships/slideLayout" Target="../slideLayouts/slideLayout271.xml"/><Relationship Id="rId14" Type="http://schemas.openxmlformats.org/officeDocument/2006/relationships/slideLayout" Target="../slideLayouts/slideLayout276.xml"/><Relationship Id="rId22"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1.xml"/><Relationship Id="rId13" Type="http://schemas.openxmlformats.org/officeDocument/2006/relationships/slideLayout" Target="../slideLayouts/slideLayout296.xml"/><Relationship Id="rId18" Type="http://schemas.openxmlformats.org/officeDocument/2006/relationships/slideLayout" Target="../slideLayouts/slideLayout301.xml"/><Relationship Id="rId3" Type="http://schemas.openxmlformats.org/officeDocument/2006/relationships/slideLayout" Target="../slideLayouts/slideLayout286.xml"/><Relationship Id="rId7" Type="http://schemas.openxmlformats.org/officeDocument/2006/relationships/slideLayout" Target="../slideLayouts/slideLayout290.xml"/><Relationship Id="rId12" Type="http://schemas.openxmlformats.org/officeDocument/2006/relationships/slideLayout" Target="../slideLayouts/slideLayout295.xml"/><Relationship Id="rId17" Type="http://schemas.openxmlformats.org/officeDocument/2006/relationships/slideLayout" Target="../slideLayouts/slideLayout300.xml"/><Relationship Id="rId2" Type="http://schemas.openxmlformats.org/officeDocument/2006/relationships/slideLayout" Target="../slideLayouts/slideLayout285.xml"/><Relationship Id="rId16" Type="http://schemas.openxmlformats.org/officeDocument/2006/relationships/slideLayout" Target="../slideLayouts/slideLayout299.xml"/><Relationship Id="rId20" Type="http://schemas.openxmlformats.org/officeDocument/2006/relationships/theme" Target="../theme/theme15.xml"/><Relationship Id="rId1" Type="http://schemas.openxmlformats.org/officeDocument/2006/relationships/slideLayout" Target="../slideLayouts/slideLayout284.xml"/><Relationship Id="rId6" Type="http://schemas.openxmlformats.org/officeDocument/2006/relationships/slideLayout" Target="../slideLayouts/slideLayout289.xml"/><Relationship Id="rId11" Type="http://schemas.openxmlformats.org/officeDocument/2006/relationships/slideLayout" Target="../slideLayouts/slideLayout294.xml"/><Relationship Id="rId5" Type="http://schemas.openxmlformats.org/officeDocument/2006/relationships/slideLayout" Target="../slideLayouts/slideLayout288.xml"/><Relationship Id="rId15" Type="http://schemas.openxmlformats.org/officeDocument/2006/relationships/slideLayout" Target="../slideLayouts/slideLayout298.xml"/><Relationship Id="rId10" Type="http://schemas.openxmlformats.org/officeDocument/2006/relationships/slideLayout" Target="../slideLayouts/slideLayout293.xml"/><Relationship Id="rId19" Type="http://schemas.openxmlformats.org/officeDocument/2006/relationships/slideLayout" Target="../slideLayouts/slideLayout302.xml"/><Relationship Id="rId4" Type="http://schemas.openxmlformats.org/officeDocument/2006/relationships/slideLayout" Target="../slideLayouts/slideLayout287.xml"/><Relationship Id="rId9" Type="http://schemas.openxmlformats.org/officeDocument/2006/relationships/slideLayout" Target="../slideLayouts/slideLayout292.xml"/><Relationship Id="rId14" Type="http://schemas.openxmlformats.org/officeDocument/2006/relationships/slideLayout" Target="../slideLayouts/slideLayout297.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0.xml"/><Relationship Id="rId13" Type="http://schemas.openxmlformats.org/officeDocument/2006/relationships/slideLayout" Target="../slideLayouts/slideLayout315.xml"/><Relationship Id="rId18" Type="http://schemas.openxmlformats.org/officeDocument/2006/relationships/slideLayout" Target="../slideLayouts/slideLayout320.xml"/><Relationship Id="rId26" Type="http://schemas.openxmlformats.org/officeDocument/2006/relationships/slideLayout" Target="../slideLayouts/slideLayout328.xml"/><Relationship Id="rId3" Type="http://schemas.openxmlformats.org/officeDocument/2006/relationships/slideLayout" Target="../slideLayouts/slideLayout305.xml"/><Relationship Id="rId21" Type="http://schemas.openxmlformats.org/officeDocument/2006/relationships/slideLayout" Target="../slideLayouts/slideLayout323.xml"/><Relationship Id="rId7" Type="http://schemas.openxmlformats.org/officeDocument/2006/relationships/slideLayout" Target="../slideLayouts/slideLayout309.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25" Type="http://schemas.openxmlformats.org/officeDocument/2006/relationships/slideLayout" Target="../slideLayouts/slideLayout327.xml"/><Relationship Id="rId2" Type="http://schemas.openxmlformats.org/officeDocument/2006/relationships/slideLayout" Target="../slideLayouts/slideLayout304.xml"/><Relationship Id="rId16" Type="http://schemas.openxmlformats.org/officeDocument/2006/relationships/slideLayout" Target="../slideLayouts/slideLayout318.xml"/><Relationship Id="rId20" Type="http://schemas.openxmlformats.org/officeDocument/2006/relationships/slideLayout" Target="../slideLayouts/slideLayout322.xml"/><Relationship Id="rId1" Type="http://schemas.openxmlformats.org/officeDocument/2006/relationships/slideLayout" Target="../slideLayouts/slideLayout303.xml"/><Relationship Id="rId6" Type="http://schemas.openxmlformats.org/officeDocument/2006/relationships/slideLayout" Target="../slideLayouts/slideLayout308.xml"/><Relationship Id="rId11" Type="http://schemas.openxmlformats.org/officeDocument/2006/relationships/slideLayout" Target="../slideLayouts/slideLayout313.xml"/><Relationship Id="rId24" Type="http://schemas.openxmlformats.org/officeDocument/2006/relationships/slideLayout" Target="../slideLayouts/slideLayout326.xml"/><Relationship Id="rId5" Type="http://schemas.openxmlformats.org/officeDocument/2006/relationships/slideLayout" Target="../slideLayouts/slideLayout307.xml"/><Relationship Id="rId15" Type="http://schemas.openxmlformats.org/officeDocument/2006/relationships/slideLayout" Target="../slideLayouts/slideLayout317.xml"/><Relationship Id="rId23" Type="http://schemas.openxmlformats.org/officeDocument/2006/relationships/slideLayout" Target="../slideLayouts/slideLayout325.xml"/><Relationship Id="rId28" Type="http://schemas.openxmlformats.org/officeDocument/2006/relationships/theme" Target="../theme/theme16.xml"/><Relationship Id="rId10" Type="http://schemas.openxmlformats.org/officeDocument/2006/relationships/slideLayout" Target="../slideLayouts/slideLayout312.xml"/><Relationship Id="rId19" Type="http://schemas.openxmlformats.org/officeDocument/2006/relationships/slideLayout" Target="../slideLayouts/slideLayout321.xml"/><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slideLayout" Target="../slideLayouts/slideLayout316.xml"/><Relationship Id="rId22" Type="http://schemas.openxmlformats.org/officeDocument/2006/relationships/slideLayout" Target="../slideLayouts/slideLayout324.xml"/><Relationship Id="rId27" Type="http://schemas.openxmlformats.org/officeDocument/2006/relationships/slideLayout" Target="../slideLayouts/slideLayout329.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37.xml"/><Relationship Id="rId13" Type="http://schemas.openxmlformats.org/officeDocument/2006/relationships/slideLayout" Target="../slideLayouts/slideLayout342.xml"/><Relationship Id="rId18" Type="http://schemas.openxmlformats.org/officeDocument/2006/relationships/slideLayout" Target="../slideLayouts/slideLayout347.xml"/><Relationship Id="rId26" Type="http://schemas.openxmlformats.org/officeDocument/2006/relationships/slideLayout" Target="../slideLayouts/slideLayout355.xml"/><Relationship Id="rId3" Type="http://schemas.openxmlformats.org/officeDocument/2006/relationships/slideLayout" Target="../slideLayouts/slideLayout332.xml"/><Relationship Id="rId21" Type="http://schemas.openxmlformats.org/officeDocument/2006/relationships/slideLayout" Target="../slideLayouts/slideLayout350.xml"/><Relationship Id="rId7" Type="http://schemas.openxmlformats.org/officeDocument/2006/relationships/slideLayout" Target="../slideLayouts/slideLayout336.xml"/><Relationship Id="rId12" Type="http://schemas.openxmlformats.org/officeDocument/2006/relationships/slideLayout" Target="../slideLayouts/slideLayout341.xml"/><Relationship Id="rId17" Type="http://schemas.openxmlformats.org/officeDocument/2006/relationships/slideLayout" Target="../slideLayouts/slideLayout346.xml"/><Relationship Id="rId25" Type="http://schemas.openxmlformats.org/officeDocument/2006/relationships/slideLayout" Target="../slideLayouts/slideLayout354.xml"/><Relationship Id="rId2" Type="http://schemas.openxmlformats.org/officeDocument/2006/relationships/slideLayout" Target="../slideLayouts/slideLayout331.xml"/><Relationship Id="rId16" Type="http://schemas.openxmlformats.org/officeDocument/2006/relationships/slideLayout" Target="../slideLayouts/slideLayout345.xml"/><Relationship Id="rId20" Type="http://schemas.openxmlformats.org/officeDocument/2006/relationships/slideLayout" Target="../slideLayouts/slideLayout349.xml"/><Relationship Id="rId1" Type="http://schemas.openxmlformats.org/officeDocument/2006/relationships/slideLayout" Target="../slideLayouts/slideLayout330.xml"/><Relationship Id="rId6" Type="http://schemas.openxmlformats.org/officeDocument/2006/relationships/slideLayout" Target="../slideLayouts/slideLayout335.xml"/><Relationship Id="rId11" Type="http://schemas.openxmlformats.org/officeDocument/2006/relationships/slideLayout" Target="../slideLayouts/slideLayout340.xml"/><Relationship Id="rId24" Type="http://schemas.openxmlformats.org/officeDocument/2006/relationships/slideLayout" Target="../slideLayouts/slideLayout353.xml"/><Relationship Id="rId5" Type="http://schemas.openxmlformats.org/officeDocument/2006/relationships/slideLayout" Target="../slideLayouts/slideLayout334.xml"/><Relationship Id="rId15" Type="http://schemas.openxmlformats.org/officeDocument/2006/relationships/slideLayout" Target="../slideLayouts/slideLayout344.xml"/><Relationship Id="rId23" Type="http://schemas.openxmlformats.org/officeDocument/2006/relationships/slideLayout" Target="../slideLayouts/slideLayout352.xml"/><Relationship Id="rId28" Type="http://schemas.openxmlformats.org/officeDocument/2006/relationships/theme" Target="../theme/theme17.xml"/><Relationship Id="rId10" Type="http://schemas.openxmlformats.org/officeDocument/2006/relationships/slideLayout" Target="../slideLayouts/slideLayout339.xml"/><Relationship Id="rId19" Type="http://schemas.openxmlformats.org/officeDocument/2006/relationships/slideLayout" Target="../slideLayouts/slideLayout348.xml"/><Relationship Id="rId4" Type="http://schemas.openxmlformats.org/officeDocument/2006/relationships/slideLayout" Target="../slideLayouts/slideLayout333.xml"/><Relationship Id="rId9" Type="http://schemas.openxmlformats.org/officeDocument/2006/relationships/slideLayout" Target="../slideLayouts/slideLayout338.xml"/><Relationship Id="rId14" Type="http://schemas.openxmlformats.org/officeDocument/2006/relationships/slideLayout" Target="../slideLayouts/slideLayout343.xml"/><Relationship Id="rId22" Type="http://schemas.openxmlformats.org/officeDocument/2006/relationships/slideLayout" Target="../slideLayouts/slideLayout351.xml"/><Relationship Id="rId27" Type="http://schemas.openxmlformats.org/officeDocument/2006/relationships/slideLayout" Target="../slideLayouts/slideLayout356.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64.xml"/><Relationship Id="rId13" Type="http://schemas.openxmlformats.org/officeDocument/2006/relationships/slideLayout" Target="../slideLayouts/slideLayout369.xml"/><Relationship Id="rId18" Type="http://schemas.openxmlformats.org/officeDocument/2006/relationships/slideLayout" Target="../slideLayouts/slideLayout374.xml"/><Relationship Id="rId3" Type="http://schemas.openxmlformats.org/officeDocument/2006/relationships/slideLayout" Target="../slideLayouts/slideLayout359.xml"/><Relationship Id="rId21" Type="http://schemas.openxmlformats.org/officeDocument/2006/relationships/slideLayout" Target="../slideLayouts/slideLayout377.xml"/><Relationship Id="rId7" Type="http://schemas.openxmlformats.org/officeDocument/2006/relationships/slideLayout" Target="../slideLayouts/slideLayout363.xml"/><Relationship Id="rId12" Type="http://schemas.openxmlformats.org/officeDocument/2006/relationships/slideLayout" Target="../slideLayouts/slideLayout368.xml"/><Relationship Id="rId17" Type="http://schemas.openxmlformats.org/officeDocument/2006/relationships/slideLayout" Target="../slideLayouts/slideLayout373.xml"/><Relationship Id="rId2" Type="http://schemas.openxmlformats.org/officeDocument/2006/relationships/slideLayout" Target="../slideLayouts/slideLayout358.xml"/><Relationship Id="rId16" Type="http://schemas.openxmlformats.org/officeDocument/2006/relationships/slideLayout" Target="../slideLayouts/slideLayout372.xml"/><Relationship Id="rId20" Type="http://schemas.openxmlformats.org/officeDocument/2006/relationships/slideLayout" Target="../slideLayouts/slideLayout376.xml"/><Relationship Id="rId1" Type="http://schemas.openxmlformats.org/officeDocument/2006/relationships/slideLayout" Target="../slideLayouts/slideLayout357.xml"/><Relationship Id="rId6" Type="http://schemas.openxmlformats.org/officeDocument/2006/relationships/slideLayout" Target="../slideLayouts/slideLayout362.xml"/><Relationship Id="rId11" Type="http://schemas.openxmlformats.org/officeDocument/2006/relationships/slideLayout" Target="../slideLayouts/slideLayout367.xml"/><Relationship Id="rId5" Type="http://schemas.openxmlformats.org/officeDocument/2006/relationships/slideLayout" Target="../slideLayouts/slideLayout361.xml"/><Relationship Id="rId15" Type="http://schemas.openxmlformats.org/officeDocument/2006/relationships/slideLayout" Target="../slideLayouts/slideLayout371.xml"/><Relationship Id="rId10" Type="http://schemas.openxmlformats.org/officeDocument/2006/relationships/slideLayout" Target="../slideLayouts/slideLayout366.xml"/><Relationship Id="rId19" Type="http://schemas.openxmlformats.org/officeDocument/2006/relationships/slideLayout" Target="../slideLayouts/slideLayout375.xml"/><Relationship Id="rId4" Type="http://schemas.openxmlformats.org/officeDocument/2006/relationships/slideLayout" Target="../slideLayouts/slideLayout360.xml"/><Relationship Id="rId9" Type="http://schemas.openxmlformats.org/officeDocument/2006/relationships/slideLayout" Target="../slideLayouts/slideLayout365.xml"/><Relationship Id="rId14" Type="http://schemas.openxmlformats.org/officeDocument/2006/relationships/slideLayout" Target="../slideLayouts/slideLayout370.xml"/><Relationship Id="rId22"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85.xml"/><Relationship Id="rId13" Type="http://schemas.openxmlformats.org/officeDocument/2006/relationships/slideLayout" Target="../slideLayouts/slideLayout390.xml"/><Relationship Id="rId18" Type="http://schemas.openxmlformats.org/officeDocument/2006/relationships/slideLayout" Target="../slideLayouts/slideLayout395.xml"/><Relationship Id="rId26" Type="http://schemas.openxmlformats.org/officeDocument/2006/relationships/theme" Target="../theme/theme19.xml"/><Relationship Id="rId3" Type="http://schemas.openxmlformats.org/officeDocument/2006/relationships/slideLayout" Target="../slideLayouts/slideLayout380.xml"/><Relationship Id="rId21" Type="http://schemas.openxmlformats.org/officeDocument/2006/relationships/slideLayout" Target="../slideLayouts/slideLayout398.xml"/><Relationship Id="rId7" Type="http://schemas.openxmlformats.org/officeDocument/2006/relationships/slideLayout" Target="../slideLayouts/slideLayout384.xml"/><Relationship Id="rId12" Type="http://schemas.openxmlformats.org/officeDocument/2006/relationships/slideLayout" Target="../slideLayouts/slideLayout389.xml"/><Relationship Id="rId17" Type="http://schemas.openxmlformats.org/officeDocument/2006/relationships/slideLayout" Target="../slideLayouts/slideLayout394.xml"/><Relationship Id="rId25" Type="http://schemas.openxmlformats.org/officeDocument/2006/relationships/slideLayout" Target="../slideLayouts/slideLayout402.xml"/><Relationship Id="rId2" Type="http://schemas.openxmlformats.org/officeDocument/2006/relationships/slideLayout" Target="../slideLayouts/slideLayout379.xml"/><Relationship Id="rId16" Type="http://schemas.openxmlformats.org/officeDocument/2006/relationships/slideLayout" Target="../slideLayouts/slideLayout393.xml"/><Relationship Id="rId20" Type="http://schemas.openxmlformats.org/officeDocument/2006/relationships/slideLayout" Target="../slideLayouts/slideLayout397.xml"/><Relationship Id="rId1" Type="http://schemas.openxmlformats.org/officeDocument/2006/relationships/slideLayout" Target="../slideLayouts/slideLayout378.xml"/><Relationship Id="rId6" Type="http://schemas.openxmlformats.org/officeDocument/2006/relationships/slideLayout" Target="../slideLayouts/slideLayout383.xml"/><Relationship Id="rId11" Type="http://schemas.openxmlformats.org/officeDocument/2006/relationships/slideLayout" Target="../slideLayouts/slideLayout388.xml"/><Relationship Id="rId24" Type="http://schemas.openxmlformats.org/officeDocument/2006/relationships/slideLayout" Target="../slideLayouts/slideLayout401.xml"/><Relationship Id="rId5" Type="http://schemas.openxmlformats.org/officeDocument/2006/relationships/slideLayout" Target="../slideLayouts/slideLayout382.xml"/><Relationship Id="rId15" Type="http://schemas.openxmlformats.org/officeDocument/2006/relationships/slideLayout" Target="../slideLayouts/slideLayout392.xml"/><Relationship Id="rId23" Type="http://schemas.openxmlformats.org/officeDocument/2006/relationships/slideLayout" Target="../slideLayouts/slideLayout400.xml"/><Relationship Id="rId10" Type="http://schemas.openxmlformats.org/officeDocument/2006/relationships/slideLayout" Target="../slideLayouts/slideLayout387.xml"/><Relationship Id="rId19" Type="http://schemas.openxmlformats.org/officeDocument/2006/relationships/slideLayout" Target="../slideLayouts/slideLayout396.xml"/><Relationship Id="rId4" Type="http://schemas.openxmlformats.org/officeDocument/2006/relationships/slideLayout" Target="../slideLayouts/slideLayout381.xml"/><Relationship Id="rId9" Type="http://schemas.openxmlformats.org/officeDocument/2006/relationships/slideLayout" Target="../slideLayouts/slideLayout386.xml"/><Relationship Id="rId14" Type="http://schemas.openxmlformats.org/officeDocument/2006/relationships/slideLayout" Target="../slideLayouts/slideLayout391.xml"/><Relationship Id="rId22" Type="http://schemas.openxmlformats.org/officeDocument/2006/relationships/slideLayout" Target="../slideLayouts/slideLayout39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theme" Target="../theme/theme4.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theme" Target="../theme/theme5.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theme" Target="../theme/theme6.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 Type="http://schemas.openxmlformats.org/officeDocument/2006/relationships/slideLayout" Target="../slideLayouts/slideLayout120.xml"/><Relationship Id="rId21" Type="http://schemas.openxmlformats.org/officeDocument/2006/relationships/theme" Target="../theme/theme7.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8.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theme" Target="../theme/theme9.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smtClean="0"/>
              <a:t>Microsoft Confidential</a:t>
            </a:r>
            <a:endParaRPr lang="en-US" dirty="0"/>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Lst>
  <p:transition>
    <p:fade/>
  </p:transition>
  <p:timing>
    <p:tnLst>
      <p:par>
        <p:cTn id="1" dur="indefinite" restart="never" nodeType="tmRoot"/>
      </p:par>
    </p:tnLst>
  </p:timing>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80683756"/>
      </p:ext>
    </p:extLst>
  </p:cSld>
  <p:clrMap bg1="dk1" tx1="lt1" bg2="dk2" tx2="lt2" accent1="accent1" accent2="accent2" accent3="accent3" accent4="accent4" accent5="accent5" accent6="accent6" hlink="hlink" folHlink="folHlink"/>
  <p:sldLayoutIdLst>
    <p:sldLayoutId id="2147484559" r:id="rId1"/>
    <p:sldLayoutId id="2147484560" r:id="rId2"/>
    <p:sldLayoutId id="2147484561" r:id="rId3"/>
    <p:sldLayoutId id="2147484562" r:id="rId4"/>
    <p:sldLayoutId id="2147484563" r:id="rId5"/>
    <p:sldLayoutId id="2147484564" r:id="rId6"/>
    <p:sldLayoutId id="2147484565" r:id="rId7"/>
    <p:sldLayoutId id="2147484566" r:id="rId8"/>
    <p:sldLayoutId id="2147484567" r:id="rId9"/>
    <p:sldLayoutId id="2147484568" r:id="rId10"/>
    <p:sldLayoutId id="2147484569" r:id="rId11"/>
    <p:sldLayoutId id="2147484570" r:id="rId12"/>
    <p:sldLayoutId id="2147484571" r:id="rId13"/>
    <p:sldLayoutId id="2147484572" r:id="rId14"/>
    <p:sldLayoutId id="2147484573" r:id="rId15"/>
    <p:sldLayoutId id="2147484574" r:id="rId16"/>
    <p:sldLayoutId id="2147484575" r:id="rId17"/>
    <p:sldLayoutId id="2147484576" r:id="rId18"/>
    <p:sldLayoutId id="2147484577" r:id="rId19"/>
    <p:sldLayoutId id="2147484578" r:id="rId20"/>
    <p:sldLayoutId id="2147484579" r:id="rId21"/>
    <p:sldLayoutId id="2147484580" r:id="rId22"/>
    <p:sldLayoutId id="2147484581" r:id="rId23"/>
    <p:sldLayoutId id="2147484582" r:id="rId24"/>
    <p:sldLayoutId id="2147484583" r:id="rId25"/>
    <p:sldLayoutId id="2147484584" r:id="rId2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3445256"/>
      </p:ext>
    </p:extLst>
  </p:cSld>
  <p:clrMap bg1="dk1" tx1="lt1" bg2="dk2" tx2="lt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6962459"/>
      </p:ext>
    </p:extLst>
  </p:cSld>
  <p:clrMap bg1="dk1" tx1="lt1" bg2="dk2" tx2="lt2" accent1="accent1" accent2="accent2" accent3="accent3" accent4="accent4" accent5="accent5" accent6="accent6" hlink="hlink" folHlink="folHlink"/>
  <p:sldLayoutIdLst>
    <p:sldLayoutId id="2147484611" r:id="rId1"/>
    <p:sldLayoutId id="2147484612" r:id="rId2"/>
    <p:sldLayoutId id="2147484613" r:id="rId3"/>
    <p:sldLayoutId id="2147484614" r:id="rId4"/>
    <p:sldLayoutId id="2147484615" r:id="rId5"/>
    <p:sldLayoutId id="2147484616" r:id="rId6"/>
    <p:sldLayoutId id="2147484617" r:id="rId7"/>
    <p:sldLayoutId id="2147484618" r:id="rId8"/>
    <p:sldLayoutId id="2147484619" r:id="rId9"/>
    <p:sldLayoutId id="2147484620" r:id="rId10"/>
    <p:sldLayoutId id="2147484621" r:id="rId11"/>
    <p:sldLayoutId id="2147484622" r:id="rId12"/>
    <p:sldLayoutId id="2147484623" r:id="rId13"/>
    <p:sldLayoutId id="2147484624" r:id="rId14"/>
    <p:sldLayoutId id="2147484625" r:id="rId15"/>
    <p:sldLayoutId id="2147484626" r:id="rId16"/>
    <p:sldLayoutId id="2147484627" r:id="rId17"/>
    <p:sldLayoutId id="2147484628" r:id="rId18"/>
    <p:sldLayoutId id="2147484629" r:id="rId1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4" y="29690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4"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8676927"/>
      </p:ext>
    </p:extLst>
  </p:cSld>
  <p:clrMap bg1="dk1" tx1="lt1" bg2="dk2" tx2="lt2" accent1="accent1" accent2="accent2" accent3="accent3" accent4="accent4" accent5="accent5" accent6="accent6" hlink="hlink" folHlink="folHlink"/>
  <p:sldLayoutIdLst>
    <p:sldLayoutId id="2147484635" r:id="rId1"/>
    <p:sldLayoutId id="2147484636" r:id="rId2"/>
    <p:sldLayoutId id="2147484637" r:id="rId3"/>
    <p:sldLayoutId id="2147484638" r:id="rId4"/>
    <p:sldLayoutId id="2147484639" r:id="rId5"/>
    <p:sldLayoutId id="2147484640" r:id="rId6"/>
    <p:sldLayoutId id="2147484641" r:id="rId7"/>
    <p:sldLayoutId id="2147484642" r:id="rId8"/>
    <p:sldLayoutId id="2147484643" r:id="rId9"/>
    <p:sldLayoutId id="2147484644" r:id="rId10"/>
    <p:sldLayoutId id="2147484645" r:id="rId11"/>
    <p:sldLayoutId id="2147484646" r:id="rId12"/>
    <p:sldLayoutId id="2147484647" r:id="rId13"/>
    <p:sldLayoutId id="2147484648" r:id="rId14"/>
    <p:sldLayoutId id="2147484649" r:id="rId15"/>
    <p:sldLayoutId id="2147484650" r:id="rId16"/>
    <p:sldLayoutId id="2147484651" r:id="rId17"/>
    <p:sldLayoutId id="2147484652" r:id="rId18"/>
    <p:sldLayoutId id="2147484653" r:id="rId19"/>
    <p:sldLayoutId id="2147484654" r:id="rId20"/>
    <p:sldLayoutId id="2147484655" r:id="rId21"/>
    <p:sldLayoutId id="2147484656" r:id="rId22"/>
    <p:sldLayoutId id="2147484657" r:id="rId23"/>
    <p:sldLayoutId id="2147484658" r:id="rId24"/>
    <p:sldLayoutId id="2147484659" r:id="rId25"/>
    <p:sldLayoutId id="2147484660" r:id="rId26"/>
    <p:sldLayoutId id="2147484661" r:id="rId2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39"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63107857"/>
      </p:ext>
    </p:extLst>
  </p:cSld>
  <p:clrMap bg1="dk1" tx1="lt1" bg2="dk2" tx2="lt2" accent1="accent1" accent2="accent2" accent3="accent3" accent4="accent4" accent5="accent5" accent6="accent6" hlink="hlink" folHlink="folHlink"/>
  <p:sldLayoutIdLst>
    <p:sldLayoutId id="2147484663" r:id="rId1"/>
    <p:sldLayoutId id="2147484664" r:id="rId2"/>
    <p:sldLayoutId id="2147484665" r:id="rId3"/>
    <p:sldLayoutId id="2147484666" r:id="rId4"/>
    <p:sldLayoutId id="2147484667" r:id="rId5"/>
    <p:sldLayoutId id="2147484668" r:id="rId6"/>
    <p:sldLayoutId id="2147484669" r:id="rId7"/>
    <p:sldLayoutId id="2147484670" r:id="rId8"/>
    <p:sldLayoutId id="2147484671" r:id="rId9"/>
    <p:sldLayoutId id="2147484672" r:id="rId10"/>
    <p:sldLayoutId id="2147484673" r:id="rId11"/>
    <p:sldLayoutId id="2147484674" r:id="rId12"/>
    <p:sldLayoutId id="2147484675" r:id="rId13"/>
    <p:sldLayoutId id="2147484676" r:id="rId14"/>
    <p:sldLayoutId id="2147484677" r:id="rId15"/>
    <p:sldLayoutId id="2147484678" r:id="rId16"/>
    <p:sldLayoutId id="2147484679" r:id="rId17"/>
    <p:sldLayoutId id="2147484680" r:id="rId18"/>
    <p:sldLayoutId id="2147484681" r:id="rId19"/>
    <p:sldLayoutId id="2147484682" r:id="rId20"/>
    <p:sldLayoutId id="2147484683" r:id="rId21"/>
    <p:sldLayoutId id="2147484684" r:id="rId22"/>
    <p:sldLayoutId id="2147484685" r:id="rId23"/>
    <p:sldLayoutId id="2147484686" r:id="rId24"/>
    <p:sldLayoutId id="2147484687" r:id="rId25"/>
    <p:sldLayoutId id="2147484688" r:id="rId26"/>
    <p:sldLayoutId id="2147484689" r:id="rId2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74772077"/>
      </p:ext>
    </p:extLst>
  </p:cSld>
  <p:clrMap bg1="dk1" tx1="lt1" bg2="dk2" tx2="lt2" accent1="accent1" accent2="accent2" accent3="accent3" accent4="accent4" accent5="accent5" accent6="accent6" hlink="hlink" folHlink="folHlink"/>
  <p:sldLayoutIdLst>
    <p:sldLayoutId id="2147484691" r:id="rId1"/>
    <p:sldLayoutId id="2147484692" r:id="rId2"/>
    <p:sldLayoutId id="2147484693" r:id="rId3"/>
    <p:sldLayoutId id="2147484694" r:id="rId4"/>
    <p:sldLayoutId id="2147484695" r:id="rId5"/>
    <p:sldLayoutId id="2147484696" r:id="rId6"/>
    <p:sldLayoutId id="2147484697" r:id="rId7"/>
    <p:sldLayoutId id="2147484698" r:id="rId8"/>
    <p:sldLayoutId id="2147484699" r:id="rId9"/>
    <p:sldLayoutId id="2147484700" r:id="rId10"/>
    <p:sldLayoutId id="2147484701" r:id="rId11"/>
    <p:sldLayoutId id="2147484702" r:id="rId12"/>
    <p:sldLayoutId id="2147484703" r:id="rId13"/>
    <p:sldLayoutId id="2147484704" r:id="rId14"/>
    <p:sldLayoutId id="2147484705" r:id="rId15"/>
    <p:sldLayoutId id="2147484706" r:id="rId16"/>
    <p:sldLayoutId id="2147484707" r:id="rId17"/>
    <p:sldLayoutId id="2147484708" r:id="rId18"/>
    <p:sldLayoutId id="2147484709" r:id="rId19"/>
    <p:sldLayoutId id="2147484710" r:id="rId20"/>
    <p:sldLayoutId id="2147484711"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2887328"/>
      </p:ext>
    </p:extLst>
  </p:cSld>
  <p:clrMap bg1="dk1" tx1="lt1" bg2="dk2" tx2="lt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5" r:id="rId13"/>
    <p:sldLayoutId id="2147484726" r:id="rId14"/>
    <p:sldLayoutId id="2147484727" r:id="rId15"/>
    <p:sldLayoutId id="2147484728" r:id="rId16"/>
    <p:sldLayoutId id="2147484729" r:id="rId17"/>
    <p:sldLayoutId id="2147484730" r:id="rId18"/>
    <p:sldLayoutId id="2147484731" r:id="rId19"/>
    <p:sldLayoutId id="2147484732" r:id="rId20"/>
    <p:sldLayoutId id="2147484733" r:id="rId21"/>
    <p:sldLayoutId id="2147484734" r:id="rId22"/>
    <p:sldLayoutId id="2147484735" r:id="rId23"/>
    <p:sldLayoutId id="2147484736" r:id="rId24"/>
    <p:sldLayoutId id="2147484737" r:id="rId2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68" r:id="rId10"/>
    <p:sldLayoutId id="2147484369" r:id="rId11"/>
    <p:sldLayoutId id="2147484309" r:id="rId12"/>
    <p:sldLayoutId id="2147484385" r:id="rId13"/>
    <p:sldLayoutId id="2147484310" r:id="rId14"/>
    <p:sldLayoutId id="2147484392" r:id="rId15"/>
    <p:sldLayoutId id="2147484393" r:id="rId16"/>
    <p:sldLayoutId id="2147484394" r:id="rId17"/>
    <p:sldLayoutId id="2147484395"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72" r:id="rId10"/>
    <p:sldLayoutId id="2147484373" r:id="rId11"/>
    <p:sldLayoutId id="2147484317" r:id="rId12"/>
    <p:sldLayoutId id="2147484386" r:id="rId13"/>
    <p:sldLayoutId id="2147484318" r:id="rId14"/>
    <p:sldLayoutId id="2147484396" r:id="rId15"/>
    <p:sldLayoutId id="2147484397" r:id="rId16"/>
    <p:sldLayoutId id="2147484398" r:id="rId17"/>
    <p:sldLayoutId id="2147484399"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76" r:id="rId10"/>
    <p:sldLayoutId id="2147484377" r:id="rId11"/>
    <p:sldLayoutId id="2147484356" r:id="rId12"/>
    <p:sldLayoutId id="2147484387" r:id="rId13"/>
    <p:sldLayoutId id="2147484357" r:id="rId14"/>
    <p:sldLayoutId id="2147484400" r:id="rId15"/>
    <p:sldLayoutId id="2147484401" r:id="rId16"/>
    <p:sldLayoutId id="2147484402" r:id="rId17"/>
    <p:sldLayoutId id="2147484403" r:id="rId18"/>
    <p:sldLayoutId id="2147484423" r:id="rId1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519" r:id="rId2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 id="2147484549" r:id="rId20"/>
    <p:sldLayoutId id="2147484550" r:id="rId21"/>
    <p:sldLayoutId id="2147484551" r:id="rId22"/>
    <p:sldLayoutId id="2147484552"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29.xml"/><Relationship Id="rId5" Type="http://schemas.openxmlformats.org/officeDocument/2006/relationships/image" Target="../media/image12.emf"/><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1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8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9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38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8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38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88.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95.xml"/></Relationships>
</file>

<file path=ppt/slides/_rels/slide10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8.xml"/><Relationship Id="rId1" Type="http://schemas.openxmlformats.org/officeDocument/2006/relationships/slideLayout" Target="../slideLayouts/slideLayout388.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388.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8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1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388.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388.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95.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88.xml"/></Relationships>
</file>

<file path=ppt/slides/_rels/slide1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5.xml"/><Relationship Id="rId1" Type="http://schemas.openxmlformats.org/officeDocument/2006/relationships/slideLayout" Target="../slideLayouts/slideLayout387.xml"/></Relationships>
</file>

<file path=ppt/slides/_rels/slide115.xml.rels><?xml version="1.0" encoding="UTF-8" standalone="yes"?>
<Relationships xmlns="http://schemas.openxmlformats.org/package/2006/relationships"><Relationship Id="rId3" Type="http://schemas.openxmlformats.org/officeDocument/2006/relationships/hyperlink" Target="http://msdn.microsoft.com/en-us/library/dn636917.aspx" TargetMode="External"/><Relationship Id="rId7" Type="http://schemas.openxmlformats.org/officeDocument/2006/relationships/image" Target="../media/image46.png"/><Relationship Id="rId2" Type="http://schemas.openxmlformats.org/officeDocument/2006/relationships/notesSlide" Target="../notesSlides/notesSlide106.xml"/><Relationship Id="rId1" Type="http://schemas.openxmlformats.org/officeDocument/2006/relationships/slideLayout" Target="../slideLayouts/slideLayout388.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7.xml"/><Relationship Id="rId2" Type="http://schemas.openxmlformats.org/officeDocument/2006/relationships/slideLayout" Target="../slideLayouts/slideLayout387.xml"/><Relationship Id="rId1" Type="http://schemas.openxmlformats.org/officeDocument/2006/relationships/tags" Target="../tags/tag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8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95.xml"/></Relationships>
</file>

<file path=ppt/slides/_rels/slide1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9.xml"/><Relationship Id="rId1" Type="http://schemas.openxmlformats.org/officeDocument/2006/relationships/slideLayout" Target="../slideLayouts/slideLayout40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1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2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2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2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17.xml"/></Relationships>
</file>

<file path=ppt/slides/_rels/slide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0.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31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1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17.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31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1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20.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328.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355.x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36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74.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36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6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6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7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2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66.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366.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66.xml"/><Relationship Id="rId7" Type="http://schemas.openxmlformats.org/officeDocument/2006/relationships/image" Target="../media/image27.emf"/><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26.emf"/><Relationship Id="rId5" Type="http://schemas.openxmlformats.org/officeDocument/2006/relationships/oleObject" Target="../embeddings/oleObject1.bin"/><Relationship Id="rId4" Type="http://schemas.openxmlformats.org/officeDocument/2006/relationships/notesSlide" Target="../notesSlides/notesSlide34.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66.xml"/></Relationships>
</file>

<file path=ppt/slides/_rels/slide4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36.xml"/><Relationship Id="rId1" Type="http://schemas.openxmlformats.org/officeDocument/2006/relationships/slideLayout" Target="../slideLayouts/slideLayout36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6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6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7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66.xml"/></Relationships>
</file>

<file path=ppt/slides/_rels/slide4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41.xml"/><Relationship Id="rId1" Type="http://schemas.openxmlformats.org/officeDocument/2006/relationships/slideLayout" Target="../slideLayouts/slideLayout369.xml"/><Relationship Id="rId4" Type="http://schemas.openxmlformats.org/officeDocument/2006/relationships/hyperlink" Target="https://msdn.microsoft.com/en-us/library/mt607030.aspx"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6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7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7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6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6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71.xml"/></Relationships>
</file>

<file path=ppt/slides/_rels/slide5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359.xml"/></Relationships>
</file>

<file path=ppt/slides/_rels/slide57.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9.xml"/><Relationship Id="rId1" Type="http://schemas.openxmlformats.org/officeDocument/2006/relationships/slideLayout" Target="../slideLayouts/slideLayout402.xml"/><Relationship Id="rId5" Type="http://schemas.openxmlformats.org/officeDocument/2006/relationships/image" Target="../media/image21.png"/><Relationship Id="rId4" Type="http://schemas.openxmlformats.org/officeDocument/2006/relationships/image" Target="../media/image4.png"/></Relationships>
</file>

<file path=ppt/slides/_rels/slide58.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50.xml"/><Relationship Id="rId1" Type="http://schemas.openxmlformats.org/officeDocument/2006/relationships/slideLayout" Target="../slideLayouts/slideLayout385.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95.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17.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9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9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9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9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9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9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95.xml"/></Relationships>
</file>

<file path=ppt/slides/_rels/slide6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59.xml"/><Relationship Id="rId1" Type="http://schemas.openxmlformats.org/officeDocument/2006/relationships/slideLayout" Target="../slideLayouts/slideLayout392.xml"/><Relationship Id="rId4" Type="http://schemas.openxmlformats.org/officeDocument/2006/relationships/image" Target="../media/image33.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9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8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1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9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9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95.xml"/></Relationships>
</file>

<file path=ppt/slides/_rels/slide7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5.xml"/><Relationship Id="rId1" Type="http://schemas.openxmlformats.org/officeDocument/2006/relationships/slideLayout" Target="../slideLayouts/slideLayout392.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38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9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9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95.xml"/></Relationships>
</file>

<file path=ppt/slides/_rels/slide7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0.xml"/><Relationship Id="rId1" Type="http://schemas.openxmlformats.org/officeDocument/2006/relationships/slideLayout" Target="../slideLayouts/slideLayout399.xml"/><Relationship Id="rId5" Type="http://schemas.openxmlformats.org/officeDocument/2006/relationships/image" Target="../media/image38.emf"/><Relationship Id="rId4" Type="http://schemas.openxmlformats.org/officeDocument/2006/relationships/image" Target="../media/image37.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8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17.xml"/><Relationship Id="rId4" Type="http://schemas.openxmlformats.org/officeDocument/2006/relationships/image" Target="../media/image17.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95.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8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95.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386.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395.xml"/></Relationships>
</file>

<file path=ppt/slides/_rels/slide8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7.xml"/><Relationship Id="rId1" Type="http://schemas.openxmlformats.org/officeDocument/2006/relationships/slideLayout" Target="../slideLayouts/slideLayout40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395.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38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386.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8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20.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8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86.xml"/></Relationships>
</file>

<file path=ppt/slides/_rels/slide9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84.xml"/><Relationship Id="rId1" Type="http://schemas.openxmlformats.org/officeDocument/2006/relationships/slideLayout" Target="../slideLayouts/slideLayout402.x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image" Target="../media/image23.png"/></Relationships>
</file>

<file path=ppt/slides/_rels/slide93.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85.xml"/><Relationship Id="rId1" Type="http://schemas.openxmlformats.org/officeDocument/2006/relationships/slideLayout" Target="../slideLayouts/slideLayout389.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9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388.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88.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9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88.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38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descr="\\SeattleFS\Design\BrandTools_Microsoft\Microsoft_Server&amp;Cloud\People Selects\MSFT.3.2 19627.jpg"/>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 y="7"/>
            <a:ext cx="12436476" cy="6994525"/>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p:cNvSpPr/>
          <p:nvPr/>
        </p:nvSpPr>
        <p:spPr bwMode="ltGray">
          <a:xfrm>
            <a:off x="274638" y="307607"/>
            <a:ext cx="5486400" cy="5475656"/>
          </a:xfrm>
          <a:prstGeom prst="rect">
            <a:avLst/>
          </a:prstGeom>
          <a:solidFill>
            <a:srgbClr val="BA141A">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1" name="Title 16"/>
          <p:cNvSpPr txBox="1">
            <a:spLocks/>
          </p:cNvSpPr>
          <p:nvPr/>
        </p:nvSpPr>
        <p:spPr>
          <a:xfrm>
            <a:off x="274320" y="307607"/>
            <a:ext cx="5486718" cy="1549544"/>
          </a:xfrm>
          <a:prstGeom prst="rect">
            <a:avLst/>
          </a:prstGeom>
        </p:spPr>
        <p:txBody>
          <a:bodyPr vert="horz" wrap="square" lIns="182880" tIns="182880" rIns="182880" bIns="182880" rtlCol="0" anchor="t">
            <a:noAutofit/>
          </a:bodyPr>
          <a:lstStyle>
            <a:lvl1pPr algn="l" defTabSz="932742" rtl="0" eaLnBrk="1" latinLnBrk="0" hangingPunct="1">
              <a:lnSpc>
                <a:spcPct val="90000"/>
              </a:lnSpc>
              <a:spcBef>
                <a:spcPct val="0"/>
              </a:spcBef>
              <a:buNone/>
              <a:defRPr lang="en-US" sz="6000" b="0" kern="1200" cap="none" spc="-102" baseline="0">
                <a:ln w="3175">
                  <a:noFill/>
                </a:ln>
                <a:gradFill>
                  <a:gsLst>
                    <a:gs pos="8850">
                      <a:srgbClr val="FFFFFF"/>
                    </a:gs>
                    <a:gs pos="34000">
                      <a:srgbClr val="FFFFFF"/>
                    </a:gs>
                  </a:gsLst>
                  <a:lin ang="5400000" scaled="0"/>
                </a:gradFill>
                <a:effectLst/>
                <a:latin typeface="+mj-lt"/>
                <a:ea typeface="+mn-ea"/>
                <a:cs typeface="Segoe UI" pitchFamily="34" charset="0"/>
              </a:defRPr>
            </a:lvl1pPr>
          </a:lstStyle>
          <a:p>
            <a:r>
              <a:rPr sz="4800" dirty="0"/>
              <a:t>Microsoft Query Store and Live Query Statistics overview:</a:t>
            </a:r>
          </a:p>
        </p:txBody>
      </p:sp>
      <p:sp>
        <p:nvSpPr>
          <p:cNvPr id="12" name="Text Placeholder 4"/>
          <p:cNvSpPr txBox="1">
            <a:spLocks/>
          </p:cNvSpPr>
          <p:nvPr/>
        </p:nvSpPr>
        <p:spPr>
          <a:xfrm>
            <a:off x="276547" y="4392054"/>
            <a:ext cx="5197379" cy="1018969"/>
          </a:xfrm>
          <a:prstGeom prst="rect">
            <a:avLst/>
          </a:prstGeom>
          <a:noFill/>
        </p:spPr>
        <p:txBody>
          <a:bodyPr vert="horz" wrap="square" lIns="182880" tIns="182880" rIns="182880" bIns="182880"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600" kern="1200" spc="0" baseline="0">
                <a:gradFill>
                  <a:gsLst>
                    <a:gs pos="7965">
                      <a:schemeClr val="tx1"/>
                    </a:gs>
                    <a:gs pos="8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rgbClr val="FFFFFF"/>
                </a:solidFill>
              </a:rPr>
              <a:t>Speaker Name</a:t>
            </a:r>
          </a:p>
        </p:txBody>
      </p:sp>
      <p:sp>
        <p:nvSpPr>
          <p:cNvPr id="13" name="Rectangle 12"/>
          <p:cNvSpPr/>
          <p:nvPr/>
        </p:nvSpPr>
        <p:spPr>
          <a:xfrm>
            <a:off x="274320" y="3266209"/>
            <a:ext cx="5486718" cy="1107996"/>
          </a:xfrm>
          <a:prstGeom prst="rect">
            <a:avLst/>
          </a:prstGeom>
        </p:spPr>
        <p:txBody>
          <a:bodyPr wrap="square" lIns="182880" tIns="182880" rIns="182880" bIns="182880">
            <a:spAutoFit/>
          </a:bodyPr>
          <a:lstStyle/>
          <a:p>
            <a:r>
              <a:rPr lang="en-US" sz="2400" dirty="0">
                <a:solidFill>
                  <a:srgbClr val="FFFFFF"/>
                </a:solidFill>
                <a:latin typeface="Segoe UI Light"/>
              </a:rPr>
              <a:t>Mission-critical performance </a:t>
            </a:r>
            <a:br>
              <a:rPr lang="en-US" sz="2400" dirty="0">
                <a:solidFill>
                  <a:srgbClr val="FFFFFF"/>
                </a:solidFill>
                <a:latin typeface="Segoe UI Light"/>
              </a:rPr>
            </a:br>
            <a:r>
              <a:rPr lang="en-US" sz="2400" dirty="0">
                <a:solidFill>
                  <a:srgbClr val="FFFFFF"/>
                </a:solidFill>
                <a:latin typeface="Segoe UI Light"/>
              </a:rPr>
              <a:t>with Microsoft SQL Server 2016</a:t>
            </a:r>
          </a:p>
        </p:txBody>
      </p:sp>
      <p:pic>
        <p:nvPicPr>
          <p:cNvPr id="16" name="Picture 15" descr="C:\Users\petern\AppData\Local\Temp\vmware-petern\VMwareDnD\9912bbd5\PPE_Logo_RGB_bootcamp_600x131.png"/>
          <p:cNvPicPr>
            <a:picLocks noChangeAspect="1" noChangeArrowheads="1"/>
          </p:cNvPicPr>
          <p:nvPr/>
        </p:nvPicPr>
        <p:blipFill rotWithShape="1">
          <a:blip r:embed="rId4">
            <a:biLevel thresh="25000"/>
            <a:extLst>
              <a:ext uri="{28A0092B-C50C-407E-A947-70E740481C1C}">
                <a14:useLocalDpi xmlns:a14="http://schemas.microsoft.com/office/drawing/2010/main" val="0"/>
              </a:ext>
            </a:extLst>
          </a:blip>
          <a:srcRect l="31783"/>
          <a:stretch/>
        </p:blipFill>
        <p:spPr bwMode="auto">
          <a:xfrm>
            <a:off x="10881361" y="6287833"/>
            <a:ext cx="1280478" cy="40983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7" name="Picture 16" descr="C:\Users\petern\AppData\Local\Temp\vmware-petern\VMwareDnD\9912bbd5\PPE_Logo_RGB_bootcamp_600x131.png"/>
          <p:cNvPicPr>
            <a:picLocks noChangeAspect="1" noChangeArrowheads="1"/>
          </p:cNvPicPr>
          <p:nvPr/>
        </p:nvPicPr>
        <p:blipFill rotWithShape="1">
          <a:blip r:embed="rId4">
            <a:extLst>
              <a:ext uri="{28A0092B-C50C-407E-A947-70E740481C1C}">
                <a14:useLocalDpi xmlns:a14="http://schemas.microsoft.com/office/drawing/2010/main" val="0"/>
              </a:ext>
            </a:extLst>
          </a:blip>
          <a:srcRect r="68623"/>
          <a:stretch/>
        </p:blipFill>
        <p:spPr bwMode="auto">
          <a:xfrm>
            <a:off x="10284759" y="6287833"/>
            <a:ext cx="588982" cy="409830"/>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22" name="Picture 21"/>
          <p:cNvPicPr>
            <a:picLocks noChangeAspect="1"/>
          </p:cNvPicPr>
          <p:nvPr/>
        </p:nvPicPr>
        <p:blipFill>
          <a:blip r:embed="rId5"/>
          <a:stretch>
            <a:fillRect/>
          </a:stretch>
        </p:blipFill>
        <p:spPr>
          <a:xfrm>
            <a:off x="10345153" y="478018"/>
            <a:ext cx="1622598" cy="347472"/>
          </a:xfrm>
          <a:prstGeom prst="rect">
            <a:avLst/>
          </a:prstGeom>
        </p:spPr>
      </p:pic>
    </p:spTree>
    <p:extLst>
      <p:ext uri="{BB962C8B-B14F-4D97-AF65-F5344CB8AC3E}">
        <p14:creationId xmlns:p14="http://schemas.microsoft.com/office/powerpoint/2010/main" val="1808623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6219105" y="3375249"/>
            <a:ext cx="2669111" cy="1193119"/>
          </a:xfrm>
        </p:spPr>
        <p:txBody>
          <a:bodyPr/>
          <a:lstStyle/>
          <a:p>
            <a:pPr marL="0" indent="0">
              <a:buNone/>
            </a:pPr>
            <a:r>
              <a:rPr lang="en-US" sz="2400" dirty="0">
                <a:solidFill>
                  <a:schemeClr val="bg2"/>
                </a:solidFill>
                <a:latin typeface="+mj-lt"/>
              </a:rPr>
              <a:t>Natively compiled stored procedures are not supported</a:t>
            </a:r>
          </a:p>
        </p:txBody>
      </p:sp>
      <p:sp>
        <p:nvSpPr>
          <p:cNvPr id="4" name="Title 2"/>
          <p:cNvSpPr txBox="1">
            <a:spLocks/>
          </p:cNvSpPr>
          <p:nvPr/>
        </p:nvSpPr>
        <p:spPr>
          <a:xfrm>
            <a:off x="275082" y="296905"/>
            <a:ext cx="1188804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800" b="0" kern="1200" cap="none" spc="-102"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sz="5400" dirty="0">
                <a:solidFill>
                  <a:srgbClr val="505050"/>
                </a:solidFill>
              </a:rPr>
              <a:t>Live Query Statistics limitations</a:t>
            </a:r>
          </a:p>
        </p:txBody>
      </p:sp>
      <p:grpSp>
        <p:nvGrpSpPr>
          <p:cNvPr id="125" name="Group 124"/>
          <p:cNvGrpSpPr/>
          <p:nvPr/>
        </p:nvGrpSpPr>
        <p:grpSpPr>
          <a:xfrm>
            <a:off x="534413" y="1581193"/>
            <a:ext cx="3311907" cy="3457997"/>
            <a:chOff x="10598150" y="1870074"/>
            <a:chExt cx="6873876" cy="7177088"/>
          </a:xfrm>
        </p:grpSpPr>
        <p:sp>
          <p:nvSpPr>
            <p:cNvPr id="28" name="Rectangle 21"/>
            <p:cNvSpPr>
              <a:spLocks noChangeArrowheads="1"/>
            </p:cNvSpPr>
            <p:nvPr/>
          </p:nvSpPr>
          <p:spPr bwMode="auto">
            <a:xfrm>
              <a:off x="10598150" y="4402137"/>
              <a:ext cx="2309813" cy="214313"/>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9" name="Rectangle 22"/>
            <p:cNvSpPr>
              <a:spLocks noChangeArrowheads="1"/>
            </p:cNvSpPr>
            <p:nvPr/>
          </p:nvSpPr>
          <p:spPr bwMode="auto">
            <a:xfrm>
              <a:off x="10598150" y="1870074"/>
              <a:ext cx="2309813" cy="2532063"/>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0" name="Rectangle 23"/>
            <p:cNvSpPr>
              <a:spLocks noChangeArrowheads="1"/>
            </p:cNvSpPr>
            <p:nvPr/>
          </p:nvSpPr>
          <p:spPr bwMode="auto">
            <a:xfrm>
              <a:off x="10748963" y="2020887"/>
              <a:ext cx="2008188" cy="223043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1" name="Rectangle 24"/>
            <p:cNvSpPr>
              <a:spLocks noChangeArrowheads="1"/>
            </p:cNvSpPr>
            <p:nvPr/>
          </p:nvSpPr>
          <p:spPr bwMode="auto">
            <a:xfrm>
              <a:off x="10598150" y="8834437"/>
              <a:ext cx="2309813" cy="212725"/>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2" name="Rectangle 25"/>
            <p:cNvSpPr>
              <a:spLocks noChangeArrowheads="1"/>
            </p:cNvSpPr>
            <p:nvPr/>
          </p:nvSpPr>
          <p:spPr bwMode="auto">
            <a:xfrm>
              <a:off x="10598150" y="6737349"/>
              <a:ext cx="2309813" cy="20970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3" name="Rectangle 26"/>
            <p:cNvSpPr>
              <a:spLocks noChangeArrowheads="1"/>
            </p:cNvSpPr>
            <p:nvPr/>
          </p:nvSpPr>
          <p:spPr bwMode="auto">
            <a:xfrm>
              <a:off x="10748963" y="6888162"/>
              <a:ext cx="2008188" cy="1795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4" name="Rectangle 27"/>
            <p:cNvSpPr>
              <a:spLocks noChangeArrowheads="1"/>
            </p:cNvSpPr>
            <p:nvPr/>
          </p:nvSpPr>
          <p:spPr bwMode="auto">
            <a:xfrm>
              <a:off x="15162213" y="3967162"/>
              <a:ext cx="2309813" cy="212725"/>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5" name="Rectangle 28"/>
            <p:cNvSpPr>
              <a:spLocks noChangeArrowheads="1"/>
            </p:cNvSpPr>
            <p:nvPr/>
          </p:nvSpPr>
          <p:spPr bwMode="auto">
            <a:xfrm>
              <a:off x="15162213" y="1870074"/>
              <a:ext cx="2309813" cy="20970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6" name="Rectangle 29"/>
            <p:cNvSpPr>
              <a:spLocks noChangeArrowheads="1"/>
            </p:cNvSpPr>
            <p:nvPr/>
          </p:nvSpPr>
          <p:spPr bwMode="auto">
            <a:xfrm>
              <a:off x="15162213" y="1870074"/>
              <a:ext cx="2309813" cy="209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7" name="Rectangle 30"/>
            <p:cNvSpPr>
              <a:spLocks noChangeArrowheads="1"/>
            </p:cNvSpPr>
            <p:nvPr/>
          </p:nvSpPr>
          <p:spPr bwMode="auto">
            <a:xfrm>
              <a:off x="15311438" y="2020887"/>
              <a:ext cx="2009775" cy="17954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8" name="Rectangle 31"/>
            <p:cNvSpPr>
              <a:spLocks noChangeArrowheads="1"/>
            </p:cNvSpPr>
            <p:nvPr/>
          </p:nvSpPr>
          <p:spPr bwMode="auto">
            <a:xfrm>
              <a:off x="15311438" y="2020887"/>
              <a:ext cx="2009775" cy="179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9" name="Freeform 32"/>
            <p:cNvSpPr>
              <a:spLocks/>
            </p:cNvSpPr>
            <p:nvPr/>
          </p:nvSpPr>
          <p:spPr bwMode="auto">
            <a:xfrm>
              <a:off x="13422313" y="4979988"/>
              <a:ext cx="3475038" cy="3516312"/>
            </a:xfrm>
            <a:custGeom>
              <a:avLst/>
              <a:gdLst>
                <a:gd name="T0" fmla="*/ 2189 w 2189"/>
                <a:gd name="T1" fmla="*/ 1107 h 2215"/>
                <a:gd name="T2" fmla="*/ 1082 w 2189"/>
                <a:gd name="T3" fmla="*/ 0 h 2215"/>
                <a:gd name="T4" fmla="*/ 1082 w 2189"/>
                <a:gd name="T5" fmla="*/ 698 h 2215"/>
                <a:gd name="T6" fmla="*/ 0 w 2189"/>
                <a:gd name="T7" fmla="*/ 698 h 2215"/>
                <a:gd name="T8" fmla="*/ 0 w 2189"/>
                <a:gd name="T9" fmla="*/ 1517 h 2215"/>
                <a:gd name="T10" fmla="*/ 1082 w 2189"/>
                <a:gd name="T11" fmla="*/ 1517 h 2215"/>
                <a:gd name="T12" fmla="*/ 1082 w 2189"/>
                <a:gd name="T13" fmla="*/ 2215 h 2215"/>
                <a:gd name="T14" fmla="*/ 2189 w 2189"/>
                <a:gd name="T15" fmla="*/ 1107 h 22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89" h="2215">
                  <a:moveTo>
                    <a:pt x="2189" y="1107"/>
                  </a:moveTo>
                  <a:lnTo>
                    <a:pt x="1082" y="0"/>
                  </a:lnTo>
                  <a:lnTo>
                    <a:pt x="1082" y="698"/>
                  </a:lnTo>
                  <a:lnTo>
                    <a:pt x="0" y="698"/>
                  </a:lnTo>
                  <a:lnTo>
                    <a:pt x="0" y="1517"/>
                  </a:lnTo>
                  <a:lnTo>
                    <a:pt x="1082" y="1517"/>
                  </a:lnTo>
                  <a:lnTo>
                    <a:pt x="1082" y="2215"/>
                  </a:lnTo>
                  <a:lnTo>
                    <a:pt x="2189" y="110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0" name="Freeform 33"/>
            <p:cNvSpPr>
              <a:spLocks/>
            </p:cNvSpPr>
            <p:nvPr/>
          </p:nvSpPr>
          <p:spPr bwMode="auto">
            <a:xfrm>
              <a:off x="13471525" y="2392362"/>
              <a:ext cx="1690688" cy="1262063"/>
            </a:xfrm>
            <a:custGeom>
              <a:avLst/>
              <a:gdLst>
                <a:gd name="T0" fmla="*/ 123 w 1065"/>
                <a:gd name="T1" fmla="*/ 336 h 795"/>
                <a:gd name="T2" fmla="*/ 123 w 1065"/>
                <a:gd name="T3" fmla="*/ 0 h 795"/>
                <a:gd name="T4" fmla="*/ 0 w 1065"/>
                <a:gd name="T5" fmla="*/ 0 h 795"/>
                <a:gd name="T6" fmla="*/ 0 w 1065"/>
                <a:gd name="T7" fmla="*/ 336 h 795"/>
                <a:gd name="T8" fmla="*/ 0 w 1065"/>
                <a:gd name="T9" fmla="*/ 459 h 795"/>
                <a:gd name="T10" fmla="*/ 0 w 1065"/>
                <a:gd name="T11" fmla="*/ 795 h 795"/>
                <a:gd name="T12" fmla="*/ 123 w 1065"/>
                <a:gd name="T13" fmla="*/ 795 h 795"/>
                <a:gd name="T14" fmla="*/ 123 w 1065"/>
                <a:gd name="T15" fmla="*/ 459 h 795"/>
                <a:gd name="T16" fmla="*/ 1065 w 1065"/>
                <a:gd name="T17" fmla="*/ 459 h 795"/>
                <a:gd name="T18" fmla="*/ 1065 w 1065"/>
                <a:gd name="T19" fmla="*/ 336 h 795"/>
                <a:gd name="T20" fmla="*/ 123 w 1065"/>
                <a:gd name="T21" fmla="*/ 336 h 7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5" h="795">
                  <a:moveTo>
                    <a:pt x="123" y="336"/>
                  </a:moveTo>
                  <a:lnTo>
                    <a:pt x="123" y="0"/>
                  </a:lnTo>
                  <a:lnTo>
                    <a:pt x="0" y="0"/>
                  </a:lnTo>
                  <a:lnTo>
                    <a:pt x="0" y="336"/>
                  </a:lnTo>
                  <a:lnTo>
                    <a:pt x="0" y="459"/>
                  </a:lnTo>
                  <a:lnTo>
                    <a:pt x="0" y="795"/>
                  </a:lnTo>
                  <a:lnTo>
                    <a:pt x="123" y="795"/>
                  </a:lnTo>
                  <a:lnTo>
                    <a:pt x="123" y="459"/>
                  </a:lnTo>
                  <a:lnTo>
                    <a:pt x="1065" y="459"/>
                  </a:lnTo>
                  <a:lnTo>
                    <a:pt x="1065" y="336"/>
                  </a:lnTo>
                  <a:lnTo>
                    <a:pt x="123" y="33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2" name="Freeform 35"/>
            <p:cNvSpPr>
              <a:spLocks/>
            </p:cNvSpPr>
            <p:nvPr/>
          </p:nvSpPr>
          <p:spPr bwMode="auto">
            <a:xfrm>
              <a:off x="11120438" y="5037137"/>
              <a:ext cx="1262063" cy="1724025"/>
            </a:xfrm>
            <a:custGeom>
              <a:avLst/>
              <a:gdLst>
                <a:gd name="T0" fmla="*/ 459 w 795"/>
                <a:gd name="T1" fmla="*/ 0 h 1086"/>
                <a:gd name="T2" fmla="*/ 336 w 795"/>
                <a:gd name="T3" fmla="*/ 0 h 1086"/>
                <a:gd name="T4" fmla="*/ 0 w 795"/>
                <a:gd name="T5" fmla="*/ 0 h 1086"/>
                <a:gd name="T6" fmla="*/ 0 w 795"/>
                <a:gd name="T7" fmla="*/ 123 h 1086"/>
                <a:gd name="T8" fmla="*/ 336 w 795"/>
                <a:gd name="T9" fmla="*/ 123 h 1086"/>
                <a:gd name="T10" fmla="*/ 336 w 795"/>
                <a:gd name="T11" fmla="*/ 937 h 1086"/>
                <a:gd name="T12" fmla="*/ 336 w 795"/>
                <a:gd name="T13" fmla="*/ 1086 h 1086"/>
                <a:gd name="T14" fmla="*/ 459 w 795"/>
                <a:gd name="T15" fmla="*/ 1086 h 1086"/>
                <a:gd name="T16" fmla="*/ 459 w 795"/>
                <a:gd name="T17" fmla="*/ 937 h 1086"/>
                <a:gd name="T18" fmla="*/ 459 w 795"/>
                <a:gd name="T19" fmla="*/ 123 h 1086"/>
                <a:gd name="T20" fmla="*/ 795 w 795"/>
                <a:gd name="T21" fmla="*/ 123 h 1086"/>
                <a:gd name="T22" fmla="*/ 795 w 795"/>
                <a:gd name="T23" fmla="*/ 0 h 1086"/>
                <a:gd name="T24" fmla="*/ 459 w 795"/>
                <a:gd name="T25" fmla="*/ 0 h 1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5" h="1086">
                  <a:moveTo>
                    <a:pt x="459" y="0"/>
                  </a:moveTo>
                  <a:lnTo>
                    <a:pt x="336" y="0"/>
                  </a:lnTo>
                  <a:lnTo>
                    <a:pt x="0" y="0"/>
                  </a:lnTo>
                  <a:lnTo>
                    <a:pt x="0" y="123"/>
                  </a:lnTo>
                  <a:lnTo>
                    <a:pt x="336" y="123"/>
                  </a:lnTo>
                  <a:lnTo>
                    <a:pt x="336" y="937"/>
                  </a:lnTo>
                  <a:lnTo>
                    <a:pt x="336" y="1086"/>
                  </a:lnTo>
                  <a:lnTo>
                    <a:pt x="459" y="1086"/>
                  </a:lnTo>
                  <a:lnTo>
                    <a:pt x="459" y="937"/>
                  </a:lnTo>
                  <a:lnTo>
                    <a:pt x="459" y="123"/>
                  </a:lnTo>
                  <a:lnTo>
                    <a:pt x="795" y="123"/>
                  </a:lnTo>
                  <a:lnTo>
                    <a:pt x="795" y="0"/>
                  </a:lnTo>
                  <a:lnTo>
                    <a:pt x="459"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3" name="Rectangle 36"/>
            <p:cNvSpPr>
              <a:spLocks noChangeArrowheads="1"/>
            </p:cNvSpPr>
            <p:nvPr/>
          </p:nvSpPr>
          <p:spPr bwMode="auto">
            <a:xfrm>
              <a:off x="13422313" y="7215187"/>
              <a:ext cx="1717675" cy="173038"/>
            </a:xfrm>
            <a:prstGeom prst="rect">
              <a:avLst/>
            </a:pr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4" name="Freeform 37"/>
            <p:cNvSpPr>
              <a:spLocks/>
            </p:cNvSpPr>
            <p:nvPr/>
          </p:nvSpPr>
          <p:spPr bwMode="auto">
            <a:xfrm>
              <a:off x="15139988" y="6618287"/>
              <a:ext cx="1757363" cy="1878013"/>
            </a:xfrm>
            <a:custGeom>
              <a:avLst/>
              <a:gdLst>
                <a:gd name="T0" fmla="*/ 0 w 1107"/>
                <a:gd name="T1" fmla="*/ 1031 h 1183"/>
                <a:gd name="T2" fmla="*/ 0 w 1107"/>
                <a:gd name="T3" fmla="*/ 1183 h 1183"/>
                <a:gd name="T4" fmla="*/ 1107 w 1107"/>
                <a:gd name="T5" fmla="*/ 75 h 1183"/>
                <a:gd name="T6" fmla="*/ 1031 w 1107"/>
                <a:gd name="T7" fmla="*/ 0 h 1183"/>
                <a:gd name="T8" fmla="*/ 0 w 1107"/>
                <a:gd name="T9" fmla="*/ 1031 h 1183"/>
              </a:gdLst>
              <a:ahLst/>
              <a:cxnLst>
                <a:cxn ang="0">
                  <a:pos x="T0" y="T1"/>
                </a:cxn>
                <a:cxn ang="0">
                  <a:pos x="T2" y="T3"/>
                </a:cxn>
                <a:cxn ang="0">
                  <a:pos x="T4" y="T5"/>
                </a:cxn>
                <a:cxn ang="0">
                  <a:pos x="T6" y="T7"/>
                </a:cxn>
                <a:cxn ang="0">
                  <a:pos x="T8" y="T9"/>
                </a:cxn>
              </a:cxnLst>
              <a:rect l="0" t="0" r="r" b="b"/>
              <a:pathLst>
                <a:path w="1107" h="1183">
                  <a:moveTo>
                    <a:pt x="0" y="1031"/>
                  </a:moveTo>
                  <a:lnTo>
                    <a:pt x="0" y="1183"/>
                  </a:lnTo>
                  <a:lnTo>
                    <a:pt x="1107" y="75"/>
                  </a:lnTo>
                  <a:lnTo>
                    <a:pt x="1031" y="0"/>
                  </a:lnTo>
                  <a:lnTo>
                    <a:pt x="0" y="1031"/>
                  </a:lnTo>
                  <a:close/>
                </a:path>
              </a:pathLst>
            </a:custGeom>
            <a:solidFill>
              <a:schemeClr val="bg2">
                <a:lumMod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5" name="Rectangle 38"/>
            <p:cNvSpPr>
              <a:spLocks noChangeArrowheads="1"/>
            </p:cNvSpPr>
            <p:nvPr/>
          </p:nvSpPr>
          <p:spPr bwMode="auto">
            <a:xfrm>
              <a:off x="11015663" y="2201862"/>
              <a:ext cx="1600200" cy="63500"/>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6" name="Rectangle 39"/>
            <p:cNvSpPr>
              <a:spLocks noChangeArrowheads="1"/>
            </p:cNvSpPr>
            <p:nvPr/>
          </p:nvSpPr>
          <p:spPr bwMode="auto">
            <a:xfrm>
              <a:off x="11172825" y="2366962"/>
              <a:ext cx="63500" cy="63500"/>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7" name="Rectangle 40"/>
            <p:cNvSpPr>
              <a:spLocks noChangeArrowheads="1"/>
            </p:cNvSpPr>
            <p:nvPr/>
          </p:nvSpPr>
          <p:spPr bwMode="auto">
            <a:xfrm>
              <a:off x="11172825" y="2527299"/>
              <a:ext cx="63500" cy="68263"/>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8" name="Rectangle 41"/>
            <p:cNvSpPr>
              <a:spLocks noChangeArrowheads="1"/>
            </p:cNvSpPr>
            <p:nvPr/>
          </p:nvSpPr>
          <p:spPr bwMode="auto">
            <a:xfrm>
              <a:off x="11172825" y="2693987"/>
              <a:ext cx="63500" cy="63500"/>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9" name="Rectangle 42"/>
            <p:cNvSpPr>
              <a:spLocks noChangeArrowheads="1"/>
            </p:cNvSpPr>
            <p:nvPr/>
          </p:nvSpPr>
          <p:spPr bwMode="auto">
            <a:xfrm>
              <a:off x="11172825" y="2854324"/>
              <a:ext cx="63500" cy="68263"/>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0" name="Rectangle 43"/>
            <p:cNvSpPr>
              <a:spLocks noChangeArrowheads="1"/>
            </p:cNvSpPr>
            <p:nvPr/>
          </p:nvSpPr>
          <p:spPr bwMode="auto">
            <a:xfrm>
              <a:off x="11172825" y="3019424"/>
              <a:ext cx="63500" cy="650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1" name="Rectangle 44"/>
            <p:cNvSpPr>
              <a:spLocks noChangeArrowheads="1"/>
            </p:cNvSpPr>
            <p:nvPr/>
          </p:nvSpPr>
          <p:spPr bwMode="auto">
            <a:xfrm>
              <a:off x="11379200" y="3184524"/>
              <a:ext cx="63500" cy="650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2" name="Rectangle 45"/>
            <p:cNvSpPr>
              <a:spLocks noChangeArrowheads="1"/>
            </p:cNvSpPr>
            <p:nvPr/>
          </p:nvSpPr>
          <p:spPr bwMode="auto">
            <a:xfrm>
              <a:off x="11379200" y="3346449"/>
              <a:ext cx="63500" cy="63500"/>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3" name="Rectangle 46"/>
            <p:cNvSpPr>
              <a:spLocks noChangeArrowheads="1"/>
            </p:cNvSpPr>
            <p:nvPr/>
          </p:nvSpPr>
          <p:spPr bwMode="auto">
            <a:xfrm>
              <a:off x="11379200" y="3511549"/>
              <a:ext cx="63500" cy="63500"/>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4" name="Rectangle 47"/>
            <p:cNvSpPr>
              <a:spLocks noChangeArrowheads="1"/>
            </p:cNvSpPr>
            <p:nvPr/>
          </p:nvSpPr>
          <p:spPr bwMode="auto">
            <a:xfrm>
              <a:off x="11379200" y="3673474"/>
              <a:ext cx="63500" cy="68263"/>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5" name="Rectangle 48"/>
            <p:cNvSpPr>
              <a:spLocks noChangeArrowheads="1"/>
            </p:cNvSpPr>
            <p:nvPr/>
          </p:nvSpPr>
          <p:spPr bwMode="auto">
            <a:xfrm>
              <a:off x="11296650" y="2366962"/>
              <a:ext cx="1319213" cy="63500"/>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6" name="Rectangle 49"/>
            <p:cNvSpPr>
              <a:spLocks noChangeArrowheads="1"/>
            </p:cNvSpPr>
            <p:nvPr/>
          </p:nvSpPr>
          <p:spPr bwMode="auto">
            <a:xfrm>
              <a:off x="11296650" y="2527299"/>
              <a:ext cx="1319213" cy="68263"/>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7" name="Rectangle 50"/>
            <p:cNvSpPr>
              <a:spLocks noChangeArrowheads="1"/>
            </p:cNvSpPr>
            <p:nvPr/>
          </p:nvSpPr>
          <p:spPr bwMode="auto">
            <a:xfrm>
              <a:off x="11296650" y="2693987"/>
              <a:ext cx="1319213" cy="63500"/>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8" name="Rectangle 51"/>
            <p:cNvSpPr>
              <a:spLocks noChangeArrowheads="1"/>
            </p:cNvSpPr>
            <p:nvPr/>
          </p:nvSpPr>
          <p:spPr bwMode="auto">
            <a:xfrm>
              <a:off x="11296650" y="2854324"/>
              <a:ext cx="1319213" cy="68263"/>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9" name="Rectangle 52"/>
            <p:cNvSpPr>
              <a:spLocks noChangeArrowheads="1"/>
            </p:cNvSpPr>
            <p:nvPr/>
          </p:nvSpPr>
          <p:spPr bwMode="auto">
            <a:xfrm>
              <a:off x="11296650" y="3019424"/>
              <a:ext cx="1319213" cy="650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0" name="Rectangle 53"/>
            <p:cNvSpPr>
              <a:spLocks noChangeArrowheads="1"/>
            </p:cNvSpPr>
            <p:nvPr/>
          </p:nvSpPr>
          <p:spPr bwMode="auto">
            <a:xfrm>
              <a:off x="11503025" y="3184524"/>
              <a:ext cx="1112838" cy="650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1" name="Rectangle 54"/>
            <p:cNvSpPr>
              <a:spLocks noChangeArrowheads="1"/>
            </p:cNvSpPr>
            <p:nvPr/>
          </p:nvSpPr>
          <p:spPr bwMode="auto">
            <a:xfrm>
              <a:off x="11503025" y="3346449"/>
              <a:ext cx="1112838" cy="63500"/>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2" name="Rectangle 55"/>
            <p:cNvSpPr>
              <a:spLocks noChangeArrowheads="1"/>
            </p:cNvSpPr>
            <p:nvPr/>
          </p:nvSpPr>
          <p:spPr bwMode="auto">
            <a:xfrm>
              <a:off x="11503025" y="3511549"/>
              <a:ext cx="1112838" cy="63500"/>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3" name="Rectangle 56"/>
            <p:cNvSpPr>
              <a:spLocks noChangeArrowheads="1"/>
            </p:cNvSpPr>
            <p:nvPr/>
          </p:nvSpPr>
          <p:spPr bwMode="auto">
            <a:xfrm>
              <a:off x="11503025" y="3673474"/>
              <a:ext cx="1112838" cy="68263"/>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4" name="Rectangle 57"/>
            <p:cNvSpPr>
              <a:spLocks noChangeArrowheads="1"/>
            </p:cNvSpPr>
            <p:nvPr/>
          </p:nvSpPr>
          <p:spPr bwMode="auto">
            <a:xfrm>
              <a:off x="11379200" y="3835399"/>
              <a:ext cx="63500" cy="66675"/>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5" name="Rectangle 58"/>
            <p:cNvSpPr>
              <a:spLocks noChangeArrowheads="1"/>
            </p:cNvSpPr>
            <p:nvPr/>
          </p:nvSpPr>
          <p:spPr bwMode="auto">
            <a:xfrm>
              <a:off x="11503025" y="3835399"/>
              <a:ext cx="1112838" cy="66675"/>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6" name="Rectangle 59"/>
            <p:cNvSpPr>
              <a:spLocks noChangeArrowheads="1"/>
            </p:cNvSpPr>
            <p:nvPr/>
          </p:nvSpPr>
          <p:spPr bwMode="auto">
            <a:xfrm>
              <a:off x="11379200" y="3995737"/>
              <a:ext cx="63500" cy="68263"/>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7" name="Rectangle 60"/>
            <p:cNvSpPr>
              <a:spLocks noChangeArrowheads="1"/>
            </p:cNvSpPr>
            <p:nvPr/>
          </p:nvSpPr>
          <p:spPr bwMode="auto">
            <a:xfrm>
              <a:off x="11503025" y="3995737"/>
              <a:ext cx="1112838" cy="68263"/>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8" name="Rectangle 61"/>
            <p:cNvSpPr>
              <a:spLocks noChangeArrowheads="1"/>
            </p:cNvSpPr>
            <p:nvPr/>
          </p:nvSpPr>
          <p:spPr bwMode="auto">
            <a:xfrm>
              <a:off x="10891838" y="2201862"/>
              <a:ext cx="63500" cy="63500"/>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9" name="Rectangle 62"/>
            <p:cNvSpPr>
              <a:spLocks noChangeArrowheads="1"/>
            </p:cNvSpPr>
            <p:nvPr/>
          </p:nvSpPr>
          <p:spPr bwMode="auto">
            <a:xfrm>
              <a:off x="10891838" y="6986587"/>
              <a:ext cx="63500" cy="171450"/>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70" name="Rectangle 63"/>
            <p:cNvSpPr>
              <a:spLocks noChangeArrowheads="1"/>
            </p:cNvSpPr>
            <p:nvPr/>
          </p:nvSpPr>
          <p:spPr bwMode="auto">
            <a:xfrm>
              <a:off x="10996613" y="7045324"/>
              <a:ext cx="363538" cy="53975"/>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71" name="Rectangle 64"/>
            <p:cNvSpPr>
              <a:spLocks noChangeArrowheads="1"/>
            </p:cNvSpPr>
            <p:nvPr/>
          </p:nvSpPr>
          <p:spPr bwMode="auto">
            <a:xfrm>
              <a:off x="11390313" y="7045324"/>
              <a:ext cx="623888" cy="53975"/>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72" name="Rectangle 65"/>
            <p:cNvSpPr>
              <a:spLocks noChangeArrowheads="1"/>
            </p:cNvSpPr>
            <p:nvPr/>
          </p:nvSpPr>
          <p:spPr bwMode="auto">
            <a:xfrm>
              <a:off x="11904663" y="7556499"/>
              <a:ext cx="623888" cy="523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73" name="Rectangle 66"/>
            <p:cNvSpPr>
              <a:spLocks noChangeArrowheads="1"/>
            </p:cNvSpPr>
            <p:nvPr/>
          </p:nvSpPr>
          <p:spPr bwMode="auto">
            <a:xfrm>
              <a:off x="12561888" y="7556499"/>
              <a:ext cx="84138" cy="523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74" name="Rectangle 67"/>
            <p:cNvSpPr>
              <a:spLocks noChangeArrowheads="1"/>
            </p:cNvSpPr>
            <p:nvPr/>
          </p:nvSpPr>
          <p:spPr bwMode="auto">
            <a:xfrm>
              <a:off x="10891838" y="7283449"/>
              <a:ext cx="63500" cy="171450"/>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75" name="Rectangle 68"/>
            <p:cNvSpPr>
              <a:spLocks noChangeArrowheads="1"/>
            </p:cNvSpPr>
            <p:nvPr/>
          </p:nvSpPr>
          <p:spPr bwMode="auto">
            <a:xfrm>
              <a:off x="10996613" y="7342187"/>
              <a:ext cx="244475" cy="53975"/>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76" name="Rectangle 69"/>
            <p:cNvSpPr>
              <a:spLocks noChangeArrowheads="1"/>
            </p:cNvSpPr>
            <p:nvPr/>
          </p:nvSpPr>
          <p:spPr bwMode="auto">
            <a:xfrm>
              <a:off x="11709400" y="7342187"/>
              <a:ext cx="244475" cy="53975"/>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77" name="Rectangle 70"/>
            <p:cNvSpPr>
              <a:spLocks noChangeArrowheads="1"/>
            </p:cNvSpPr>
            <p:nvPr/>
          </p:nvSpPr>
          <p:spPr bwMode="auto">
            <a:xfrm>
              <a:off x="11271250" y="7342187"/>
              <a:ext cx="407988" cy="53975"/>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78" name="Rectangle 71"/>
            <p:cNvSpPr>
              <a:spLocks noChangeArrowheads="1"/>
            </p:cNvSpPr>
            <p:nvPr/>
          </p:nvSpPr>
          <p:spPr bwMode="auto">
            <a:xfrm>
              <a:off x="11991975" y="7342187"/>
              <a:ext cx="409575" cy="53975"/>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79" name="Rectangle 72"/>
            <p:cNvSpPr>
              <a:spLocks noChangeArrowheads="1"/>
            </p:cNvSpPr>
            <p:nvPr/>
          </p:nvSpPr>
          <p:spPr bwMode="auto">
            <a:xfrm>
              <a:off x="11142663" y="8356599"/>
              <a:ext cx="244475" cy="523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0" name="Rectangle 73"/>
            <p:cNvSpPr>
              <a:spLocks noChangeArrowheads="1"/>
            </p:cNvSpPr>
            <p:nvPr/>
          </p:nvSpPr>
          <p:spPr bwMode="auto">
            <a:xfrm>
              <a:off x="11857038" y="8356599"/>
              <a:ext cx="242888" cy="523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1" name="Rectangle 74"/>
            <p:cNvSpPr>
              <a:spLocks noChangeArrowheads="1"/>
            </p:cNvSpPr>
            <p:nvPr/>
          </p:nvSpPr>
          <p:spPr bwMode="auto">
            <a:xfrm>
              <a:off x="11417300" y="8356599"/>
              <a:ext cx="409575" cy="523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2" name="Rectangle 75"/>
            <p:cNvSpPr>
              <a:spLocks noChangeArrowheads="1"/>
            </p:cNvSpPr>
            <p:nvPr/>
          </p:nvSpPr>
          <p:spPr bwMode="auto">
            <a:xfrm>
              <a:off x="12138025" y="8356599"/>
              <a:ext cx="409575" cy="523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3" name="Rectangle 76"/>
            <p:cNvSpPr>
              <a:spLocks noChangeArrowheads="1"/>
            </p:cNvSpPr>
            <p:nvPr/>
          </p:nvSpPr>
          <p:spPr bwMode="auto">
            <a:xfrm>
              <a:off x="11142663" y="8499474"/>
              <a:ext cx="244475" cy="57150"/>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4" name="Rectangle 77"/>
            <p:cNvSpPr>
              <a:spLocks noChangeArrowheads="1"/>
            </p:cNvSpPr>
            <p:nvPr/>
          </p:nvSpPr>
          <p:spPr bwMode="auto">
            <a:xfrm>
              <a:off x="11417300" y="8499474"/>
              <a:ext cx="1163638" cy="57150"/>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5" name="Rectangle 78"/>
            <p:cNvSpPr>
              <a:spLocks noChangeArrowheads="1"/>
            </p:cNvSpPr>
            <p:nvPr/>
          </p:nvSpPr>
          <p:spPr bwMode="auto">
            <a:xfrm>
              <a:off x="10891838" y="7496174"/>
              <a:ext cx="63500" cy="17303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6" name="Rectangle 79"/>
            <p:cNvSpPr>
              <a:spLocks noChangeArrowheads="1"/>
            </p:cNvSpPr>
            <p:nvPr/>
          </p:nvSpPr>
          <p:spPr bwMode="auto">
            <a:xfrm>
              <a:off x="10996613" y="7556499"/>
              <a:ext cx="244475" cy="523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7" name="Rectangle 80"/>
            <p:cNvSpPr>
              <a:spLocks noChangeArrowheads="1"/>
            </p:cNvSpPr>
            <p:nvPr/>
          </p:nvSpPr>
          <p:spPr bwMode="auto">
            <a:xfrm>
              <a:off x="11469688" y="7556499"/>
              <a:ext cx="401638" cy="523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8" name="Rectangle 81"/>
            <p:cNvSpPr>
              <a:spLocks noChangeArrowheads="1"/>
            </p:cNvSpPr>
            <p:nvPr/>
          </p:nvSpPr>
          <p:spPr bwMode="auto">
            <a:xfrm>
              <a:off x="11271250" y="7556499"/>
              <a:ext cx="165100" cy="523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9" name="Rectangle 82"/>
            <p:cNvSpPr>
              <a:spLocks noChangeArrowheads="1"/>
            </p:cNvSpPr>
            <p:nvPr/>
          </p:nvSpPr>
          <p:spPr bwMode="auto">
            <a:xfrm>
              <a:off x="10891838" y="8150224"/>
              <a:ext cx="63500" cy="17303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90" name="Rectangle 83"/>
            <p:cNvSpPr>
              <a:spLocks noChangeArrowheads="1"/>
            </p:cNvSpPr>
            <p:nvPr/>
          </p:nvSpPr>
          <p:spPr bwMode="auto">
            <a:xfrm>
              <a:off x="10996613" y="8210549"/>
              <a:ext cx="439738" cy="523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91" name="Rectangle 84"/>
            <p:cNvSpPr>
              <a:spLocks noChangeArrowheads="1"/>
            </p:cNvSpPr>
            <p:nvPr/>
          </p:nvSpPr>
          <p:spPr bwMode="auto">
            <a:xfrm>
              <a:off x="11469688" y="8210549"/>
              <a:ext cx="401638" cy="523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92" name="Rectangle 85"/>
            <p:cNvSpPr>
              <a:spLocks noChangeArrowheads="1"/>
            </p:cNvSpPr>
            <p:nvPr/>
          </p:nvSpPr>
          <p:spPr bwMode="auto">
            <a:xfrm>
              <a:off x="11109325" y="7704137"/>
              <a:ext cx="627063" cy="523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93" name="Rectangle 86"/>
            <p:cNvSpPr>
              <a:spLocks noChangeArrowheads="1"/>
            </p:cNvSpPr>
            <p:nvPr/>
          </p:nvSpPr>
          <p:spPr bwMode="auto">
            <a:xfrm>
              <a:off x="10996613" y="7704137"/>
              <a:ext cx="77788" cy="523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94" name="Rectangle 87"/>
            <p:cNvSpPr>
              <a:spLocks noChangeArrowheads="1"/>
            </p:cNvSpPr>
            <p:nvPr/>
          </p:nvSpPr>
          <p:spPr bwMode="auto">
            <a:xfrm>
              <a:off x="12401550" y="7704137"/>
              <a:ext cx="244475" cy="523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95" name="Rectangle 88"/>
            <p:cNvSpPr>
              <a:spLocks noChangeArrowheads="1"/>
            </p:cNvSpPr>
            <p:nvPr/>
          </p:nvSpPr>
          <p:spPr bwMode="auto">
            <a:xfrm>
              <a:off x="11769725" y="7704137"/>
              <a:ext cx="401638" cy="523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96" name="Rectangle 89"/>
            <p:cNvSpPr>
              <a:spLocks noChangeArrowheads="1"/>
            </p:cNvSpPr>
            <p:nvPr/>
          </p:nvSpPr>
          <p:spPr bwMode="auto">
            <a:xfrm>
              <a:off x="12206288" y="7704137"/>
              <a:ext cx="165100" cy="523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97" name="Rectangle 90"/>
            <p:cNvSpPr>
              <a:spLocks noChangeArrowheads="1"/>
            </p:cNvSpPr>
            <p:nvPr/>
          </p:nvSpPr>
          <p:spPr bwMode="auto">
            <a:xfrm>
              <a:off x="11142663" y="7192962"/>
              <a:ext cx="365125" cy="523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98" name="Rectangle 91"/>
            <p:cNvSpPr>
              <a:spLocks noChangeArrowheads="1"/>
            </p:cNvSpPr>
            <p:nvPr/>
          </p:nvSpPr>
          <p:spPr bwMode="auto">
            <a:xfrm>
              <a:off x="11533188" y="7192962"/>
              <a:ext cx="247650" cy="523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99" name="Rectangle 92"/>
            <p:cNvSpPr>
              <a:spLocks noChangeArrowheads="1"/>
            </p:cNvSpPr>
            <p:nvPr/>
          </p:nvSpPr>
          <p:spPr bwMode="auto">
            <a:xfrm>
              <a:off x="11811000" y="7192962"/>
              <a:ext cx="425450" cy="523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0" name="Rectangle 93"/>
            <p:cNvSpPr>
              <a:spLocks noChangeArrowheads="1"/>
            </p:cNvSpPr>
            <p:nvPr/>
          </p:nvSpPr>
          <p:spPr bwMode="auto">
            <a:xfrm>
              <a:off x="10996613" y="7842249"/>
              <a:ext cx="363538" cy="57150"/>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1" name="Rectangle 94"/>
            <p:cNvSpPr>
              <a:spLocks noChangeArrowheads="1"/>
            </p:cNvSpPr>
            <p:nvPr/>
          </p:nvSpPr>
          <p:spPr bwMode="auto">
            <a:xfrm>
              <a:off x="11390313" y="7842249"/>
              <a:ext cx="244475" cy="57150"/>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2" name="Rectangle 95"/>
            <p:cNvSpPr>
              <a:spLocks noChangeArrowheads="1"/>
            </p:cNvSpPr>
            <p:nvPr/>
          </p:nvSpPr>
          <p:spPr bwMode="auto">
            <a:xfrm>
              <a:off x="11664950" y="7842249"/>
              <a:ext cx="176213" cy="57150"/>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3" name="Rectangle 96"/>
            <p:cNvSpPr>
              <a:spLocks noChangeArrowheads="1"/>
            </p:cNvSpPr>
            <p:nvPr/>
          </p:nvSpPr>
          <p:spPr bwMode="auto">
            <a:xfrm>
              <a:off x="15440025" y="2309812"/>
              <a:ext cx="439738" cy="142875"/>
            </a:xfrm>
            <a:prstGeom prst="rect">
              <a:avLst/>
            </a:prstGeom>
            <a:solidFill>
              <a:srgbClr val="F1F1F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4" name="Rectangle 97"/>
            <p:cNvSpPr>
              <a:spLocks noChangeArrowheads="1"/>
            </p:cNvSpPr>
            <p:nvPr/>
          </p:nvSpPr>
          <p:spPr bwMode="auto">
            <a:xfrm>
              <a:off x="15440025" y="2309812"/>
              <a:ext cx="43973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5" name="Rectangle 98"/>
            <p:cNvSpPr>
              <a:spLocks noChangeArrowheads="1"/>
            </p:cNvSpPr>
            <p:nvPr/>
          </p:nvSpPr>
          <p:spPr bwMode="auto">
            <a:xfrm>
              <a:off x="16314738" y="2309812"/>
              <a:ext cx="436563" cy="142875"/>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6" name="Rectangle 99"/>
            <p:cNvSpPr>
              <a:spLocks noChangeArrowheads="1"/>
            </p:cNvSpPr>
            <p:nvPr/>
          </p:nvSpPr>
          <p:spPr bwMode="auto">
            <a:xfrm>
              <a:off x="16314738" y="2309812"/>
              <a:ext cx="436563"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7" name="Freeform 100"/>
            <p:cNvSpPr>
              <a:spLocks/>
            </p:cNvSpPr>
            <p:nvPr/>
          </p:nvSpPr>
          <p:spPr bwMode="auto">
            <a:xfrm>
              <a:off x="15879763" y="2309812"/>
              <a:ext cx="434975" cy="142875"/>
            </a:xfrm>
            <a:custGeom>
              <a:avLst/>
              <a:gdLst>
                <a:gd name="T0" fmla="*/ 274 w 274"/>
                <a:gd name="T1" fmla="*/ 0 h 90"/>
                <a:gd name="T2" fmla="*/ 0 w 274"/>
                <a:gd name="T3" fmla="*/ 0 h 90"/>
                <a:gd name="T4" fmla="*/ 0 w 274"/>
                <a:gd name="T5" fmla="*/ 90 h 90"/>
                <a:gd name="T6" fmla="*/ 274 w 274"/>
                <a:gd name="T7" fmla="*/ 90 h 90"/>
                <a:gd name="T8" fmla="*/ 274 w 274"/>
                <a:gd name="T9" fmla="*/ 0 h 90"/>
                <a:gd name="T10" fmla="*/ 274 w 274"/>
                <a:gd name="T11" fmla="*/ 0 h 90"/>
              </a:gdLst>
              <a:ahLst/>
              <a:cxnLst>
                <a:cxn ang="0">
                  <a:pos x="T0" y="T1"/>
                </a:cxn>
                <a:cxn ang="0">
                  <a:pos x="T2" y="T3"/>
                </a:cxn>
                <a:cxn ang="0">
                  <a:pos x="T4" y="T5"/>
                </a:cxn>
                <a:cxn ang="0">
                  <a:pos x="T6" y="T7"/>
                </a:cxn>
                <a:cxn ang="0">
                  <a:pos x="T8" y="T9"/>
                </a:cxn>
                <a:cxn ang="0">
                  <a:pos x="T10" y="T11"/>
                </a:cxn>
              </a:cxnLst>
              <a:rect l="0" t="0" r="r" b="b"/>
              <a:pathLst>
                <a:path w="274" h="90">
                  <a:moveTo>
                    <a:pt x="274" y="0"/>
                  </a:moveTo>
                  <a:lnTo>
                    <a:pt x="0" y="0"/>
                  </a:lnTo>
                  <a:lnTo>
                    <a:pt x="0" y="90"/>
                  </a:lnTo>
                  <a:lnTo>
                    <a:pt x="274" y="90"/>
                  </a:lnTo>
                  <a:lnTo>
                    <a:pt x="274" y="0"/>
                  </a:lnTo>
                  <a:lnTo>
                    <a:pt x="274" y="0"/>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8" name="Freeform 101"/>
            <p:cNvSpPr>
              <a:spLocks/>
            </p:cNvSpPr>
            <p:nvPr/>
          </p:nvSpPr>
          <p:spPr bwMode="auto">
            <a:xfrm>
              <a:off x="15879763" y="2309812"/>
              <a:ext cx="434975" cy="142875"/>
            </a:xfrm>
            <a:custGeom>
              <a:avLst/>
              <a:gdLst>
                <a:gd name="T0" fmla="*/ 274 w 274"/>
                <a:gd name="T1" fmla="*/ 0 h 90"/>
                <a:gd name="T2" fmla="*/ 0 w 274"/>
                <a:gd name="T3" fmla="*/ 0 h 90"/>
                <a:gd name="T4" fmla="*/ 0 w 274"/>
                <a:gd name="T5" fmla="*/ 90 h 90"/>
                <a:gd name="T6" fmla="*/ 274 w 274"/>
                <a:gd name="T7" fmla="*/ 90 h 90"/>
                <a:gd name="T8" fmla="*/ 274 w 274"/>
                <a:gd name="T9" fmla="*/ 0 h 90"/>
                <a:gd name="T10" fmla="*/ 274 w 274"/>
                <a:gd name="T11" fmla="*/ 0 h 90"/>
              </a:gdLst>
              <a:ahLst/>
              <a:cxnLst>
                <a:cxn ang="0">
                  <a:pos x="T0" y="T1"/>
                </a:cxn>
                <a:cxn ang="0">
                  <a:pos x="T2" y="T3"/>
                </a:cxn>
                <a:cxn ang="0">
                  <a:pos x="T4" y="T5"/>
                </a:cxn>
                <a:cxn ang="0">
                  <a:pos x="T6" y="T7"/>
                </a:cxn>
                <a:cxn ang="0">
                  <a:pos x="T8" y="T9"/>
                </a:cxn>
                <a:cxn ang="0">
                  <a:pos x="T10" y="T11"/>
                </a:cxn>
              </a:cxnLst>
              <a:rect l="0" t="0" r="r" b="b"/>
              <a:pathLst>
                <a:path w="274" h="90">
                  <a:moveTo>
                    <a:pt x="274" y="0"/>
                  </a:moveTo>
                  <a:lnTo>
                    <a:pt x="0" y="0"/>
                  </a:lnTo>
                  <a:lnTo>
                    <a:pt x="0" y="90"/>
                  </a:lnTo>
                  <a:lnTo>
                    <a:pt x="274" y="90"/>
                  </a:lnTo>
                  <a:lnTo>
                    <a:pt x="274" y="0"/>
                  </a:lnTo>
                  <a:lnTo>
                    <a:pt x="27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9" name="Rectangle 102"/>
            <p:cNvSpPr>
              <a:spLocks noChangeArrowheads="1"/>
            </p:cNvSpPr>
            <p:nvPr/>
          </p:nvSpPr>
          <p:spPr bwMode="auto">
            <a:xfrm>
              <a:off x="16314738" y="2309812"/>
              <a:ext cx="1588" cy="142875"/>
            </a:xfrm>
            <a:prstGeom prst="rect">
              <a:avLst/>
            </a:prstGeom>
            <a:solidFill>
              <a:srgbClr val="D1D3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0" name="Rectangle 103"/>
            <p:cNvSpPr>
              <a:spLocks noChangeArrowheads="1"/>
            </p:cNvSpPr>
            <p:nvPr/>
          </p:nvSpPr>
          <p:spPr bwMode="auto">
            <a:xfrm>
              <a:off x="16314738" y="2309812"/>
              <a:ext cx="15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1" name="Rectangle 104"/>
            <p:cNvSpPr>
              <a:spLocks noChangeArrowheads="1"/>
            </p:cNvSpPr>
            <p:nvPr/>
          </p:nvSpPr>
          <p:spPr bwMode="auto">
            <a:xfrm>
              <a:off x="15440025" y="2452687"/>
              <a:ext cx="1731963" cy="1085850"/>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2" name="Rectangle 105"/>
            <p:cNvSpPr>
              <a:spLocks noChangeArrowheads="1"/>
            </p:cNvSpPr>
            <p:nvPr/>
          </p:nvSpPr>
          <p:spPr bwMode="auto">
            <a:xfrm>
              <a:off x="15484475" y="2498724"/>
              <a:ext cx="1641475" cy="9937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3" name="Rectangle 106"/>
            <p:cNvSpPr>
              <a:spLocks noChangeArrowheads="1"/>
            </p:cNvSpPr>
            <p:nvPr/>
          </p:nvSpPr>
          <p:spPr bwMode="auto">
            <a:xfrm>
              <a:off x="15616238" y="2622549"/>
              <a:ext cx="153988" cy="1539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4" name="Rectangle 107"/>
            <p:cNvSpPr>
              <a:spLocks noChangeArrowheads="1"/>
            </p:cNvSpPr>
            <p:nvPr/>
          </p:nvSpPr>
          <p:spPr bwMode="auto">
            <a:xfrm>
              <a:off x="15924213" y="2622549"/>
              <a:ext cx="150813" cy="1539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5" name="Rectangle 108"/>
            <p:cNvSpPr>
              <a:spLocks noChangeArrowheads="1"/>
            </p:cNvSpPr>
            <p:nvPr/>
          </p:nvSpPr>
          <p:spPr bwMode="auto">
            <a:xfrm>
              <a:off x="16229013" y="2622549"/>
              <a:ext cx="153988" cy="1539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6" name="Rectangle 109"/>
            <p:cNvSpPr>
              <a:spLocks noChangeArrowheads="1"/>
            </p:cNvSpPr>
            <p:nvPr/>
          </p:nvSpPr>
          <p:spPr bwMode="auto">
            <a:xfrm>
              <a:off x="16536988" y="2622549"/>
              <a:ext cx="149225" cy="1539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7" name="Rectangle 110"/>
            <p:cNvSpPr>
              <a:spLocks noChangeArrowheads="1"/>
            </p:cNvSpPr>
            <p:nvPr/>
          </p:nvSpPr>
          <p:spPr bwMode="auto">
            <a:xfrm>
              <a:off x="16844963" y="2622549"/>
              <a:ext cx="149225" cy="1539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8" name="Rectangle 111"/>
            <p:cNvSpPr>
              <a:spLocks noChangeArrowheads="1"/>
            </p:cNvSpPr>
            <p:nvPr/>
          </p:nvSpPr>
          <p:spPr bwMode="auto">
            <a:xfrm>
              <a:off x="15690850" y="3148012"/>
              <a:ext cx="150813" cy="1539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9" name="Rectangle 112"/>
            <p:cNvSpPr>
              <a:spLocks noChangeArrowheads="1"/>
            </p:cNvSpPr>
            <p:nvPr/>
          </p:nvSpPr>
          <p:spPr bwMode="auto">
            <a:xfrm>
              <a:off x="15995650" y="3148012"/>
              <a:ext cx="153988" cy="1539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0" name="Rectangle 113"/>
            <p:cNvSpPr>
              <a:spLocks noChangeArrowheads="1"/>
            </p:cNvSpPr>
            <p:nvPr/>
          </p:nvSpPr>
          <p:spPr bwMode="auto">
            <a:xfrm>
              <a:off x="16303625" y="3148012"/>
              <a:ext cx="153988" cy="1539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1" name="Rectangle 114"/>
            <p:cNvSpPr>
              <a:spLocks noChangeArrowheads="1"/>
            </p:cNvSpPr>
            <p:nvPr/>
          </p:nvSpPr>
          <p:spPr bwMode="auto">
            <a:xfrm>
              <a:off x="16611600" y="3148012"/>
              <a:ext cx="153988" cy="153988"/>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2" name="Rectangle 115"/>
            <p:cNvSpPr>
              <a:spLocks noChangeArrowheads="1"/>
            </p:cNvSpPr>
            <p:nvPr/>
          </p:nvSpPr>
          <p:spPr bwMode="auto">
            <a:xfrm>
              <a:off x="16075025" y="2884487"/>
              <a:ext cx="153988" cy="150813"/>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3" name="Rectangle 116"/>
            <p:cNvSpPr>
              <a:spLocks noChangeArrowheads="1"/>
            </p:cNvSpPr>
            <p:nvPr/>
          </p:nvSpPr>
          <p:spPr bwMode="auto">
            <a:xfrm>
              <a:off x="16383000" y="2884487"/>
              <a:ext cx="149225" cy="150813"/>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4" name="Rectangle 117"/>
            <p:cNvSpPr>
              <a:spLocks noChangeArrowheads="1"/>
            </p:cNvSpPr>
            <p:nvPr/>
          </p:nvSpPr>
          <p:spPr bwMode="auto">
            <a:xfrm>
              <a:off x="16690975" y="2884487"/>
              <a:ext cx="149225" cy="150813"/>
            </a:xfrm>
            <a:prstGeom prst="rect">
              <a:avLst/>
            </a:pr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142" name="Group 141"/>
          <p:cNvGrpSpPr/>
          <p:nvPr/>
        </p:nvGrpSpPr>
        <p:grpSpPr>
          <a:xfrm>
            <a:off x="3846319" y="2904425"/>
            <a:ext cx="2134764" cy="2134764"/>
            <a:chOff x="5573485" y="2431325"/>
            <a:chExt cx="2989944" cy="2989944"/>
          </a:xfrm>
        </p:grpSpPr>
        <p:sp>
          <p:nvSpPr>
            <p:cNvPr id="136" name="Oval 135"/>
            <p:cNvSpPr/>
            <p:nvPr/>
          </p:nvSpPr>
          <p:spPr bwMode="auto">
            <a:xfrm>
              <a:off x="5573485" y="2431325"/>
              <a:ext cx="2989944" cy="2989944"/>
            </a:xfrm>
            <a:prstGeom prst="ellipse">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4"/>
            <p:cNvGrpSpPr>
              <a:grpSpLocks noChangeAspect="1"/>
            </p:cNvGrpSpPr>
            <p:nvPr/>
          </p:nvGrpSpPr>
          <p:grpSpPr bwMode="auto">
            <a:xfrm>
              <a:off x="6252782" y="3144917"/>
              <a:ext cx="1631351" cy="1555767"/>
              <a:chOff x="2161" y="1399"/>
              <a:chExt cx="1036" cy="988"/>
            </a:xfrm>
          </p:grpSpPr>
          <p:sp>
            <p:nvSpPr>
              <p:cNvPr id="138" name="AutoShape 3"/>
              <p:cNvSpPr>
                <a:spLocks noChangeAspect="1" noChangeArrowheads="1" noTextEdit="1"/>
              </p:cNvSpPr>
              <p:nvPr/>
            </p:nvSpPr>
            <p:spPr bwMode="auto">
              <a:xfrm>
                <a:off x="2166" y="1402"/>
                <a:ext cx="1026" cy="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9" name="Freeform 5"/>
              <p:cNvSpPr>
                <a:spLocks/>
              </p:cNvSpPr>
              <p:nvPr/>
            </p:nvSpPr>
            <p:spPr bwMode="auto">
              <a:xfrm>
                <a:off x="2161" y="1399"/>
                <a:ext cx="1036" cy="897"/>
              </a:xfrm>
              <a:custGeom>
                <a:avLst/>
                <a:gdLst>
                  <a:gd name="T0" fmla="*/ 12 w 1343"/>
                  <a:gd name="T1" fmla="*/ 1118 h 1162"/>
                  <a:gd name="T2" fmla="*/ 646 w 1343"/>
                  <a:gd name="T3" fmla="*/ 19 h 1162"/>
                  <a:gd name="T4" fmla="*/ 697 w 1343"/>
                  <a:gd name="T5" fmla="*/ 19 h 1162"/>
                  <a:gd name="T6" fmla="*/ 1332 w 1343"/>
                  <a:gd name="T7" fmla="*/ 1118 h 1162"/>
                  <a:gd name="T8" fmla="*/ 1306 w 1343"/>
                  <a:gd name="T9" fmla="*/ 1162 h 1162"/>
                  <a:gd name="T10" fmla="*/ 37 w 1343"/>
                  <a:gd name="T11" fmla="*/ 1162 h 1162"/>
                  <a:gd name="T12" fmla="*/ 12 w 1343"/>
                  <a:gd name="T13" fmla="*/ 1118 h 1162"/>
                </a:gdLst>
                <a:ahLst/>
                <a:cxnLst>
                  <a:cxn ang="0">
                    <a:pos x="T0" y="T1"/>
                  </a:cxn>
                  <a:cxn ang="0">
                    <a:pos x="T2" y="T3"/>
                  </a:cxn>
                  <a:cxn ang="0">
                    <a:pos x="T4" y="T5"/>
                  </a:cxn>
                  <a:cxn ang="0">
                    <a:pos x="T6" y="T7"/>
                  </a:cxn>
                  <a:cxn ang="0">
                    <a:pos x="T8" y="T9"/>
                  </a:cxn>
                  <a:cxn ang="0">
                    <a:pos x="T10" y="T11"/>
                  </a:cxn>
                  <a:cxn ang="0">
                    <a:pos x="T12" y="T13"/>
                  </a:cxn>
                </a:cxnLst>
                <a:rect l="0" t="0" r="r" b="b"/>
                <a:pathLst>
                  <a:path w="1343" h="1162">
                    <a:moveTo>
                      <a:pt x="12" y="1118"/>
                    </a:moveTo>
                    <a:cubicBezTo>
                      <a:pt x="646" y="19"/>
                      <a:pt x="646" y="19"/>
                      <a:pt x="646" y="19"/>
                    </a:cubicBezTo>
                    <a:cubicBezTo>
                      <a:pt x="658" y="0"/>
                      <a:pt x="686" y="0"/>
                      <a:pt x="697" y="19"/>
                    </a:cubicBezTo>
                    <a:cubicBezTo>
                      <a:pt x="1332" y="1118"/>
                      <a:pt x="1332" y="1118"/>
                      <a:pt x="1332" y="1118"/>
                    </a:cubicBezTo>
                    <a:cubicBezTo>
                      <a:pt x="1343" y="1138"/>
                      <a:pt x="1329" y="1162"/>
                      <a:pt x="1306" y="1162"/>
                    </a:cubicBezTo>
                    <a:cubicBezTo>
                      <a:pt x="37" y="1162"/>
                      <a:pt x="37" y="1162"/>
                      <a:pt x="37" y="1162"/>
                    </a:cubicBezTo>
                    <a:cubicBezTo>
                      <a:pt x="15" y="1162"/>
                      <a:pt x="0" y="1138"/>
                      <a:pt x="12" y="1118"/>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0" name="Freeform 6"/>
              <p:cNvSpPr>
                <a:spLocks noEditPoints="1"/>
              </p:cNvSpPr>
              <p:nvPr/>
            </p:nvSpPr>
            <p:spPr bwMode="auto">
              <a:xfrm>
                <a:off x="2641" y="1800"/>
                <a:ext cx="77" cy="309"/>
              </a:xfrm>
              <a:custGeom>
                <a:avLst/>
                <a:gdLst>
                  <a:gd name="T0" fmla="*/ 50 w 100"/>
                  <a:gd name="T1" fmla="*/ 400 h 400"/>
                  <a:gd name="T2" fmla="*/ 14 w 100"/>
                  <a:gd name="T3" fmla="*/ 387 h 400"/>
                  <a:gd name="T4" fmla="*/ 0 w 100"/>
                  <a:gd name="T5" fmla="*/ 355 h 400"/>
                  <a:gd name="T6" fmla="*/ 14 w 100"/>
                  <a:gd name="T7" fmla="*/ 322 h 400"/>
                  <a:gd name="T8" fmla="*/ 50 w 100"/>
                  <a:gd name="T9" fmla="*/ 310 h 400"/>
                  <a:gd name="T10" fmla="*/ 86 w 100"/>
                  <a:gd name="T11" fmla="*/ 322 h 400"/>
                  <a:gd name="T12" fmla="*/ 100 w 100"/>
                  <a:gd name="T13" fmla="*/ 355 h 400"/>
                  <a:gd name="T14" fmla="*/ 86 w 100"/>
                  <a:gd name="T15" fmla="*/ 387 h 400"/>
                  <a:gd name="T16" fmla="*/ 50 w 100"/>
                  <a:gd name="T17" fmla="*/ 400 h 400"/>
                  <a:gd name="T18" fmla="*/ 95 w 100"/>
                  <a:gd name="T19" fmla="*/ 0 h 400"/>
                  <a:gd name="T20" fmla="*/ 84 w 100"/>
                  <a:gd name="T21" fmla="*/ 271 h 400"/>
                  <a:gd name="T22" fmla="*/ 14 w 100"/>
                  <a:gd name="T23" fmla="*/ 271 h 400"/>
                  <a:gd name="T24" fmla="*/ 4 w 100"/>
                  <a:gd name="T25" fmla="*/ 0 h 400"/>
                  <a:gd name="T26" fmla="*/ 95 w 100"/>
                  <a:gd name="T27" fmla="*/ 0 h 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0" h="400">
                    <a:moveTo>
                      <a:pt x="50" y="400"/>
                    </a:moveTo>
                    <a:cubicBezTo>
                      <a:pt x="35" y="400"/>
                      <a:pt x="23" y="396"/>
                      <a:pt x="14" y="387"/>
                    </a:cubicBezTo>
                    <a:cubicBezTo>
                      <a:pt x="4" y="378"/>
                      <a:pt x="0" y="367"/>
                      <a:pt x="0" y="355"/>
                    </a:cubicBezTo>
                    <a:cubicBezTo>
                      <a:pt x="0" y="341"/>
                      <a:pt x="4" y="331"/>
                      <a:pt x="14" y="322"/>
                    </a:cubicBezTo>
                    <a:cubicBezTo>
                      <a:pt x="24" y="314"/>
                      <a:pt x="36" y="310"/>
                      <a:pt x="50" y="310"/>
                    </a:cubicBezTo>
                    <a:cubicBezTo>
                      <a:pt x="65" y="310"/>
                      <a:pt x="77" y="314"/>
                      <a:pt x="86" y="322"/>
                    </a:cubicBezTo>
                    <a:cubicBezTo>
                      <a:pt x="95" y="331"/>
                      <a:pt x="100" y="342"/>
                      <a:pt x="100" y="355"/>
                    </a:cubicBezTo>
                    <a:cubicBezTo>
                      <a:pt x="100" y="368"/>
                      <a:pt x="95" y="379"/>
                      <a:pt x="86" y="387"/>
                    </a:cubicBezTo>
                    <a:cubicBezTo>
                      <a:pt x="77" y="396"/>
                      <a:pt x="65" y="400"/>
                      <a:pt x="50" y="400"/>
                    </a:cubicBezTo>
                    <a:close/>
                    <a:moveTo>
                      <a:pt x="95" y="0"/>
                    </a:moveTo>
                    <a:cubicBezTo>
                      <a:pt x="84" y="271"/>
                      <a:pt x="84" y="271"/>
                      <a:pt x="84" y="271"/>
                    </a:cubicBezTo>
                    <a:cubicBezTo>
                      <a:pt x="14" y="271"/>
                      <a:pt x="14" y="271"/>
                      <a:pt x="14" y="271"/>
                    </a:cubicBezTo>
                    <a:cubicBezTo>
                      <a:pt x="4" y="0"/>
                      <a:pt x="4" y="0"/>
                      <a:pt x="4" y="0"/>
                    </a:cubicBezTo>
                    <a:lnTo>
                      <a:pt x="95"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1" name="Freeform 7"/>
              <p:cNvSpPr>
                <a:spLocks/>
              </p:cNvSpPr>
              <p:nvPr/>
            </p:nvSpPr>
            <p:spPr bwMode="auto">
              <a:xfrm>
                <a:off x="2182" y="2296"/>
                <a:ext cx="995" cy="91"/>
              </a:xfrm>
              <a:custGeom>
                <a:avLst/>
                <a:gdLst>
                  <a:gd name="T0" fmla="*/ 1288 w 1288"/>
                  <a:gd name="T1" fmla="*/ 0 h 76"/>
                  <a:gd name="T2" fmla="*/ 1287 w 1288"/>
                  <a:gd name="T3" fmla="*/ 1 h 76"/>
                  <a:gd name="T4" fmla="*/ 1018 w 1288"/>
                  <a:gd name="T5" fmla="*/ 76 h 76"/>
                  <a:gd name="T6" fmla="*/ 643 w 1288"/>
                  <a:gd name="T7" fmla="*/ 76 h 76"/>
                  <a:gd name="T8" fmla="*/ 644 w 1288"/>
                  <a:gd name="T9" fmla="*/ 76 h 76"/>
                  <a:gd name="T10" fmla="*/ 270 w 1288"/>
                  <a:gd name="T11" fmla="*/ 76 h 76"/>
                  <a:gd name="T12" fmla="*/ 0 w 1288"/>
                  <a:gd name="T13" fmla="*/ 1 h 76"/>
                  <a:gd name="T14" fmla="*/ 0 w 1288"/>
                  <a:gd name="T15" fmla="*/ 0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8" h="76">
                    <a:moveTo>
                      <a:pt x="1288" y="0"/>
                    </a:moveTo>
                    <a:cubicBezTo>
                      <a:pt x="1287" y="1"/>
                      <a:pt x="1287" y="1"/>
                      <a:pt x="1287" y="1"/>
                    </a:cubicBezTo>
                    <a:cubicBezTo>
                      <a:pt x="1206" y="50"/>
                      <a:pt x="1113" y="76"/>
                      <a:pt x="1018" y="76"/>
                    </a:cubicBezTo>
                    <a:cubicBezTo>
                      <a:pt x="643" y="76"/>
                      <a:pt x="643" y="76"/>
                      <a:pt x="643" y="76"/>
                    </a:cubicBezTo>
                    <a:cubicBezTo>
                      <a:pt x="644" y="76"/>
                      <a:pt x="644" y="76"/>
                      <a:pt x="644" y="76"/>
                    </a:cubicBezTo>
                    <a:cubicBezTo>
                      <a:pt x="270" y="76"/>
                      <a:pt x="270" y="76"/>
                      <a:pt x="270" y="76"/>
                    </a:cubicBezTo>
                    <a:cubicBezTo>
                      <a:pt x="175" y="76"/>
                      <a:pt x="81" y="50"/>
                      <a:pt x="0" y="1"/>
                    </a:cubicBezTo>
                    <a:cubicBezTo>
                      <a:pt x="0" y="0"/>
                      <a:pt x="0" y="0"/>
                      <a:pt x="0" y="0"/>
                    </a:cubicBezTo>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spTree>
    <p:extLst>
      <p:ext uri="{BB962C8B-B14F-4D97-AF65-F5344CB8AC3E}">
        <p14:creationId xmlns:p14="http://schemas.microsoft.com/office/powerpoint/2010/main" val="3613933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Rectangle 115"/>
          <p:cNvSpPr/>
          <p:nvPr/>
        </p:nvSpPr>
        <p:spPr bwMode="auto">
          <a:xfrm>
            <a:off x="6001132" y="1307661"/>
            <a:ext cx="5349240" cy="543138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434361" y="1307661"/>
            <a:ext cx="5352590" cy="5431382"/>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320" y="296898"/>
            <a:ext cx="11887518" cy="885378"/>
          </a:xfrm>
        </p:spPr>
        <p:txBody>
          <a:bodyPr/>
          <a:lstStyle/>
          <a:p>
            <a:r>
              <a:rPr lang="en-US" sz="4800" dirty="0"/>
              <a:t>U</a:t>
            </a:r>
            <a:r>
              <a:rPr lang="en-US" sz="4800" dirty="0" smtClean="0"/>
              <a:t>sage </a:t>
            </a:r>
            <a:r>
              <a:rPr lang="en-US" sz="4800" dirty="0"/>
              <a:t>s</a:t>
            </a:r>
            <a:r>
              <a:rPr lang="en-US" sz="4800" dirty="0" smtClean="0"/>
              <a:t>cenarios</a:t>
            </a:r>
            <a:endParaRPr lang="en-US" sz="4800" dirty="0"/>
          </a:p>
        </p:txBody>
      </p:sp>
      <p:sp>
        <p:nvSpPr>
          <p:cNvPr id="3" name="Text Placeholder 4"/>
          <p:cNvSpPr>
            <a:spLocks noGrp="1"/>
          </p:cNvSpPr>
          <p:nvPr/>
        </p:nvSpPr>
        <p:spPr>
          <a:xfrm>
            <a:off x="434361" y="4233910"/>
            <a:ext cx="5352590" cy="2065694"/>
          </a:xfrm>
          <a:prstGeom prst="rect">
            <a:avLst/>
          </a:prstGeom>
        </p:spPr>
        <p:txBody>
          <a:bodyPr vert="horz" wrap="square" lIns="0" tIns="0" rIns="0" bIns="0" rtlCol="0">
            <a:spAutoFit/>
          </a:bodyPr>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4764" indent="0" defTabSz="932087">
              <a:spcBef>
                <a:spcPts val="600"/>
              </a:spcBef>
              <a:spcAft>
                <a:spcPts val="600"/>
              </a:spcAft>
              <a:buSzPct val="110000"/>
              <a:buNone/>
            </a:pPr>
            <a:r>
              <a:rPr lang="en-US" sz="2400" dirty="0" smtClean="0">
                <a:solidFill>
                  <a:schemeClr val="tx1"/>
                </a:solidFill>
              </a:rPr>
              <a:t>Data</a:t>
            </a:r>
            <a:endParaRPr lang="en-US" sz="2000" dirty="0">
              <a:solidFill>
                <a:schemeClr val="tx1"/>
              </a:solidFill>
            </a:endParaRPr>
          </a:p>
          <a:p>
            <a:pPr marL="224764" indent="0" defTabSz="932087">
              <a:spcBef>
                <a:spcPts val="600"/>
              </a:spcBef>
              <a:spcAft>
                <a:spcPts val="600"/>
              </a:spcAft>
              <a:buSzPct val="110000"/>
              <a:buNone/>
            </a:pPr>
            <a:r>
              <a:rPr lang="en-US" sz="1400" dirty="0" smtClean="0">
                <a:solidFill>
                  <a:schemeClr val="tx1"/>
                </a:solidFill>
                <a:latin typeface="+mn-lt"/>
              </a:rPr>
              <a:t>Media failure or undesired action (for example, DROP TABLE)</a:t>
            </a:r>
          </a:p>
          <a:p>
            <a:pPr marL="224764" indent="0" defTabSz="932087">
              <a:spcBef>
                <a:spcPts val="600"/>
              </a:spcBef>
              <a:spcAft>
                <a:spcPts val="600"/>
              </a:spcAft>
              <a:buSzPct val="110000"/>
              <a:buNone/>
            </a:pPr>
            <a:r>
              <a:rPr lang="en-US" sz="1400" dirty="0" smtClean="0">
                <a:solidFill>
                  <a:schemeClr val="tx1"/>
                </a:solidFill>
                <a:latin typeface="+mn-lt"/>
              </a:rPr>
              <a:t>Restore to any on-premises SQL Server database</a:t>
            </a:r>
            <a:endParaRPr lang="en-US" sz="1400" dirty="0">
              <a:solidFill>
                <a:schemeClr val="tx1"/>
              </a:solidFill>
              <a:latin typeface="+mn-lt"/>
            </a:endParaRPr>
          </a:p>
          <a:p>
            <a:pPr marL="224782" indent="0" defTabSz="932087">
              <a:lnSpc>
                <a:spcPct val="100000"/>
              </a:lnSpc>
              <a:spcBef>
                <a:spcPts val="2500"/>
              </a:spcBef>
              <a:buSzPct val="110000"/>
              <a:buNone/>
            </a:pPr>
            <a:r>
              <a:rPr lang="en-US" sz="2400" dirty="0" smtClean="0">
                <a:solidFill>
                  <a:schemeClr val="tx1"/>
                </a:solidFill>
              </a:rPr>
              <a:t>Inexpensive disaster recovery</a:t>
            </a:r>
          </a:p>
          <a:p>
            <a:pPr marL="224782" indent="0" defTabSz="932087">
              <a:spcBef>
                <a:spcPts val="600"/>
              </a:spcBef>
              <a:spcAft>
                <a:spcPts val="600"/>
              </a:spcAft>
              <a:buSzPct val="110000"/>
              <a:buNone/>
            </a:pPr>
            <a:r>
              <a:rPr lang="en-US" sz="1400" dirty="0" smtClean="0">
                <a:solidFill>
                  <a:schemeClr val="tx1"/>
                </a:solidFill>
                <a:latin typeface="+mn-lt"/>
              </a:rPr>
              <a:t>Restore to an Azure virtual machine and redirect applications</a:t>
            </a:r>
            <a:endParaRPr lang="en-US" sz="1400" dirty="0">
              <a:solidFill>
                <a:schemeClr val="tx1"/>
              </a:solidFill>
              <a:latin typeface="+mn-lt"/>
            </a:endParaRPr>
          </a:p>
        </p:txBody>
      </p:sp>
      <p:sp>
        <p:nvSpPr>
          <p:cNvPr id="22" name="Rectangle 21"/>
          <p:cNvSpPr/>
          <p:nvPr/>
        </p:nvSpPr>
        <p:spPr>
          <a:xfrm>
            <a:off x="2401007" y="1537754"/>
            <a:ext cx="1419299" cy="461665"/>
          </a:xfrm>
          <a:prstGeom prst="rect">
            <a:avLst/>
          </a:prstGeom>
        </p:spPr>
        <p:txBody>
          <a:bodyPr wrap="none">
            <a:spAutoFit/>
          </a:bodyPr>
          <a:lstStyle/>
          <a:p>
            <a:pPr marL="0" lvl="1" indent="0">
              <a:buNone/>
            </a:pPr>
            <a:r>
              <a:rPr lang="en-US" sz="2400" dirty="0">
                <a:solidFill>
                  <a:schemeClr val="tx2"/>
                </a:solidFill>
                <a:latin typeface="+mj-lt"/>
              </a:rPr>
              <a:t>Recovery</a:t>
            </a:r>
          </a:p>
        </p:txBody>
      </p:sp>
      <p:sp>
        <p:nvSpPr>
          <p:cNvPr id="47" name="Rectangle 46"/>
          <p:cNvSpPr/>
          <p:nvPr/>
        </p:nvSpPr>
        <p:spPr>
          <a:xfrm>
            <a:off x="8038558" y="1553804"/>
            <a:ext cx="1274388" cy="461665"/>
          </a:xfrm>
          <a:prstGeom prst="rect">
            <a:avLst/>
          </a:prstGeom>
          <a:noFill/>
        </p:spPr>
        <p:txBody>
          <a:bodyPr wrap="none">
            <a:spAutoFit/>
          </a:bodyPr>
          <a:lstStyle/>
          <a:p>
            <a:pPr marL="0" lvl="1" indent="0">
              <a:buNone/>
            </a:pPr>
            <a:r>
              <a:rPr lang="en-US" sz="2400" dirty="0">
                <a:solidFill>
                  <a:schemeClr val="tx2"/>
                </a:solidFill>
                <a:latin typeface="+mj-lt"/>
              </a:rPr>
              <a:t>Dev/Test</a:t>
            </a:r>
          </a:p>
        </p:txBody>
      </p:sp>
      <p:grpSp>
        <p:nvGrpSpPr>
          <p:cNvPr id="114" name="Group 113"/>
          <p:cNvGrpSpPr/>
          <p:nvPr/>
        </p:nvGrpSpPr>
        <p:grpSpPr>
          <a:xfrm>
            <a:off x="2203765" y="2301220"/>
            <a:ext cx="2237936" cy="1393465"/>
            <a:chOff x="2239963" y="1991266"/>
            <a:chExt cx="1924050" cy="1198022"/>
          </a:xfrm>
        </p:grpSpPr>
        <p:sp>
          <p:nvSpPr>
            <p:cNvPr id="76" name="Freeform 35"/>
            <p:cNvSpPr>
              <a:spLocks/>
            </p:cNvSpPr>
            <p:nvPr/>
          </p:nvSpPr>
          <p:spPr bwMode="auto">
            <a:xfrm>
              <a:off x="3941763" y="3081338"/>
              <a:ext cx="222250" cy="107950"/>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7" name="Freeform 36"/>
            <p:cNvSpPr>
              <a:spLocks/>
            </p:cNvSpPr>
            <p:nvPr/>
          </p:nvSpPr>
          <p:spPr bwMode="auto">
            <a:xfrm>
              <a:off x="3532188" y="3082925"/>
              <a:ext cx="473075" cy="60325"/>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8" name="Oval 37"/>
            <p:cNvSpPr>
              <a:spLocks noChangeArrowheads="1"/>
            </p:cNvSpPr>
            <p:nvPr/>
          </p:nvSpPr>
          <p:spPr bwMode="auto">
            <a:xfrm>
              <a:off x="2733675" y="2909888"/>
              <a:ext cx="493713" cy="104775"/>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79" name="Freeform 38"/>
            <p:cNvSpPr>
              <a:spLocks/>
            </p:cNvSpPr>
            <p:nvPr/>
          </p:nvSpPr>
          <p:spPr bwMode="auto">
            <a:xfrm>
              <a:off x="2373313" y="2133600"/>
              <a:ext cx="1193800" cy="828675"/>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0" name="Rectangle 39"/>
            <p:cNvSpPr>
              <a:spLocks noChangeArrowheads="1"/>
            </p:cNvSpPr>
            <p:nvPr/>
          </p:nvSpPr>
          <p:spPr bwMode="auto">
            <a:xfrm>
              <a:off x="2411413" y="2171700"/>
              <a:ext cx="1117600" cy="633412"/>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Rectangle 40"/>
            <p:cNvSpPr>
              <a:spLocks noChangeArrowheads="1"/>
            </p:cNvSpPr>
            <p:nvPr/>
          </p:nvSpPr>
          <p:spPr bwMode="auto">
            <a:xfrm>
              <a:off x="2239963" y="3132138"/>
              <a:ext cx="1477963" cy="55562"/>
            </a:xfrm>
            <a:prstGeom prst="rect">
              <a:avLst/>
            </a:pr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2" name="Freeform 41"/>
            <p:cNvSpPr>
              <a:spLocks/>
            </p:cNvSpPr>
            <p:nvPr/>
          </p:nvSpPr>
          <p:spPr bwMode="auto">
            <a:xfrm>
              <a:off x="2239963" y="3065463"/>
              <a:ext cx="1477963" cy="66675"/>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4" name="Freeform 43"/>
            <p:cNvSpPr>
              <a:spLocks noEditPoints="1"/>
            </p:cNvSpPr>
            <p:nvPr/>
          </p:nvSpPr>
          <p:spPr bwMode="auto">
            <a:xfrm>
              <a:off x="2843213" y="2187575"/>
              <a:ext cx="293688" cy="247650"/>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53" name="Group 52"/>
            <p:cNvGrpSpPr/>
            <p:nvPr/>
          </p:nvGrpSpPr>
          <p:grpSpPr>
            <a:xfrm>
              <a:off x="2645341" y="1991266"/>
              <a:ext cx="657068" cy="656062"/>
              <a:chOff x="790575" y="796925"/>
              <a:chExt cx="1036637" cy="1035050"/>
            </a:xfrm>
          </p:grpSpPr>
          <p:sp>
            <p:nvSpPr>
              <p:cNvPr id="54" name="Oval 5"/>
              <p:cNvSpPr>
                <a:spLocks noChangeArrowheads="1"/>
              </p:cNvSpPr>
              <p:nvPr/>
            </p:nvSpPr>
            <p:spPr bwMode="auto">
              <a:xfrm>
                <a:off x="790575" y="796925"/>
                <a:ext cx="1036637" cy="1035050"/>
              </a:xfrm>
              <a:prstGeom prst="ellipse">
                <a:avLst/>
              </a:prstGeom>
              <a:solidFill>
                <a:schemeClr val="tx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Oval 6"/>
              <p:cNvSpPr>
                <a:spLocks noChangeArrowheads="1"/>
              </p:cNvSpPr>
              <p:nvPr/>
            </p:nvSpPr>
            <p:spPr bwMode="auto">
              <a:xfrm>
                <a:off x="841375" y="849313"/>
                <a:ext cx="931862" cy="931862"/>
              </a:xfrm>
              <a:prstGeom prst="ellipse">
                <a:avLst/>
              </a:pr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Freeform 7"/>
              <p:cNvSpPr>
                <a:spLocks/>
              </p:cNvSpPr>
              <p:nvPr/>
            </p:nvSpPr>
            <p:spPr bwMode="auto">
              <a:xfrm>
                <a:off x="841375" y="849313"/>
                <a:ext cx="717550" cy="636587"/>
              </a:xfrm>
              <a:custGeom>
                <a:avLst/>
                <a:gdLst>
                  <a:gd name="T0" fmla="*/ 323 w 323"/>
                  <a:gd name="T1" fmla="*/ 34 h 286"/>
                  <a:gd name="T2" fmla="*/ 210 w 323"/>
                  <a:gd name="T3" fmla="*/ 0 h 286"/>
                  <a:gd name="T4" fmla="*/ 0 w 323"/>
                  <a:gd name="T5" fmla="*/ 209 h 286"/>
                  <a:gd name="T6" fmla="*/ 15 w 323"/>
                  <a:gd name="T7" fmla="*/ 286 h 286"/>
                  <a:gd name="T8" fmla="*/ 210 w 323"/>
                  <a:gd name="T9" fmla="*/ 209 h 286"/>
                  <a:gd name="T10" fmla="*/ 323 w 323"/>
                  <a:gd name="T11" fmla="*/ 34 h 286"/>
                </a:gdLst>
                <a:ahLst/>
                <a:cxnLst>
                  <a:cxn ang="0">
                    <a:pos x="T0" y="T1"/>
                  </a:cxn>
                  <a:cxn ang="0">
                    <a:pos x="T2" y="T3"/>
                  </a:cxn>
                  <a:cxn ang="0">
                    <a:pos x="T4" y="T5"/>
                  </a:cxn>
                  <a:cxn ang="0">
                    <a:pos x="T6" y="T7"/>
                  </a:cxn>
                  <a:cxn ang="0">
                    <a:pos x="T8" y="T9"/>
                  </a:cxn>
                  <a:cxn ang="0">
                    <a:pos x="T10" y="T11"/>
                  </a:cxn>
                </a:cxnLst>
                <a:rect l="0" t="0" r="r" b="b"/>
                <a:pathLst>
                  <a:path w="323" h="286">
                    <a:moveTo>
                      <a:pt x="323" y="34"/>
                    </a:moveTo>
                    <a:cubicBezTo>
                      <a:pt x="291" y="12"/>
                      <a:pt x="252" y="0"/>
                      <a:pt x="210" y="0"/>
                    </a:cubicBezTo>
                    <a:cubicBezTo>
                      <a:pt x="94" y="0"/>
                      <a:pt x="0" y="94"/>
                      <a:pt x="0" y="209"/>
                    </a:cubicBezTo>
                    <a:cubicBezTo>
                      <a:pt x="0" y="236"/>
                      <a:pt x="6" y="262"/>
                      <a:pt x="15" y="286"/>
                    </a:cubicBezTo>
                    <a:cubicBezTo>
                      <a:pt x="210" y="209"/>
                      <a:pt x="210" y="209"/>
                      <a:pt x="210" y="209"/>
                    </a:cubicBezTo>
                    <a:cubicBezTo>
                      <a:pt x="323" y="34"/>
                      <a:pt x="323" y="34"/>
                      <a:pt x="323" y="34"/>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8"/>
              <p:cNvSpPr>
                <a:spLocks/>
              </p:cNvSpPr>
              <p:nvPr/>
            </p:nvSpPr>
            <p:spPr bwMode="auto">
              <a:xfrm>
                <a:off x="1484313" y="965200"/>
                <a:ext cx="200025" cy="168275"/>
              </a:xfrm>
              <a:custGeom>
                <a:avLst/>
                <a:gdLst>
                  <a:gd name="T0" fmla="*/ 23 w 90"/>
                  <a:gd name="T1" fmla="*/ 0 h 76"/>
                  <a:gd name="T2" fmla="*/ 0 w 90"/>
                  <a:gd name="T3" fmla="*/ 35 h 76"/>
                  <a:gd name="T4" fmla="*/ 90 w 90"/>
                  <a:gd name="T5" fmla="*/ 76 h 76"/>
                  <a:gd name="T6" fmla="*/ 23 w 90"/>
                  <a:gd name="T7" fmla="*/ 0 h 76"/>
                </a:gdLst>
                <a:ahLst/>
                <a:cxnLst>
                  <a:cxn ang="0">
                    <a:pos x="T0" y="T1"/>
                  </a:cxn>
                  <a:cxn ang="0">
                    <a:pos x="T2" y="T3"/>
                  </a:cxn>
                  <a:cxn ang="0">
                    <a:pos x="T4" y="T5"/>
                  </a:cxn>
                  <a:cxn ang="0">
                    <a:pos x="T6" y="T7"/>
                  </a:cxn>
                </a:cxnLst>
                <a:rect l="0" t="0" r="r" b="b"/>
                <a:pathLst>
                  <a:path w="90" h="76">
                    <a:moveTo>
                      <a:pt x="23" y="0"/>
                    </a:moveTo>
                    <a:cubicBezTo>
                      <a:pt x="0" y="35"/>
                      <a:pt x="0" y="35"/>
                      <a:pt x="0" y="35"/>
                    </a:cubicBezTo>
                    <a:cubicBezTo>
                      <a:pt x="32" y="44"/>
                      <a:pt x="63" y="58"/>
                      <a:pt x="90" y="76"/>
                    </a:cubicBezTo>
                    <a:cubicBezTo>
                      <a:pt x="75" y="45"/>
                      <a:pt x="52" y="18"/>
                      <a:pt x="23" y="0"/>
                    </a:cubicBezTo>
                  </a:path>
                </a:pathLst>
              </a:custGeom>
              <a:solidFill>
                <a:srgbClr val="DDDD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9"/>
              <p:cNvSpPr>
                <a:spLocks/>
              </p:cNvSpPr>
              <p:nvPr/>
            </p:nvSpPr>
            <p:spPr bwMode="auto">
              <a:xfrm>
                <a:off x="930275" y="898525"/>
                <a:ext cx="604837" cy="234950"/>
              </a:xfrm>
              <a:custGeom>
                <a:avLst/>
                <a:gdLst>
                  <a:gd name="T0" fmla="*/ 170 w 272"/>
                  <a:gd name="T1" fmla="*/ 0 h 106"/>
                  <a:gd name="T2" fmla="*/ 0 w 272"/>
                  <a:gd name="T3" fmla="*/ 106 h 106"/>
                  <a:gd name="T4" fmla="*/ 170 w 272"/>
                  <a:gd name="T5" fmla="*/ 55 h 106"/>
                  <a:gd name="T6" fmla="*/ 249 w 272"/>
                  <a:gd name="T7" fmla="*/ 65 h 106"/>
                  <a:gd name="T8" fmla="*/ 272 w 272"/>
                  <a:gd name="T9" fmla="*/ 30 h 106"/>
                  <a:gd name="T10" fmla="*/ 170 w 272"/>
                  <a:gd name="T11" fmla="*/ 0 h 106"/>
                </a:gdLst>
                <a:ahLst/>
                <a:cxnLst>
                  <a:cxn ang="0">
                    <a:pos x="T0" y="T1"/>
                  </a:cxn>
                  <a:cxn ang="0">
                    <a:pos x="T2" y="T3"/>
                  </a:cxn>
                  <a:cxn ang="0">
                    <a:pos x="T4" y="T5"/>
                  </a:cxn>
                  <a:cxn ang="0">
                    <a:pos x="T6" y="T7"/>
                  </a:cxn>
                  <a:cxn ang="0">
                    <a:pos x="T8" y="T9"/>
                  </a:cxn>
                  <a:cxn ang="0">
                    <a:pos x="T10" y="T11"/>
                  </a:cxn>
                </a:cxnLst>
                <a:rect l="0" t="0" r="r" b="b"/>
                <a:pathLst>
                  <a:path w="272" h="106">
                    <a:moveTo>
                      <a:pt x="170" y="0"/>
                    </a:moveTo>
                    <a:cubicBezTo>
                      <a:pt x="95" y="0"/>
                      <a:pt x="30" y="43"/>
                      <a:pt x="0" y="106"/>
                    </a:cubicBezTo>
                    <a:cubicBezTo>
                      <a:pt x="49" y="74"/>
                      <a:pt x="107" y="55"/>
                      <a:pt x="170" y="55"/>
                    </a:cubicBezTo>
                    <a:cubicBezTo>
                      <a:pt x="197" y="55"/>
                      <a:pt x="224" y="58"/>
                      <a:pt x="249" y="65"/>
                    </a:cubicBezTo>
                    <a:cubicBezTo>
                      <a:pt x="272" y="30"/>
                      <a:pt x="272" y="30"/>
                      <a:pt x="272" y="30"/>
                    </a:cubicBezTo>
                    <a:cubicBezTo>
                      <a:pt x="242" y="11"/>
                      <a:pt x="207" y="0"/>
                      <a:pt x="170" y="0"/>
                    </a:cubicBezTo>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9" name="Oval 10"/>
              <p:cNvSpPr>
                <a:spLocks noChangeArrowheads="1"/>
              </p:cNvSpPr>
              <p:nvPr/>
            </p:nvSpPr>
            <p:spPr bwMode="auto">
              <a:xfrm>
                <a:off x="1250950" y="1255713"/>
                <a:ext cx="115887" cy="115887"/>
              </a:xfrm>
              <a:prstGeom prst="ellipse">
                <a:avLst/>
              </a:pr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1"/>
              <p:cNvSpPr>
                <a:spLocks/>
              </p:cNvSpPr>
              <p:nvPr/>
            </p:nvSpPr>
            <p:spPr bwMode="auto">
              <a:xfrm>
                <a:off x="1301750" y="903288"/>
                <a:ext cx="11112" cy="112712"/>
              </a:xfrm>
              <a:custGeom>
                <a:avLst/>
                <a:gdLst>
                  <a:gd name="T0" fmla="*/ 3 w 5"/>
                  <a:gd name="T1" fmla="*/ 51 h 51"/>
                  <a:gd name="T2" fmla="*/ 0 w 5"/>
                  <a:gd name="T3" fmla="*/ 49 h 51"/>
                  <a:gd name="T4" fmla="*/ 0 w 5"/>
                  <a:gd name="T5" fmla="*/ 2 h 51"/>
                  <a:gd name="T6" fmla="*/ 3 w 5"/>
                  <a:gd name="T7" fmla="*/ 0 h 51"/>
                  <a:gd name="T8" fmla="*/ 5 w 5"/>
                  <a:gd name="T9" fmla="*/ 2 h 51"/>
                  <a:gd name="T10" fmla="*/ 5 w 5"/>
                  <a:gd name="T11" fmla="*/ 49 h 51"/>
                  <a:gd name="T12" fmla="*/ 3 w 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 h="51">
                    <a:moveTo>
                      <a:pt x="3" y="51"/>
                    </a:moveTo>
                    <a:cubicBezTo>
                      <a:pt x="1" y="51"/>
                      <a:pt x="0" y="50"/>
                      <a:pt x="0" y="49"/>
                    </a:cubicBezTo>
                    <a:cubicBezTo>
                      <a:pt x="0" y="2"/>
                      <a:pt x="0" y="2"/>
                      <a:pt x="0" y="2"/>
                    </a:cubicBezTo>
                    <a:cubicBezTo>
                      <a:pt x="0" y="1"/>
                      <a:pt x="1" y="0"/>
                      <a:pt x="3" y="0"/>
                    </a:cubicBezTo>
                    <a:cubicBezTo>
                      <a:pt x="4" y="0"/>
                      <a:pt x="5" y="1"/>
                      <a:pt x="5" y="2"/>
                    </a:cubicBezTo>
                    <a:cubicBezTo>
                      <a:pt x="5" y="49"/>
                      <a:pt x="5" y="49"/>
                      <a:pt x="5" y="49"/>
                    </a:cubicBezTo>
                    <a:cubicBezTo>
                      <a:pt x="5" y="50"/>
                      <a:pt x="4" y="51"/>
                      <a:pt x="3"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1" name="Freeform 12"/>
              <p:cNvSpPr>
                <a:spLocks/>
              </p:cNvSpPr>
              <p:nvPr/>
            </p:nvSpPr>
            <p:spPr bwMode="auto">
              <a:xfrm>
                <a:off x="1301750" y="1614488"/>
                <a:ext cx="11112" cy="112712"/>
              </a:xfrm>
              <a:custGeom>
                <a:avLst/>
                <a:gdLst>
                  <a:gd name="T0" fmla="*/ 3 w 5"/>
                  <a:gd name="T1" fmla="*/ 51 h 51"/>
                  <a:gd name="T2" fmla="*/ 0 w 5"/>
                  <a:gd name="T3" fmla="*/ 49 h 51"/>
                  <a:gd name="T4" fmla="*/ 0 w 5"/>
                  <a:gd name="T5" fmla="*/ 2 h 51"/>
                  <a:gd name="T6" fmla="*/ 3 w 5"/>
                  <a:gd name="T7" fmla="*/ 0 h 51"/>
                  <a:gd name="T8" fmla="*/ 5 w 5"/>
                  <a:gd name="T9" fmla="*/ 2 h 51"/>
                  <a:gd name="T10" fmla="*/ 5 w 5"/>
                  <a:gd name="T11" fmla="*/ 49 h 51"/>
                  <a:gd name="T12" fmla="*/ 3 w 5"/>
                  <a:gd name="T13" fmla="*/ 51 h 51"/>
                </a:gdLst>
                <a:ahLst/>
                <a:cxnLst>
                  <a:cxn ang="0">
                    <a:pos x="T0" y="T1"/>
                  </a:cxn>
                  <a:cxn ang="0">
                    <a:pos x="T2" y="T3"/>
                  </a:cxn>
                  <a:cxn ang="0">
                    <a:pos x="T4" y="T5"/>
                  </a:cxn>
                  <a:cxn ang="0">
                    <a:pos x="T6" y="T7"/>
                  </a:cxn>
                  <a:cxn ang="0">
                    <a:pos x="T8" y="T9"/>
                  </a:cxn>
                  <a:cxn ang="0">
                    <a:pos x="T10" y="T11"/>
                  </a:cxn>
                  <a:cxn ang="0">
                    <a:pos x="T12" y="T13"/>
                  </a:cxn>
                </a:cxnLst>
                <a:rect l="0" t="0" r="r" b="b"/>
                <a:pathLst>
                  <a:path w="5" h="51">
                    <a:moveTo>
                      <a:pt x="3" y="51"/>
                    </a:moveTo>
                    <a:cubicBezTo>
                      <a:pt x="1" y="51"/>
                      <a:pt x="0" y="50"/>
                      <a:pt x="0" y="49"/>
                    </a:cubicBezTo>
                    <a:cubicBezTo>
                      <a:pt x="0" y="2"/>
                      <a:pt x="0" y="2"/>
                      <a:pt x="0" y="2"/>
                    </a:cubicBezTo>
                    <a:cubicBezTo>
                      <a:pt x="0" y="1"/>
                      <a:pt x="1" y="0"/>
                      <a:pt x="3" y="0"/>
                    </a:cubicBezTo>
                    <a:cubicBezTo>
                      <a:pt x="4" y="0"/>
                      <a:pt x="5" y="1"/>
                      <a:pt x="5" y="2"/>
                    </a:cubicBezTo>
                    <a:cubicBezTo>
                      <a:pt x="5" y="49"/>
                      <a:pt x="5" y="49"/>
                      <a:pt x="5" y="49"/>
                    </a:cubicBezTo>
                    <a:cubicBezTo>
                      <a:pt x="5" y="50"/>
                      <a:pt x="4" y="51"/>
                      <a:pt x="3" y="51"/>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3"/>
              <p:cNvSpPr>
                <a:spLocks/>
              </p:cNvSpPr>
              <p:nvPr/>
            </p:nvSpPr>
            <p:spPr bwMode="auto">
              <a:xfrm>
                <a:off x="1096963" y="955675"/>
                <a:ext cx="65087" cy="100012"/>
              </a:xfrm>
              <a:custGeom>
                <a:avLst/>
                <a:gdLst>
                  <a:gd name="T0" fmla="*/ 26 w 29"/>
                  <a:gd name="T1" fmla="*/ 45 h 45"/>
                  <a:gd name="T2" fmla="*/ 24 w 29"/>
                  <a:gd name="T3" fmla="*/ 44 h 45"/>
                  <a:gd name="T4" fmla="*/ 1 w 29"/>
                  <a:gd name="T5" fmla="*/ 4 h 45"/>
                  <a:gd name="T6" fmla="*/ 2 w 29"/>
                  <a:gd name="T7" fmla="*/ 0 h 45"/>
                  <a:gd name="T8" fmla="*/ 5 w 29"/>
                  <a:gd name="T9" fmla="*/ 1 h 45"/>
                  <a:gd name="T10" fmla="*/ 28 w 29"/>
                  <a:gd name="T11" fmla="*/ 42 h 45"/>
                  <a:gd name="T12" fmla="*/ 28 w 29"/>
                  <a:gd name="T13" fmla="*/ 45 h 45"/>
                  <a:gd name="T14" fmla="*/ 26 w 2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5">
                    <a:moveTo>
                      <a:pt x="26" y="45"/>
                    </a:moveTo>
                    <a:cubicBezTo>
                      <a:pt x="26" y="45"/>
                      <a:pt x="25" y="45"/>
                      <a:pt x="24" y="44"/>
                    </a:cubicBezTo>
                    <a:cubicBezTo>
                      <a:pt x="1" y="4"/>
                      <a:pt x="1" y="4"/>
                      <a:pt x="1" y="4"/>
                    </a:cubicBezTo>
                    <a:cubicBezTo>
                      <a:pt x="0" y="3"/>
                      <a:pt x="1" y="1"/>
                      <a:pt x="2" y="0"/>
                    </a:cubicBezTo>
                    <a:cubicBezTo>
                      <a:pt x="3" y="0"/>
                      <a:pt x="4" y="0"/>
                      <a:pt x="5" y="1"/>
                    </a:cubicBezTo>
                    <a:cubicBezTo>
                      <a:pt x="28" y="42"/>
                      <a:pt x="28" y="42"/>
                      <a:pt x="28" y="42"/>
                    </a:cubicBezTo>
                    <a:cubicBezTo>
                      <a:pt x="29" y="43"/>
                      <a:pt x="29" y="44"/>
                      <a:pt x="28" y="45"/>
                    </a:cubicBezTo>
                    <a:cubicBezTo>
                      <a:pt x="27" y="45"/>
                      <a:pt x="27" y="45"/>
                      <a:pt x="26" y="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4"/>
              <p:cNvSpPr>
                <a:spLocks/>
              </p:cNvSpPr>
              <p:nvPr/>
            </p:nvSpPr>
            <p:spPr bwMode="auto">
              <a:xfrm>
                <a:off x="1452563" y="1571625"/>
                <a:ext cx="65087" cy="100012"/>
              </a:xfrm>
              <a:custGeom>
                <a:avLst/>
                <a:gdLst>
                  <a:gd name="T0" fmla="*/ 26 w 29"/>
                  <a:gd name="T1" fmla="*/ 45 h 45"/>
                  <a:gd name="T2" fmla="*/ 24 w 29"/>
                  <a:gd name="T3" fmla="*/ 44 h 45"/>
                  <a:gd name="T4" fmla="*/ 1 w 29"/>
                  <a:gd name="T5" fmla="*/ 4 h 45"/>
                  <a:gd name="T6" fmla="*/ 2 w 29"/>
                  <a:gd name="T7" fmla="*/ 1 h 45"/>
                  <a:gd name="T8" fmla="*/ 5 w 29"/>
                  <a:gd name="T9" fmla="*/ 1 h 45"/>
                  <a:gd name="T10" fmla="*/ 28 w 29"/>
                  <a:gd name="T11" fmla="*/ 42 h 45"/>
                  <a:gd name="T12" fmla="*/ 28 w 29"/>
                  <a:gd name="T13" fmla="*/ 45 h 45"/>
                  <a:gd name="T14" fmla="*/ 26 w 2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5">
                    <a:moveTo>
                      <a:pt x="26" y="45"/>
                    </a:moveTo>
                    <a:cubicBezTo>
                      <a:pt x="26" y="45"/>
                      <a:pt x="25" y="45"/>
                      <a:pt x="24" y="44"/>
                    </a:cubicBezTo>
                    <a:cubicBezTo>
                      <a:pt x="1" y="4"/>
                      <a:pt x="1" y="4"/>
                      <a:pt x="1" y="4"/>
                    </a:cubicBezTo>
                    <a:cubicBezTo>
                      <a:pt x="0" y="3"/>
                      <a:pt x="1" y="1"/>
                      <a:pt x="2" y="1"/>
                    </a:cubicBezTo>
                    <a:cubicBezTo>
                      <a:pt x="3" y="0"/>
                      <a:pt x="4" y="0"/>
                      <a:pt x="5" y="1"/>
                    </a:cubicBezTo>
                    <a:cubicBezTo>
                      <a:pt x="28" y="42"/>
                      <a:pt x="28" y="42"/>
                      <a:pt x="28" y="42"/>
                    </a:cubicBezTo>
                    <a:cubicBezTo>
                      <a:pt x="29" y="43"/>
                      <a:pt x="29" y="44"/>
                      <a:pt x="28" y="45"/>
                    </a:cubicBezTo>
                    <a:cubicBezTo>
                      <a:pt x="27" y="45"/>
                      <a:pt x="27" y="45"/>
                      <a:pt x="26" y="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5"/>
              <p:cNvSpPr>
                <a:spLocks/>
              </p:cNvSpPr>
              <p:nvPr/>
            </p:nvSpPr>
            <p:spPr bwMode="auto">
              <a:xfrm>
                <a:off x="947738" y="1104900"/>
                <a:ext cx="103187" cy="61912"/>
              </a:xfrm>
              <a:custGeom>
                <a:avLst/>
                <a:gdLst>
                  <a:gd name="T0" fmla="*/ 43 w 46"/>
                  <a:gd name="T1" fmla="*/ 28 h 28"/>
                  <a:gd name="T2" fmla="*/ 42 w 46"/>
                  <a:gd name="T3" fmla="*/ 28 h 28"/>
                  <a:gd name="T4" fmla="*/ 2 w 46"/>
                  <a:gd name="T5" fmla="*/ 5 h 28"/>
                  <a:gd name="T6" fmla="*/ 1 w 46"/>
                  <a:gd name="T7" fmla="*/ 1 h 28"/>
                  <a:gd name="T8" fmla="*/ 4 w 46"/>
                  <a:gd name="T9" fmla="*/ 1 h 28"/>
                  <a:gd name="T10" fmla="*/ 45 w 46"/>
                  <a:gd name="T11" fmla="*/ 24 h 28"/>
                  <a:gd name="T12" fmla="*/ 45 w 46"/>
                  <a:gd name="T13" fmla="*/ 27 h 28"/>
                  <a:gd name="T14" fmla="*/ 43 w 46"/>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8">
                    <a:moveTo>
                      <a:pt x="43" y="28"/>
                    </a:moveTo>
                    <a:cubicBezTo>
                      <a:pt x="43" y="28"/>
                      <a:pt x="43" y="28"/>
                      <a:pt x="42" y="28"/>
                    </a:cubicBezTo>
                    <a:cubicBezTo>
                      <a:pt x="2" y="5"/>
                      <a:pt x="2" y="5"/>
                      <a:pt x="2" y="5"/>
                    </a:cubicBezTo>
                    <a:cubicBezTo>
                      <a:pt x="1" y="4"/>
                      <a:pt x="0" y="3"/>
                      <a:pt x="1" y="1"/>
                    </a:cubicBezTo>
                    <a:cubicBezTo>
                      <a:pt x="2" y="0"/>
                      <a:pt x="3" y="0"/>
                      <a:pt x="4" y="1"/>
                    </a:cubicBezTo>
                    <a:cubicBezTo>
                      <a:pt x="45" y="24"/>
                      <a:pt x="45" y="24"/>
                      <a:pt x="45" y="24"/>
                    </a:cubicBezTo>
                    <a:cubicBezTo>
                      <a:pt x="46" y="25"/>
                      <a:pt x="46" y="26"/>
                      <a:pt x="45" y="27"/>
                    </a:cubicBezTo>
                    <a:cubicBezTo>
                      <a:pt x="45" y="28"/>
                      <a:pt x="44" y="28"/>
                      <a:pt x="43" y="28"/>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6"/>
              <p:cNvSpPr>
                <a:spLocks/>
              </p:cNvSpPr>
              <p:nvPr/>
            </p:nvSpPr>
            <p:spPr bwMode="auto">
              <a:xfrm>
                <a:off x="1563688" y="1460500"/>
                <a:ext cx="103187" cy="63500"/>
              </a:xfrm>
              <a:custGeom>
                <a:avLst/>
                <a:gdLst>
                  <a:gd name="T0" fmla="*/ 43 w 46"/>
                  <a:gd name="T1" fmla="*/ 28 h 28"/>
                  <a:gd name="T2" fmla="*/ 42 w 46"/>
                  <a:gd name="T3" fmla="*/ 28 h 28"/>
                  <a:gd name="T4" fmla="*/ 2 w 46"/>
                  <a:gd name="T5" fmla="*/ 5 h 28"/>
                  <a:gd name="T6" fmla="*/ 1 w 46"/>
                  <a:gd name="T7" fmla="*/ 1 h 28"/>
                  <a:gd name="T8" fmla="*/ 4 w 46"/>
                  <a:gd name="T9" fmla="*/ 1 h 28"/>
                  <a:gd name="T10" fmla="*/ 45 w 46"/>
                  <a:gd name="T11" fmla="*/ 24 h 28"/>
                  <a:gd name="T12" fmla="*/ 46 w 46"/>
                  <a:gd name="T13" fmla="*/ 27 h 28"/>
                  <a:gd name="T14" fmla="*/ 43 w 46"/>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8">
                    <a:moveTo>
                      <a:pt x="43" y="28"/>
                    </a:moveTo>
                    <a:cubicBezTo>
                      <a:pt x="43" y="28"/>
                      <a:pt x="43" y="28"/>
                      <a:pt x="42" y="28"/>
                    </a:cubicBezTo>
                    <a:cubicBezTo>
                      <a:pt x="2" y="5"/>
                      <a:pt x="2" y="5"/>
                      <a:pt x="2" y="5"/>
                    </a:cubicBezTo>
                    <a:cubicBezTo>
                      <a:pt x="1" y="4"/>
                      <a:pt x="0" y="3"/>
                      <a:pt x="1" y="1"/>
                    </a:cubicBezTo>
                    <a:cubicBezTo>
                      <a:pt x="2" y="0"/>
                      <a:pt x="3" y="0"/>
                      <a:pt x="4" y="1"/>
                    </a:cubicBezTo>
                    <a:cubicBezTo>
                      <a:pt x="45" y="24"/>
                      <a:pt x="45" y="24"/>
                      <a:pt x="45" y="24"/>
                    </a:cubicBezTo>
                    <a:cubicBezTo>
                      <a:pt x="46" y="25"/>
                      <a:pt x="46" y="26"/>
                      <a:pt x="46" y="27"/>
                    </a:cubicBezTo>
                    <a:cubicBezTo>
                      <a:pt x="45" y="28"/>
                      <a:pt x="44" y="28"/>
                      <a:pt x="43" y="28"/>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7"/>
              <p:cNvSpPr>
                <a:spLocks/>
              </p:cNvSpPr>
              <p:nvPr/>
            </p:nvSpPr>
            <p:spPr bwMode="auto">
              <a:xfrm>
                <a:off x="1606550" y="1309688"/>
                <a:ext cx="112712" cy="11112"/>
              </a:xfrm>
              <a:custGeom>
                <a:avLst/>
                <a:gdLst>
                  <a:gd name="T0" fmla="*/ 49 w 51"/>
                  <a:gd name="T1" fmla="*/ 5 h 5"/>
                  <a:gd name="T2" fmla="*/ 2 w 51"/>
                  <a:gd name="T3" fmla="*/ 5 h 5"/>
                  <a:gd name="T4" fmla="*/ 0 w 51"/>
                  <a:gd name="T5" fmla="*/ 2 h 5"/>
                  <a:gd name="T6" fmla="*/ 2 w 51"/>
                  <a:gd name="T7" fmla="*/ 0 h 5"/>
                  <a:gd name="T8" fmla="*/ 49 w 51"/>
                  <a:gd name="T9" fmla="*/ 0 h 5"/>
                  <a:gd name="T10" fmla="*/ 51 w 51"/>
                  <a:gd name="T11" fmla="*/ 2 h 5"/>
                  <a:gd name="T12" fmla="*/ 49 w 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 h="5">
                    <a:moveTo>
                      <a:pt x="49" y="5"/>
                    </a:moveTo>
                    <a:cubicBezTo>
                      <a:pt x="2" y="5"/>
                      <a:pt x="2" y="5"/>
                      <a:pt x="2" y="5"/>
                    </a:cubicBezTo>
                    <a:cubicBezTo>
                      <a:pt x="1" y="5"/>
                      <a:pt x="0" y="4"/>
                      <a:pt x="0" y="2"/>
                    </a:cubicBezTo>
                    <a:cubicBezTo>
                      <a:pt x="0" y="1"/>
                      <a:pt x="1" y="0"/>
                      <a:pt x="2" y="0"/>
                    </a:cubicBezTo>
                    <a:cubicBezTo>
                      <a:pt x="49" y="0"/>
                      <a:pt x="49" y="0"/>
                      <a:pt x="49" y="0"/>
                    </a:cubicBezTo>
                    <a:cubicBezTo>
                      <a:pt x="50" y="0"/>
                      <a:pt x="51" y="1"/>
                      <a:pt x="51" y="2"/>
                    </a:cubicBezTo>
                    <a:cubicBezTo>
                      <a:pt x="51" y="4"/>
                      <a:pt x="50" y="5"/>
                      <a:pt x="4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18"/>
              <p:cNvSpPr>
                <a:spLocks/>
              </p:cNvSpPr>
              <p:nvPr/>
            </p:nvSpPr>
            <p:spPr bwMode="auto">
              <a:xfrm>
                <a:off x="895350" y="1309688"/>
                <a:ext cx="112712" cy="11112"/>
              </a:xfrm>
              <a:custGeom>
                <a:avLst/>
                <a:gdLst>
                  <a:gd name="T0" fmla="*/ 49 w 51"/>
                  <a:gd name="T1" fmla="*/ 5 h 5"/>
                  <a:gd name="T2" fmla="*/ 2 w 51"/>
                  <a:gd name="T3" fmla="*/ 5 h 5"/>
                  <a:gd name="T4" fmla="*/ 0 w 51"/>
                  <a:gd name="T5" fmla="*/ 2 h 5"/>
                  <a:gd name="T6" fmla="*/ 2 w 51"/>
                  <a:gd name="T7" fmla="*/ 0 h 5"/>
                  <a:gd name="T8" fmla="*/ 49 w 51"/>
                  <a:gd name="T9" fmla="*/ 0 h 5"/>
                  <a:gd name="T10" fmla="*/ 51 w 51"/>
                  <a:gd name="T11" fmla="*/ 2 h 5"/>
                  <a:gd name="T12" fmla="*/ 49 w 51"/>
                  <a:gd name="T13" fmla="*/ 5 h 5"/>
                </a:gdLst>
                <a:ahLst/>
                <a:cxnLst>
                  <a:cxn ang="0">
                    <a:pos x="T0" y="T1"/>
                  </a:cxn>
                  <a:cxn ang="0">
                    <a:pos x="T2" y="T3"/>
                  </a:cxn>
                  <a:cxn ang="0">
                    <a:pos x="T4" y="T5"/>
                  </a:cxn>
                  <a:cxn ang="0">
                    <a:pos x="T6" y="T7"/>
                  </a:cxn>
                  <a:cxn ang="0">
                    <a:pos x="T8" y="T9"/>
                  </a:cxn>
                  <a:cxn ang="0">
                    <a:pos x="T10" y="T11"/>
                  </a:cxn>
                  <a:cxn ang="0">
                    <a:pos x="T12" y="T13"/>
                  </a:cxn>
                </a:cxnLst>
                <a:rect l="0" t="0" r="r" b="b"/>
                <a:pathLst>
                  <a:path w="51" h="5">
                    <a:moveTo>
                      <a:pt x="49" y="5"/>
                    </a:moveTo>
                    <a:cubicBezTo>
                      <a:pt x="2" y="5"/>
                      <a:pt x="2" y="5"/>
                      <a:pt x="2" y="5"/>
                    </a:cubicBezTo>
                    <a:cubicBezTo>
                      <a:pt x="1" y="5"/>
                      <a:pt x="0" y="4"/>
                      <a:pt x="0" y="2"/>
                    </a:cubicBezTo>
                    <a:cubicBezTo>
                      <a:pt x="0" y="1"/>
                      <a:pt x="1" y="0"/>
                      <a:pt x="2" y="0"/>
                    </a:cubicBezTo>
                    <a:cubicBezTo>
                      <a:pt x="49" y="0"/>
                      <a:pt x="49" y="0"/>
                      <a:pt x="49" y="0"/>
                    </a:cubicBezTo>
                    <a:cubicBezTo>
                      <a:pt x="50" y="0"/>
                      <a:pt x="51" y="1"/>
                      <a:pt x="51" y="2"/>
                    </a:cubicBezTo>
                    <a:cubicBezTo>
                      <a:pt x="51" y="4"/>
                      <a:pt x="50" y="5"/>
                      <a:pt x="49" y="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Freeform 19"/>
              <p:cNvSpPr>
                <a:spLocks/>
              </p:cNvSpPr>
              <p:nvPr/>
            </p:nvSpPr>
            <p:spPr bwMode="auto">
              <a:xfrm>
                <a:off x="1563688" y="1104900"/>
                <a:ext cx="103187" cy="61912"/>
              </a:xfrm>
              <a:custGeom>
                <a:avLst/>
                <a:gdLst>
                  <a:gd name="T0" fmla="*/ 3 w 46"/>
                  <a:gd name="T1" fmla="*/ 28 h 28"/>
                  <a:gd name="T2" fmla="*/ 1 w 46"/>
                  <a:gd name="T3" fmla="*/ 27 h 28"/>
                  <a:gd name="T4" fmla="*/ 2 w 46"/>
                  <a:gd name="T5" fmla="*/ 24 h 28"/>
                  <a:gd name="T6" fmla="*/ 42 w 46"/>
                  <a:gd name="T7" fmla="*/ 1 h 28"/>
                  <a:gd name="T8" fmla="*/ 46 w 46"/>
                  <a:gd name="T9" fmla="*/ 1 h 28"/>
                  <a:gd name="T10" fmla="*/ 45 w 46"/>
                  <a:gd name="T11" fmla="*/ 5 h 28"/>
                  <a:gd name="T12" fmla="*/ 4 w 46"/>
                  <a:gd name="T13" fmla="*/ 28 h 28"/>
                  <a:gd name="T14" fmla="*/ 3 w 46"/>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8">
                    <a:moveTo>
                      <a:pt x="3" y="28"/>
                    </a:moveTo>
                    <a:cubicBezTo>
                      <a:pt x="2" y="28"/>
                      <a:pt x="1" y="28"/>
                      <a:pt x="1" y="27"/>
                    </a:cubicBezTo>
                    <a:cubicBezTo>
                      <a:pt x="0" y="26"/>
                      <a:pt x="1" y="25"/>
                      <a:pt x="2" y="24"/>
                    </a:cubicBezTo>
                    <a:cubicBezTo>
                      <a:pt x="42" y="1"/>
                      <a:pt x="42" y="1"/>
                      <a:pt x="42" y="1"/>
                    </a:cubicBezTo>
                    <a:cubicBezTo>
                      <a:pt x="43" y="0"/>
                      <a:pt x="45" y="0"/>
                      <a:pt x="46" y="1"/>
                    </a:cubicBezTo>
                    <a:cubicBezTo>
                      <a:pt x="46" y="3"/>
                      <a:pt x="46" y="4"/>
                      <a:pt x="45" y="5"/>
                    </a:cubicBezTo>
                    <a:cubicBezTo>
                      <a:pt x="4" y="28"/>
                      <a:pt x="4" y="28"/>
                      <a:pt x="4" y="28"/>
                    </a:cubicBezTo>
                    <a:cubicBezTo>
                      <a:pt x="4" y="28"/>
                      <a:pt x="3" y="28"/>
                      <a:pt x="3" y="28"/>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Freeform 20"/>
              <p:cNvSpPr>
                <a:spLocks/>
              </p:cNvSpPr>
              <p:nvPr/>
            </p:nvSpPr>
            <p:spPr bwMode="auto">
              <a:xfrm>
                <a:off x="947738" y="1460500"/>
                <a:ext cx="103187" cy="63500"/>
              </a:xfrm>
              <a:custGeom>
                <a:avLst/>
                <a:gdLst>
                  <a:gd name="T0" fmla="*/ 3 w 46"/>
                  <a:gd name="T1" fmla="*/ 28 h 28"/>
                  <a:gd name="T2" fmla="*/ 1 w 46"/>
                  <a:gd name="T3" fmla="*/ 27 h 28"/>
                  <a:gd name="T4" fmla="*/ 2 w 46"/>
                  <a:gd name="T5" fmla="*/ 24 h 28"/>
                  <a:gd name="T6" fmla="*/ 42 w 46"/>
                  <a:gd name="T7" fmla="*/ 1 h 28"/>
                  <a:gd name="T8" fmla="*/ 45 w 46"/>
                  <a:gd name="T9" fmla="*/ 1 h 28"/>
                  <a:gd name="T10" fmla="*/ 45 w 46"/>
                  <a:gd name="T11" fmla="*/ 5 h 28"/>
                  <a:gd name="T12" fmla="*/ 4 w 46"/>
                  <a:gd name="T13" fmla="*/ 28 h 28"/>
                  <a:gd name="T14" fmla="*/ 3 w 46"/>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6" h="28">
                    <a:moveTo>
                      <a:pt x="3" y="28"/>
                    </a:moveTo>
                    <a:cubicBezTo>
                      <a:pt x="2" y="28"/>
                      <a:pt x="1" y="28"/>
                      <a:pt x="1" y="27"/>
                    </a:cubicBezTo>
                    <a:cubicBezTo>
                      <a:pt x="0" y="26"/>
                      <a:pt x="1" y="25"/>
                      <a:pt x="2" y="24"/>
                    </a:cubicBezTo>
                    <a:cubicBezTo>
                      <a:pt x="42" y="1"/>
                      <a:pt x="42" y="1"/>
                      <a:pt x="42" y="1"/>
                    </a:cubicBezTo>
                    <a:cubicBezTo>
                      <a:pt x="43" y="0"/>
                      <a:pt x="45" y="0"/>
                      <a:pt x="45" y="1"/>
                    </a:cubicBezTo>
                    <a:cubicBezTo>
                      <a:pt x="46" y="3"/>
                      <a:pt x="46" y="4"/>
                      <a:pt x="45" y="5"/>
                    </a:cubicBezTo>
                    <a:cubicBezTo>
                      <a:pt x="4" y="28"/>
                      <a:pt x="4" y="28"/>
                      <a:pt x="4" y="28"/>
                    </a:cubicBezTo>
                    <a:cubicBezTo>
                      <a:pt x="4" y="28"/>
                      <a:pt x="3" y="28"/>
                      <a:pt x="3" y="28"/>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Freeform 21"/>
              <p:cNvSpPr>
                <a:spLocks/>
              </p:cNvSpPr>
              <p:nvPr/>
            </p:nvSpPr>
            <p:spPr bwMode="auto">
              <a:xfrm>
                <a:off x="1452563" y="955675"/>
                <a:ext cx="65087" cy="100012"/>
              </a:xfrm>
              <a:custGeom>
                <a:avLst/>
                <a:gdLst>
                  <a:gd name="T0" fmla="*/ 3 w 29"/>
                  <a:gd name="T1" fmla="*/ 45 h 45"/>
                  <a:gd name="T2" fmla="*/ 2 w 29"/>
                  <a:gd name="T3" fmla="*/ 45 h 45"/>
                  <a:gd name="T4" fmla="*/ 1 w 29"/>
                  <a:gd name="T5" fmla="*/ 42 h 45"/>
                  <a:gd name="T6" fmla="*/ 24 w 29"/>
                  <a:gd name="T7" fmla="*/ 1 h 45"/>
                  <a:gd name="T8" fmla="*/ 28 w 29"/>
                  <a:gd name="T9" fmla="*/ 0 h 45"/>
                  <a:gd name="T10" fmla="*/ 28 w 29"/>
                  <a:gd name="T11" fmla="*/ 4 h 45"/>
                  <a:gd name="T12" fmla="*/ 5 w 29"/>
                  <a:gd name="T13" fmla="*/ 44 h 45"/>
                  <a:gd name="T14" fmla="*/ 3 w 2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5">
                    <a:moveTo>
                      <a:pt x="3" y="45"/>
                    </a:moveTo>
                    <a:cubicBezTo>
                      <a:pt x="3" y="45"/>
                      <a:pt x="2" y="45"/>
                      <a:pt x="2" y="45"/>
                    </a:cubicBezTo>
                    <a:cubicBezTo>
                      <a:pt x="1" y="44"/>
                      <a:pt x="0" y="43"/>
                      <a:pt x="1" y="42"/>
                    </a:cubicBezTo>
                    <a:cubicBezTo>
                      <a:pt x="24" y="1"/>
                      <a:pt x="24" y="1"/>
                      <a:pt x="24" y="1"/>
                    </a:cubicBezTo>
                    <a:cubicBezTo>
                      <a:pt x="25" y="0"/>
                      <a:pt x="26" y="0"/>
                      <a:pt x="28" y="0"/>
                    </a:cubicBezTo>
                    <a:cubicBezTo>
                      <a:pt x="29" y="1"/>
                      <a:pt x="29" y="3"/>
                      <a:pt x="28" y="4"/>
                    </a:cubicBezTo>
                    <a:cubicBezTo>
                      <a:pt x="5" y="44"/>
                      <a:pt x="5" y="44"/>
                      <a:pt x="5" y="44"/>
                    </a:cubicBezTo>
                    <a:cubicBezTo>
                      <a:pt x="5" y="45"/>
                      <a:pt x="4" y="45"/>
                      <a:pt x="3" y="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Freeform 22"/>
              <p:cNvSpPr>
                <a:spLocks/>
              </p:cNvSpPr>
              <p:nvPr/>
            </p:nvSpPr>
            <p:spPr bwMode="auto">
              <a:xfrm>
                <a:off x="1096963" y="1571625"/>
                <a:ext cx="65087" cy="100012"/>
              </a:xfrm>
              <a:custGeom>
                <a:avLst/>
                <a:gdLst>
                  <a:gd name="T0" fmla="*/ 3 w 29"/>
                  <a:gd name="T1" fmla="*/ 45 h 45"/>
                  <a:gd name="T2" fmla="*/ 2 w 29"/>
                  <a:gd name="T3" fmla="*/ 45 h 45"/>
                  <a:gd name="T4" fmla="*/ 1 w 29"/>
                  <a:gd name="T5" fmla="*/ 42 h 45"/>
                  <a:gd name="T6" fmla="*/ 24 w 29"/>
                  <a:gd name="T7" fmla="*/ 1 h 45"/>
                  <a:gd name="T8" fmla="*/ 28 w 29"/>
                  <a:gd name="T9" fmla="*/ 1 h 45"/>
                  <a:gd name="T10" fmla="*/ 28 w 29"/>
                  <a:gd name="T11" fmla="*/ 4 h 45"/>
                  <a:gd name="T12" fmla="*/ 5 w 29"/>
                  <a:gd name="T13" fmla="*/ 44 h 45"/>
                  <a:gd name="T14" fmla="*/ 3 w 29"/>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45">
                    <a:moveTo>
                      <a:pt x="3" y="45"/>
                    </a:moveTo>
                    <a:cubicBezTo>
                      <a:pt x="3" y="45"/>
                      <a:pt x="2" y="45"/>
                      <a:pt x="2" y="45"/>
                    </a:cubicBezTo>
                    <a:cubicBezTo>
                      <a:pt x="1" y="44"/>
                      <a:pt x="0" y="43"/>
                      <a:pt x="1" y="42"/>
                    </a:cubicBezTo>
                    <a:cubicBezTo>
                      <a:pt x="24" y="1"/>
                      <a:pt x="24" y="1"/>
                      <a:pt x="24" y="1"/>
                    </a:cubicBezTo>
                    <a:cubicBezTo>
                      <a:pt x="25" y="0"/>
                      <a:pt x="26" y="0"/>
                      <a:pt x="28" y="1"/>
                    </a:cubicBezTo>
                    <a:cubicBezTo>
                      <a:pt x="29" y="1"/>
                      <a:pt x="29" y="3"/>
                      <a:pt x="28" y="4"/>
                    </a:cubicBezTo>
                    <a:cubicBezTo>
                      <a:pt x="5" y="44"/>
                      <a:pt x="5" y="44"/>
                      <a:pt x="5" y="44"/>
                    </a:cubicBezTo>
                    <a:cubicBezTo>
                      <a:pt x="5" y="45"/>
                      <a:pt x="4" y="45"/>
                      <a:pt x="3" y="45"/>
                    </a:cubicBez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23"/>
              <p:cNvSpPr>
                <a:spLocks/>
              </p:cNvSpPr>
              <p:nvPr/>
            </p:nvSpPr>
            <p:spPr bwMode="auto">
              <a:xfrm>
                <a:off x="901700" y="1296988"/>
                <a:ext cx="423862" cy="188912"/>
              </a:xfrm>
              <a:custGeom>
                <a:avLst/>
                <a:gdLst>
                  <a:gd name="T0" fmla="*/ 8 w 191"/>
                  <a:gd name="T1" fmla="*/ 85 h 85"/>
                  <a:gd name="T2" fmla="*/ 1 w 191"/>
                  <a:gd name="T3" fmla="*/ 80 h 85"/>
                  <a:gd name="T4" fmla="*/ 5 w 191"/>
                  <a:gd name="T5" fmla="*/ 71 h 85"/>
                  <a:gd name="T6" fmla="*/ 180 w 191"/>
                  <a:gd name="T7" fmla="*/ 2 h 85"/>
                  <a:gd name="T8" fmla="*/ 189 w 191"/>
                  <a:gd name="T9" fmla="*/ 6 h 85"/>
                  <a:gd name="T10" fmla="*/ 185 w 191"/>
                  <a:gd name="T11" fmla="*/ 15 h 85"/>
                  <a:gd name="T12" fmla="*/ 11 w 191"/>
                  <a:gd name="T13" fmla="*/ 84 h 85"/>
                  <a:gd name="T14" fmla="*/ 8 w 191"/>
                  <a:gd name="T15" fmla="*/ 85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85">
                    <a:moveTo>
                      <a:pt x="8" y="85"/>
                    </a:moveTo>
                    <a:cubicBezTo>
                      <a:pt x="5" y="85"/>
                      <a:pt x="3" y="83"/>
                      <a:pt x="1" y="80"/>
                    </a:cubicBezTo>
                    <a:cubicBezTo>
                      <a:pt x="0" y="76"/>
                      <a:pt x="2" y="72"/>
                      <a:pt x="5" y="71"/>
                    </a:cubicBezTo>
                    <a:cubicBezTo>
                      <a:pt x="180" y="2"/>
                      <a:pt x="180" y="2"/>
                      <a:pt x="180" y="2"/>
                    </a:cubicBezTo>
                    <a:cubicBezTo>
                      <a:pt x="184" y="0"/>
                      <a:pt x="188" y="2"/>
                      <a:pt x="189" y="6"/>
                    </a:cubicBezTo>
                    <a:cubicBezTo>
                      <a:pt x="191" y="9"/>
                      <a:pt x="189" y="13"/>
                      <a:pt x="185" y="15"/>
                    </a:cubicBezTo>
                    <a:cubicBezTo>
                      <a:pt x="11" y="84"/>
                      <a:pt x="11" y="84"/>
                      <a:pt x="11" y="84"/>
                    </a:cubicBezTo>
                    <a:cubicBezTo>
                      <a:pt x="10" y="84"/>
                      <a:pt x="9" y="85"/>
                      <a:pt x="8" y="85"/>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24"/>
              <p:cNvSpPr>
                <a:spLocks/>
              </p:cNvSpPr>
              <p:nvPr/>
            </p:nvSpPr>
            <p:spPr bwMode="auto">
              <a:xfrm>
                <a:off x="1290638" y="944563"/>
                <a:ext cx="261937" cy="385762"/>
              </a:xfrm>
              <a:custGeom>
                <a:avLst/>
                <a:gdLst>
                  <a:gd name="T0" fmla="*/ 8 w 118"/>
                  <a:gd name="T1" fmla="*/ 173 h 173"/>
                  <a:gd name="T2" fmla="*/ 4 w 118"/>
                  <a:gd name="T3" fmla="*/ 172 h 173"/>
                  <a:gd name="T4" fmla="*/ 2 w 118"/>
                  <a:gd name="T5" fmla="*/ 162 h 173"/>
                  <a:gd name="T6" fmla="*/ 104 w 118"/>
                  <a:gd name="T7" fmla="*/ 5 h 173"/>
                  <a:gd name="T8" fmla="*/ 114 w 118"/>
                  <a:gd name="T9" fmla="*/ 3 h 173"/>
                  <a:gd name="T10" fmla="*/ 116 w 118"/>
                  <a:gd name="T11" fmla="*/ 12 h 173"/>
                  <a:gd name="T12" fmla="*/ 14 w 118"/>
                  <a:gd name="T13" fmla="*/ 170 h 173"/>
                  <a:gd name="T14" fmla="*/ 8 w 118"/>
                  <a:gd name="T15" fmla="*/ 173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8" h="173">
                    <a:moveTo>
                      <a:pt x="8" y="173"/>
                    </a:moveTo>
                    <a:cubicBezTo>
                      <a:pt x="6" y="173"/>
                      <a:pt x="5" y="173"/>
                      <a:pt x="4" y="172"/>
                    </a:cubicBezTo>
                    <a:cubicBezTo>
                      <a:pt x="1" y="170"/>
                      <a:pt x="0" y="166"/>
                      <a:pt x="2" y="162"/>
                    </a:cubicBezTo>
                    <a:cubicBezTo>
                      <a:pt x="104" y="5"/>
                      <a:pt x="104" y="5"/>
                      <a:pt x="104" y="5"/>
                    </a:cubicBezTo>
                    <a:cubicBezTo>
                      <a:pt x="106" y="1"/>
                      <a:pt x="110" y="0"/>
                      <a:pt x="114" y="3"/>
                    </a:cubicBezTo>
                    <a:cubicBezTo>
                      <a:pt x="117" y="5"/>
                      <a:pt x="118" y="9"/>
                      <a:pt x="116" y="12"/>
                    </a:cubicBezTo>
                    <a:cubicBezTo>
                      <a:pt x="14" y="170"/>
                      <a:pt x="14" y="170"/>
                      <a:pt x="14" y="170"/>
                    </a:cubicBezTo>
                    <a:cubicBezTo>
                      <a:pt x="12" y="172"/>
                      <a:pt x="10" y="173"/>
                      <a:pt x="8" y="173"/>
                    </a:cubicBezTo>
                    <a:close/>
                  </a:path>
                </a:pathLst>
              </a:custGeom>
              <a:solidFill>
                <a:srgbClr val="505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10" name="Group 109"/>
          <p:cNvGrpSpPr/>
          <p:nvPr/>
        </p:nvGrpSpPr>
        <p:grpSpPr>
          <a:xfrm>
            <a:off x="7453704" y="2189123"/>
            <a:ext cx="2444097" cy="1675472"/>
            <a:chOff x="6275201" y="1899681"/>
            <a:chExt cx="2814471" cy="1929370"/>
          </a:xfrm>
        </p:grpSpPr>
        <p:sp>
          <p:nvSpPr>
            <p:cNvPr id="87" name="Freeform 47"/>
            <p:cNvSpPr>
              <a:spLocks/>
            </p:cNvSpPr>
            <p:nvPr/>
          </p:nvSpPr>
          <p:spPr bwMode="auto">
            <a:xfrm>
              <a:off x="8347719" y="2512279"/>
              <a:ext cx="741953" cy="471292"/>
            </a:xfrm>
            <a:custGeom>
              <a:avLst/>
              <a:gdLst>
                <a:gd name="T0" fmla="*/ 231 w 231"/>
                <a:gd name="T1" fmla="*/ 131 h 147"/>
                <a:gd name="T2" fmla="*/ 214 w 231"/>
                <a:gd name="T3" fmla="*/ 45 h 147"/>
                <a:gd name="T4" fmla="*/ 214 w 231"/>
                <a:gd name="T5" fmla="*/ 10 h 147"/>
                <a:gd name="T6" fmla="*/ 204 w 231"/>
                <a:gd name="T7" fmla="*/ 0 h 147"/>
                <a:gd name="T8" fmla="*/ 146 w 231"/>
                <a:gd name="T9" fmla="*/ 0 h 147"/>
                <a:gd name="T10" fmla="*/ 115 w 231"/>
                <a:gd name="T11" fmla="*/ 0 h 147"/>
                <a:gd name="T12" fmla="*/ 10 w 231"/>
                <a:gd name="T13" fmla="*/ 0 h 147"/>
                <a:gd name="T14" fmla="*/ 0 w 231"/>
                <a:gd name="T15" fmla="*/ 10 h 147"/>
                <a:gd name="T16" fmla="*/ 0 w 231"/>
                <a:gd name="T17" fmla="*/ 137 h 147"/>
                <a:gd name="T18" fmla="*/ 10 w 231"/>
                <a:gd name="T19" fmla="*/ 147 h 147"/>
                <a:gd name="T20" fmla="*/ 204 w 231"/>
                <a:gd name="T21" fmla="*/ 147 h 147"/>
                <a:gd name="T22" fmla="*/ 214 w 231"/>
                <a:gd name="T23" fmla="*/ 137 h 147"/>
                <a:gd name="T24" fmla="*/ 214 w 231"/>
                <a:gd name="T25" fmla="*/ 137 h 147"/>
                <a:gd name="T26" fmla="*/ 227 w 231"/>
                <a:gd name="T27" fmla="*/ 137 h 147"/>
                <a:gd name="T28" fmla="*/ 231 w 231"/>
                <a:gd name="T29" fmla="*/ 133 h 147"/>
                <a:gd name="T30" fmla="*/ 231 w 231"/>
                <a:gd name="T31" fmla="*/ 13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31" h="147">
                  <a:moveTo>
                    <a:pt x="231" y="131"/>
                  </a:moveTo>
                  <a:cubicBezTo>
                    <a:pt x="214" y="45"/>
                    <a:pt x="214" y="45"/>
                    <a:pt x="214" y="45"/>
                  </a:cubicBezTo>
                  <a:cubicBezTo>
                    <a:pt x="214" y="10"/>
                    <a:pt x="214" y="10"/>
                    <a:pt x="214" y="10"/>
                  </a:cubicBezTo>
                  <a:cubicBezTo>
                    <a:pt x="214" y="5"/>
                    <a:pt x="209" y="0"/>
                    <a:pt x="204" y="0"/>
                  </a:cubicBezTo>
                  <a:cubicBezTo>
                    <a:pt x="146" y="0"/>
                    <a:pt x="146" y="0"/>
                    <a:pt x="146" y="0"/>
                  </a:cubicBezTo>
                  <a:cubicBezTo>
                    <a:pt x="115" y="0"/>
                    <a:pt x="115" y="0"/>
                    <a:pt x="115" y="0"/>
                  </a:cubicBezTo>
                  <a:cubicBezTo>
                    <a:pt x="10" y="0"/>
                    <a:pt x="10" y="0"/>
                    <a:pt x="10" y="0"/>
                  </a:cubicBezTo>
                  <a:cubicBezTo>
                    <a:pt x="5" y="0"/>
                    <a:pt x="0" y="5"/>
                    <a:pt x="0" y="10"/>
                  </a:cubicBezTo>
                  <a:cubicBezTo>
                    <a:pt x="0" y="137"/>
                    <a:pt x="0" y="137"/>
                    <a:pt x="0" y="137"/>
                  </a:cubicBezTo>
                  <a:cubicBezTo>
                    <a:pt x="0" y="142"/>
                    <a:pt x="5" y="147"/>
                    <a:pt x="10" y="147"/>
                  </a:cubicBezTo>
                  <a:cubicBezTo>
                    <a:pt x="204" y="147"/>
                    <a:pt x="204" y="147"/>
                    <a:pt x="204" y="147"/>
                  </a:cubicBezTo>
                  <a:cubicBezTo>
                    <a:pt x="209" y="147"/>
                    <a:pt x="214" y="142"/>
                    <a:pt x="214" y="137"/>
                  </a:cubicBezTo>
                  <a:cubicBezTo>
                    <a:pt x="214" y="137"/>
                    <a:pt x="214" y="137"/>
                    <a:pt x="214" y="137"/>
                  </a:cubicBezTo>
                  <a:cubicBezTo>
                    <a:pt x="227" y="137"/>
                    <a:pt x="227" y="137"/>
                    <a:pt x="227" y="137"/>
                  </a:cubicBezTo>
                  <a:cubicBezTo>
                    <a:pt x="229" y="137"/>
                    <a:pt x="231" y="135"/>
                    <a:pt x="231" y="133"/>
                  </a:cubicBezTo>
                  <a:cubicBezTo>
                    <a:pt x="231" y="132"/>
                    <a:pt x="231" y="132"/>
                    <a:pt x="231" y="131"/>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Freeform 48"/>
            <p:cNvSpPr>
              <a:spLocks/>
            </p:cNvSpPr>
            <p:nvPr/>
          </p:nvSpPr>
          <p:spPr bwMode="auto">
            <a:xfrm>
              <a:off x="7651351" y="3137504"/>
              <a:ext cx="325438" cy="639763"/>
            </a:xfrm>
            <a:custGeom>
              <a:avLst/>
              <a:gdLst>
                <a:gd name="T0" fmla="*/ 121 w 121"/>
                <a:gd name="T1" fmla="*/ 8 h 238"/>
                <a:gd name="T2" fmla="*/ 113 w 121"/>
                <a:gd name="T3" fmla="*/ 0 h 238"/>
                <a:gd name="T4" fmla="*/ 8 w 121"/>
                <a:gd name="T5" fmla="*/ 0 h 238"/>
                <a:gd name="T6" fmla="*/ 0 w 121"/>
                <a:gd name="T7" fmla="*/ 8 h 238"/>
                <a:gd name="T8" fmla="*/ 0 w 121"/>
                <a:gd name="T9" fmla="*/ 230 h 238"/>
                <a:gd name="T10" fmla="*/ 8 w 121"/>
                <a:gd name="T11" fmla="*/ 238 h 238"/>
                <a:gd name="T12" fmla="*/ 113 w 121"/>
                <a:gd name="T13" fmla="*/ 238 h 238"/>
                <a:gd name="T14" fmla="*/ 121 w 121"/>
                <a:gd name="T15" fmla="*/ 230 h 238"/>
                <a:gd name="T16" fmla="*/ 121 w 121"/>
                <a:gd name="T17" fmla="*/ 8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238">
                  <a:moveTo>
                    <a:pt x="121" y="8"/>
                  </a:moveTo>
                  <a:cubicBezTo>
                    <a:pt x="121" y="3"/>
                    <a:pt x="117" y="0"/>
                    <a:pt x="113" y="0"/>
                  </a:cubicBezTo>
                  <a:cubicBezTo>
                    <a:pt x="8" y="0"/>
                    <a:pt x="8" y="0"/>
                    <a:pt x="8" y="0"/>
                  </a:cubicBezTo>
                  <a:cubicBezTo>
                    <a:pt x="3" y="0"/>
                    <a:pt x="0" y="3"/>
                    <a:pt x="0" y="8"/>
                  </a:cubicBezTo>
                  <a:cubicBezTo>
                    <a:pt x="0" y="230"/>
                    <a:pt x="0" y="230"/>
                    <a:pt x="0" y="230"/>
                  </a:cubicBezTo>
                  <a:cubicBezTo>
                    <a:pt x="0" y="235"/>
                    <a:pt x="3" y="238"/>
                    <a:pt x="8" y="238"/>
                  </a:cubicBezTo>
                  <a:cubicBezTo>
                    <a:pt x="113" y="238"/>
                    <a:pt x="113" y="238"/>
                    <a:pt x="113" y="238"/>
                  </a:cubicBezTo>
                  <a:cubicBezTo>
                    <a:pt x="117" y="238"/>
                    <a:pt x="121" y="235"/>
                    <a:pt x="121" y="230"/>
                  </a:cubicBezTo>
                  <a:lnTo>
                    <a:pt x="121" y="8"/>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9" name="Freeform 49"/>
            <p:cNvSpPr>
              <a:spLocks/>
            </p:cNvSpPr>
            <p:nvPr/>
          </p:nvSpPr>
          <p:spPr bwMode="auto">
            <a:xfrm>
              <a:off x="8134147" y="3058183"/>
              <a:ext cx="414338" cy="709613"/>
            </a:xfrm>
            <a:custGeom>
              <a:avLst/>
              <a:gdLst>
                <a:gd name="T0" fmla="*/ 154 w 154"/>
                <a:gd name="T1" fmla="*/ 254 h 264"/>
                <a:gd name="T2" fmla="*/ 144 w 154"/>
                <a:gd name="T3" fmla="*/ 264 h 264"/>
                <a:gd name="T4" fmla="*/ 10 w 154"/>
                <a:gd name="T5" fmla="*/ 264 h 264"/>
                <a:gd name="T6" fmla="*/ 0 w 154"/>
                <a:gd name="T7" fmla="*/ 254 h 264"/>
                <a:gd name="T8" fmla="*/ 0 w 154"/>
                <a:gd name="T9" fmla="*/ 10 h 264"/>
                <a:gd name="T10" fmla="*/ 10 w 154"/>
                <a:gd name="T11" fmla="*/ 0 h 264"/>
                <a:gd name="T12" fmla="*/ 144 w 154"/>
                <a:gd name="T13" fmla="*/ 0 h 264"/>
                <a:gd name="T14" fmla="*/ 154 w 154"/>
                <a:gd name="T15" fmla="*/ 10 h 264"/>
                <a:gd name="T16" fmla="*/ 154 w 154"/>
                <a:gd name="T17" fmla="*/ 25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264">
                  <a:moveTo>
                    <a:pt x="154" y="254"/>
                  </a:moveTo>
                  <a:cubicBezTo>
                    <a:pt x="154" y="259"/>
                    <a:pt x="150" y="264"/>
                    <a:pt x="144" y="264"/>
                  </a:cubicBezTo>
                  <a:cubicBezTo>
                    <a:pt x="10" y="264"/>
                    <a:pt x="10" y="264"/>
                    <a:pt x="10" y="264"/>
                  </a:cubicBezTo>
                  <a:cubicBezTo>
                    <a:pt x="5" y="264"/>
                    <a:pt x="0" y="259"/>
                    <a:pt x="0" y="254"/>
                  </a:cubicBezTo>
                  <a:cubicBezTo>
                    <a:pt x="0" y="10"/>
                    <a:pt x="0" y="10"/>
                    <a:pt x="0" y="10"/>
                  </a:cubicBezTo>
                  <a:cubicBezTo>
                    <a:pt x="0" y="4"/>
                    <a:pt x="5" y="0"/>
                    <a:pt x="10" y="0"/>
                  </a:cubicBezTo>
                  <a:cubicBezTo>
                    <a:pt x="144" y="0"/>
                    <a:pt x="144" y="0"/>
                    <a:pt x="144" y="0"/>
                  </a:cubicBezTo>
                  <a:cubicBezTo>
                    <a:pt x="150" y="0"/>
                    <a:pt x="154" y="4"/>
                    <a:pt x="154" y="10"/>
                  </a:cubicBezTo>
                  <a:lnTo>
                    <a:pt x="154" y="254"/>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Rectangle 50"/>
            <p:cNvSpPr>
              <a:spLocks noChangeArrowheads="1"/>
            </p:cNvSpPr>
            <p:nvPr/>
          </p:nvSpPr>
          <p:spPr bwMode="auto">
            <a:xfrm>
              <a:off x="8175423" y="3096284"/>
              <a:ext cx="336550" cy="558800"/>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Rectangle 51"/>
            <p:cNvSpPr>
              <a:spLocks noChangeArrowheads="1"/>
            </p:cNvSpPr>
            <p:nvPr/>
          </p:nvSpPr>
          <p:spPr bwMode="auto">
            <a:xfrm>
              <a:off x="7678337" y="3231167"/>
              <a:ext cx="271462" cy="457200"/>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2" name="Rectangle 52"/>
            <p:cNvSpPr>
              <a:spLocks noChangeArrowheads="1"/>
            </p:cNvSpPr>
            <p:nvPr/>
          </p:nvSpPr>
          <p:spPr bwMode="auto">
            <a:xfrm>
              <a:off x="8385824" y="2550379"/>
              <a:ext cx="596214" cy="38233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3" name="Freeform 53"/>
            <p:cNvSpPr>
              <a:spLocks noEditPoints="1"/>
            </p:cNvSpPr>
            <p:nvPr/>
          </p:nvSpPr>
          <p:spPr bwMode="auto">
            <a:xfrm>
              <a:off x="8563623" y="2623402"/>
              <a:ext cx="198737" cy="204415"/>
            </a:xfrm>
            <a:custGeom>
              <a:avLst/>
              <a:gdLst>
                <a:gd name="T0" fmla="*/ 62 w 62"/>
                <a:gd name="T1" fmla="*/ 5 h 64"/>
                <a:gd name="T2" fmla="*/ 55 w 62"/>
                <a:gd name="T3" fmla="*/ 0 h 64"/>
                <a:gd name="T4" fmla="*/ 50 w 62"/>
                <a:gd name="T5" fmla="*/ 7 h 64"/>
                <a:gd name="T6" fmla="*/ 0 w 62"/>
                <a:gd name="T7" fmla="*/ 7 h 64"/>
                <a:gd name="T8" fmla="*/ 0 w 62"/>
                <a:gd name="T9" fmla="*/ 64 h 64"/>
                <a:gd name="T10" fmla="*/ 58 w 62"/>
                <a:gd name="T11" fmla="*/ 64 h 64"/>
                <a:gd name="T12" fmla="*/ 58 w 62"/>
                <a:gd name="T13" fmla="*/ 11 h 64"/>
                <a:gd name="T14" fmla="*/ 62 w 62"/>
                <a:gd name="T15" fmla="*/ 5 h 64"/>
                <a:gd name="T16" fmla="*/ 49 w 62"/>
                <a:gd name="T17" fmla="*/ 56 h 64"/>
                <a:gd name="T18" fmla="*/ 9 w 62"/>
                <a:gd name="T19" fmla="*/ 56 h 64"/>
                <a:gd name="T20" fmla="*/ 9 w 62"/>
                <a:gd name="T21" fmla="*/ 16 h 64"/>
                <a:gd name="T22" fmla="*/ 44 w 62"/>
                <a:gd name="T23" fmla="*/ 16 h 64"/>
                <a:gd name="T24" fmla="*/ 31 w 62"/>
                <a:gd name="T25" fmla="*/ 35 h 64"/>
                <a:gd name="T26" fmla="*/ 19 w 62"/>
                <a:gd name="T27" fmla="*/ 25 h 64"/>
                <a:gd name="T28" fmla="*/ 13 w 62"/>
                <a:gd name="T29" fmla="*/ 32 h 64"/>
                <a:gd name="T30" fmla="*/ 32 w 62"/>
                <a:gd name="T31" fmla="*/ 48 h 64"/>
                <a:gd name="T32" fmla="*/ 49 w 62"/>
                <a:gd name="T33" fmla="*/ 24 h 64"/>
                <a:gd name="T34" fmla="*/ 49 w 62"/>
                <a:gd name="T35"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2" h="64">
                  <a:moveTo>
                    <a:pt x="62" y="5"/>
                  </a:moveTo>
                  <a:cubicBezTo>
                    <a:pt x="55" y="0"/>
                    <a:pt x="55" y="0"/>
                    <a:pt x="55" y="0"/>
                  </a:cubicBezTo>
                  <a:cubicBezTo>
                    <a:pt x="50" y="7"/>
                    <a:pt x="50" y="7"/>
                    <a:pt x="50" y="7"/>
                  </a:cubicBezTo>
                  <a:cubicBezTo>
                    <a:pt x="0" y="7"/>
                    <a:pt x="0" y="7"/>
                    <a:pt x="0" y="7"/>
                  </a:cubicBezTo>
                  <a:cubicBezTo>
                    <a:pt x="0" y="64"/>
                    <a:pt x="0" y="64"/>
                    <a:pt x="0" y="64"/>
                  </a:cubicBezTo>
                  <a:cubicBezTo>
                    <a:pt x="58" y="64"/>
                    <a:pt x="58" y="64"/>
                    <a:pt x="58" y="64"/>
                  </a:cubicBezTo>
                  <a:cubicBezTo>
                    <a:pt x="58" y="11"/>
                    <a:pt x="58" y="11"/>
                    <a:pt x="58" y="11"/>
                  </a:cubicBezTo>
                  <a:lnTo>
                    <a:pt x="62" y="5"/>
                  </a:lnTo>
                  <a:close/>
                  <a:moveTo>
                    <a:pt x="49" y="56"/>
                  </a:moveTo>
                  <a:cubicBezTo>
                    <a:pt x="9" y="56"/>
                    <a:pt x="9" y="56"/>
                    <a:pt x="9" y="56"/>
                  </a:cubicBezTo>
                  <a:cubicBezTo>
                    <a:pt x="9" y="16"/>
                    <a:pt x="9" y="16"/>
                    <a:pt x="9" y="16"/>
                  </a:cubicBezTo>
                  <a:cubicBezTo>
                    <a:pt x="44" y="16"/>
                    <a:pt x="44" y="16"/>
                    <a:pt x="44" y="16"/>
                  </a:cubicBezTo>
                  <a:cubicBezTo>
                    <a:pt x="41" y="20"/>
                    <a:pt x="37" y="26"/>
                    <a:pt x="31" y="35"/>
                  </a:cubicBezTo>
                  <a:cubicBezTo>
                    <a:pt x="31" y="35"/>
                    <a:pt x="31" y="35"/>
                    <a:pt x="19" y="25"/>
                  </a:cubicBezTo>
                  <a:cubicBezTo>
                    <a:pt x="19" y="25"/>
                    <a:pt x="19" y="25"/>
                    <a:pt x="13" y="32"/>
                  </a:cubicBezTo>
                  <a:cubicBezTo>
                    <a:pt x="13" y="32"/>
                    <a:pt x="13" y="32"/>
                    <a:pt x="32" y="48"/>
                  </a:cubicBezTo>
                  <a:cubicBezTo>
                    <a:pt x="32" y="48"/>
                    <a:pt x="32" y="48"/>
                    <a:pt x="49" y="24"/>
                  </a:cubicBezTo>
                  <a:lnTo>
                    <a:pt x="49" y="56"/>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4" name="Freeform 54"/>
            <p:cNvSpPr>
              <a:spLocks/>
            </p:cNvSpPr>
            <p:nvPr/>
          </p:nvSpPr>
          <p:spPr bwMode="auto">
            <a:xfrm>
              <a:off x="8349312" y="1899681"/>
              <a:ext cx="376237" cy="544513"/>
            </a:xfrm>
            <a:custGeom>
              <a:avLst/>
              <a:gdLst>
                <a:gd name="T0" fmla="*/ 0 w 140"/>
                <a:gd name="T1" fmla="*/ 93 h 203"/>
                <a:gd name="T2" fmla="*/ 0 w 140"/>
                <a:gd name="T3" fmla="*/ 194 h 203"/>
                <a:gd name="T4" fmla="*/ 9 w 140"/>
                <a:gd name="T5" fmla="*/ 203 h 203"/>
                <a:gd name="T6" fmla="*/ 131 w 140"/>
                <a:gd name="T7" fmla="*/ 203 h 203"/>
                <a:gd name="T8" fmla="*/ 140 w 140"/>
                <a:gd name="T9" fmla="*/ 194 h 203"/>
                <a:gd name="T10" fmla="*/ 140 w 140"/>
                <a:gd name="T11" fmla="*/ 9 h 203"/>
                <a:gd name="T12" fmla="*/ 131 w 140"/>
                <a:gd name="T13" fmla="*/ 0 h 203"/>
                <a:gd name="T14" fmla="*/ 9 w 140"/>
                <a:gd name="T15" fmla="*/ 0 h 203"/>
                <a:gd name="T16" fmla="*/ 0 w 140"/>
                <a:gd name="T17" fmla="*/ 9 h 203"/>
                <a:gd name="T18" fmla="*/ 0 w 140"/>
                <a:gd name="T19" fmla="*/ 64 h 203"/>
                <a:gd name="T20" fmla="*/ 0 w 140"/>
                <a:gd name="T21" fmla="*/ 9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203">
                  <a:moveTo>
                    <a:pt x="0" y="93"/>
                  </a:moveTo>
                  <a:cubicBezTo>
                    <a:pt x="0" y="194"/>
                    <a:pt x="0" y="194"/>
                    <a:pt x="0" y="194"/>
                  </a:cubicBezTo>
                  <a:cubicBezTo>
                    <a:pt x="0" y="199"/>
                    <a:pt x="4" y="203"/>
                    <a:pt x="9" y="203"/>
                  </a:cubicBezTo>
                  <a:cubicBezTo>
                    <a:pt x="131" y="203"/>
                    <a:pt x="131" y="203"/>
                    <a:pt x="131" y="203"/>
                  </a:cubicBezTo>
                  <a:cubicBezTo>
                    <a:pt x="136" y="203"/>
                    <a:pt x="140" y="199"/>
                    <a:pt x="140" y="194"/>
                  </a:cubicBezTo>
                  <a:cubicBezTo>
                    <a:pt x="140" y="9"/>
                    <a:pt x="140" y="9"/>
                    <a:pt x="140" y="9"/>
                  </a:cubicBezTo>
                  <a:cubicBezTo>
                    <a:pt x="140" y="4"/>
                    <a:pt x="136" y="0"/>
                    <a:pt x="131" y="0"/>
                  </a:cubicBezTo>
                  <a:cubicBezTo>
                    <a:pt x="9" y="0"/>
                    <a:pt x="9" y="0"/>
                    <a:pt x="9" y="0"/>
                  </a:cubicBezTo>
                  <a:cubicBezTo>
                    <a:pt x="4" y="0"/>
                    <a:pt x="0" y="4"/>
                    <a:pt x="0" y="9"/>
                  </a:cubicBezTo>
                  <a:cubicBezTo>
                    <a:pt x="0" y="64"/>
                    <a:pt x="0" y="64"/>
                    <a:pt x="0" y="64"/>
                  </a:cubicBezTo>
                  <a:lnTo>
                    <a:pt x="0" y="93"/>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5" name="Rectangle 55"/>
            <p:cNvSpPr>
              <a:spLocks noChangeArrowheads="1"/>
            </p:cNvSpPr>
            <p:nvPr/>
          </p:nvSpPr>
          <p:spPr bwMode="auto">
            <a:xfrm>
              <a:off x="8385824" y="1934606"/>
              <a:ext cx="301625" cy="474663"/>
            </a:xfrm>
            <a:prstGeom prst="rect">
              <a:avLst/>
            </a:prstGeom>
            <a:solidFill>
              <a:srgbClr val="F5F5F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6" name="Freeform 56"/>
            <p:cNvSpPr>
              <a:spLocks noEditPoints="1"/>
            </p:cNvSpPr>
            <p:nvPr/>
          </p:nvSpPr>
          <p:spPr bwMode="auto">
            <a:xfrm>
              <a:off x="8466787" y="2074306"/>
              <a:ext cx="158750" cy="163513"/>
            </a:xfrm>
            <a:custGeom>
              <a:avLst/>
              <a:gdLst>
                <a:gd name="T0" fmla="*/ 59 w 59"/>
                <a:gd name="T1" fmla="*/ 4 h 61"/>
                <a:gd name="T2" fmla="*/ 52 w 59"/>
                <a:gd name="T3" fmla="*/ 0 h 61"/>
                <a:gd name="T4" fmla="*/ 48 w 59"/>
                <a:gd name="T5" fmla="*/ 6 h 61"/>
                <a:gd name="T6" fmla="*/ 0 w 59"/>
                <a:gd name="T7" fmla="*/ 6 h 61"/>
                <a:gd name="T8" fmla="*/ 0 w 59"/>
                <a:gd name="T9" fmla="*/ 61 h 61"/>
                <a:gd name="T10" fmla="*/ 55 w 59"/>
                <a:gd name="T11" fmla="*/ 61 h 61"/>
                <a:gd name="T12" fmla="*/ 55 w 59"/>
                <a:gd name="T13" fmla="*/ 10 h 61"/>
                <a:gd name="T14" fmla="*/ 59 w 59"/>
                <a:gd name="T15" fmla="*/ 4 h 61"/>
                <a:gd name="T16" fmla="*/ 47 w 59"/>
                <a:gd name="T17" fmla="*/ 53 h 61"/>
                <a:gd name="T18" fmla="*/ 9 w 59"/>
                <a:gd name="T19" fmla="*/ 53 h 61"/>
                <a:gd name="T20" fmla="*/ 9 w 59"/>
                <a:gd name="T21" fmla="*/ 15 h 61"/>
                <a:gd name="T22" fmla="*/ 42 w 59"/>
                <a:gd name="T23" fmla="*/ 15 h 61"/>
                <a:gd name="T24" fmla="*/ 29 w 59"/>
                <a:gd name="T25" fmla="*/ 34 h 61"/>
                <a:gd name="T26" fmla="*/ 18 w 59"/>
                <a:gd name="T27" fmla="*/ 24 h 61"/>
                <a:gd name="T28" fmla="*/ 12 w 59"/>
                <a:gd name="T29" fmla="*/ 31 h 61"/>
                <a:gd name="T30" fmla="*/ 31 w 59"/>
                <a:gd name="T31" fmla="*/ 46 h 61"/>
                <a:gd name="T32" fmla="*/ 47 w 59"/>
                <a:gd name="T33" fmla="*/ 23 h 61"/>
                <a:gd name="T34" fmla="*/ 47 w 59"/>
                <a:gd name="T35" fmla="*/ 5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9" h="61">
                  <a:moveTo>
                    <a:pt x="59" y="4"/>
                  </a:moveTo>
                  <a:cubicBezTo>
                    <a:pt x="52" y="0"/>
                    <a:pt x="52" y="0"/>
                    <a:pt x="52" y="0"/>
                  </a:cubicBezTo>
                  <a:cubicBezTo>
                    <a:pt x="48" y="6"/>
                    <a:pt x="48" y="6"/>
                    <a:pt x="48" y="6"/>
                  </a:cubicBezTo>
                  <a:cubicBezTo>
                    <a:pt x="0" y="6"/>
                    <a:pt x="0" y="6"/>
                    <a:pt x="0" y="6"/>
                  </a:cubicBezTo>
                  <a:cubicBezTo>
                    <a:pt x="0" y="61"/>
                    <a:pt x="0" y="61"/>
                    <a:pt x="0" y="61"/>
                  </a:cubicBezTo>
                  <a:cubicBezTo>
                    <a:pt x="55" y="61"/>
                    <a:pt x="55" y="61"/>
                    <a:pt x="55" y="61"/>
                  </a:cubicBezTo>
                  <a:cubicBezTo>
                    <a:pt x="55" y="10"/>
                    <a:pt x="55" y="10"/>
                    <a:pt x="55" y="10"/>
                  </a:cubicBezTo>
                  <a:lnTo>
                    <a:pt x="59" y="4"/>
                  </a:lnTo>
                  <a:close/>
                  <a:moveTo>
                    <a:pt x="47" y="53"/>
                  </a:moveTo>
                  <a:cubicBezTo>
                    <a:pt x="9" y="53"/>
                    <a:pt x="9" y="53"/>
                    <a:pt x="9" y="53"/>
                  </a:cubicBezTo>
                  <a:cubicBezTo>
                    <a:pt x="9" y="15"/>
                    <a:pt x="9" y="15"/>
                    <a:pt x="9" y="15"/>
                  </a:cubicBezTo>
                  <a:cubicBezTo>
                    <a:pt x="42" y="15"/>
                    <a:pt x="42" y="15"/>
                    <a:pt x="42" y="15"/>
                  </a:cubicBezTo>
                  <a:cubicBezTo>
                    <a:pt x="39" y="19"/>
                    <a:pt x="35" y="25"/>
                    <a:pt x="29" y="34"/>
                  </a:cubicBezTo>
                  <a:cubicBezTo>
                    <a:pt x="29" y="34"/>
                    <a:pt x="29" y="34"/>
                    <a:pt x="18" y="24"/>
                  </a:cubicBezTo>
                  <a:cubicBezTo>
                    <a:pt x="18" y="24"/>
                    <a:pt x="18" y="24"/>
                    <a:pt x="12" y="31"/>
                  </a:cubicBezTo>
                  <a:cubicBezTo>
                    <a:pt x="12" y="31"/>
                    <a:pt x="12" y="31"/>
                    <a:pt x="31" y="46"/>
                  </a:cubicBezTo>
                  <a:cubicBezTo>
                    <a:pt x="31" y="46"/>
                    <a:pt x="31" y="46"/>
                    <a:pt x="47" y="23"/>
                  </a:cubicBezTo>
                  <a:lnTo>
                    <a:pt x="47" y="53"/>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7" name="Freeform 57"/>
            <p:cNvSpPr>
              <a:spLocks noEditPoints="1"/>
            </p:cNvSpPr>
            <p:nvPr/>
          </p:nvSpPr>
          <p:spPr bwMode="auto">
            <a:xfrm>
              <a:off x="8250035" y="3262970"/>
              <a:ext cx="185738" cy="193675"/>
            </a:xfrm>
            <a:custGeom>
              <a:avLst/>
              <a:gdLst>
                <a:gd name="T0" fmla="*/ 69 w 69"/>
                <a:gd name="T1" fmla="*/ 6 h 72"/>
                <a:gd name="T2" fmla="*/ 61 w 69"/>
                <a:gd name="T3" fmla="*/ 0 h 72"/>
                <a:gd name="T4" fmla="*/ 56 w 69"/>
                <a:gd name="T5" fmla="*/ 8 h 72"/>
                <a:gd name="T6" fmla="*/ 0 w 69"/>
                <a:gd name="T7" fmla="*/ 8 h 72"/>
                <a:gd name="T8" fmla="*/ 0 w 69"/>
                <a:gd name="T9" fmla="*/ 72 h 72"/>
                <a:gd name="T10" fmla="*/ 64 w 69"/>
                <a:gd name="T11" fmla="*/ 72 h 72"/>
                <a:gd name="T12" fmla="*/ 64 w 69"/>
                <a:gd name="T13" fmla="*/ 12 h 72"/>
                <a:gd name="T14" fmla="*/ 69 w 69"/>
                <a:gd name="T15" fmla="*/ 6 h 72"/>
                <a:gd name="T16" fmla="*/ 54 w 69"/>
                <a:gd name="T17" fmla="*/ 62 h 72"/>
                <a:gd name="T18" fmla="*/ 10 w 69"/>
                <a:gd name="T19" fmla="*/ 62 h 72"/>
                <a:gd name="T20" fmla="*/ 10 w 69"/>
                <a:gd name="T21" fmla="*/ 18 h 72"/>
                <a:gd name="T22" fmla="*/ 49 w 69"/>
                <a:gd name="T23" fmla="*/ 18 h 72"/>
                <a:gd name="T24" fmla="*/ 34 w 69"/>
                <a:gd name="T25" fmla="*/ 40 h 72"/>
                <a:gd name="T26" fmla="*/ 21 w 69"/>
                <a:gd name="T27" fmla="*/ 29 h 72"/>
                <a:gd name="T28" fmla="*/ 14 w 69"/>
                <a:gd name="T29" fmla="*/ 36 h 72"/>
                <a:gd name="T30" fmla="*/ 36 w 69"/>
                <a:gd name="T31" fmla="*/ 54 h 72"/>
                <a:gd name="T32" fmla="*/ 54 w 69"/>
                <a:gd name="T33" fmla="*/ 27 h 72"/>
                <a:gd name="T34" fmla="*/ 54 w 69"/>
                <a:gd name="T35"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72">
                  <a:moveTo>
                    <a:pt x="69" y="6"/>
                  </a:moveTo>
                  <a:cubicBezTo>
                    <a:pt x="61" y="0"/>
                    <a:pt x="61" y="0"/>
                    <a:pt x="61" y="0"/>
                  </a:cubicBezTo>
                  <a:cubicBezTo>
                    <a:pt x="56" y="8"/>
                    <a:pt x="56" y="8"/>
                    <a:pt x="56" y="8"/>
                  </a:cubicBezTo>
                  <a:cubicBezTo>
                    <a:pt x="0" y="8"/>
                    <a:pt x="0" y="8"/>
                    <a:pt x="0" y="8"/>
                  </a:cubicBezTo>
                  <a:cubicBezTo>
                    <a:pt x="0" y="72"/>
                    <a:pt x="0" y="72"/>
                    <a:pt x="0" y="72"/>
                  </a:cubicBezTo>
                  <a:cubicBezTo>
                    <a:pt x="64" y="72"/>
                    <a:pt x="64" y="72"/>
                    <a:pt x="64" y="72"/>
                  </a:cubicBezTo>
                  <a:cubicBezTo>
                    <a:pt x="64" y="12"/>
                    <a:pt x="64" y="12"/>
                    <a:pt x="64" y="12"/>
                  </a:cubicBezTo>
                  <a:lnTo>
                    <a:pt x="69" y="6"/>
                  </a:lnTo>
                  <a:close/>
                  <a:moveTo>
                    <a:pt x="54" y="62"/>
                  </a:moveTo>
                  <a:cubicBezTo>
                    <a:pt x="10" y="62"/>
                    <a:pt x="10" y="62"/>
                    <a:pt x="10" y="62"/>
                  </a:cubicBezTo>
                  <a:cubicBezTo>
                    <a:pt x="10" y="18"/>
                    <a:pt x="10" y="18"/>
                    <a:pt x="10" y="18"/>
                  </a:cubicBezTo>
                  <a:cubicBezTo>
                    <a:pt x="49" y="18"/>
                    <a:pt x="49" y="18"/>
                    <a:pt x="49" y="18"/>
                  </a:cubicBezTo>
                  <a:cubicBezTo>
                    <a:pt x="46" y="23"/>
                    <a:pt x="41" y="29"/>
                    <a:pt x="34" y="40"/>
                  </a:cubicBezTo>
                  <a:cubicBezTo>
                    <a:pt x="34" y="40"/>
                    <a:pt x="34" y="40"/>
                    <a:pt x="21" y="29"/>
                  </a:cubicBezTo>
                  <a:cubicBezTo>
                    <a:pt x="21" y="29"/>
                    <a:pt x="21" y="29"/>
                    <a:pt x="14" y="36"/>
                  </a:cubicBezTo>
                  <a:cubicBezTo>
                    <a:pt x="14" y="36"/>
                    <a:pt x="14" y="36"/>
                    <a:pt x="36" y="54"/>
                  </a:cubicBezTo>
                  <a:cubicBezTo>
                    <a:pt x="36" y="54"/>
                    <a:pt x="36" y="54"/>
                    <a:pt x="54" y="27"/>
                  </a:cubicBezTo>
                  <a:lnTo>
                    <a:pt x="54" y="6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8" name="Freeform 58"/>
            <p:cNvSpPr>
              <a:spLocks noEditPoints="1"/>
            </p:cNvSpPr>
            <p:nvPr/>
          </p:nvSpPr>
          <p:spPr bwMode="auto">
            <a:xfrm>
              <a:off x="7748187" y="3389917"/>
              <a:ext cx="131762" cy="134938"/>
            </a:xfrm>
            <a:custGeom>
              <a:avLst/>
              <a:gdLst>
                <a:gd name="T0" fmla="*/ 49 w 49"/>
                <a:gd name="T1" fmla="*/ 3 h 50"/>
                <a:gd name="T2" fmla="*/ 43 w 49"/>
                <a:gd name="T3" fmla="*/ 0 h 50"/>
                <a:gd name="T4" fmla="*/ 39 w 49"/>
                <a:gd name="T5" fmla="*/ 5 h 50"/>
                <a:gd name="T6" fmla="*/ 0 w 49"/>
                <a:gd name="T7" fmla="*/ 5 h 50"/>
                <a:gd name="T8" fmla="*/ 0 w 49"/>
                <a:gd name="T9" fmla="*/ 50 h 50"/>
                <a:gd name="T10" fmla="*/ 45 w 49"/>
                <a:gd name="T11" fmla="*/ 50 h 50"/>
                <a:gd name="T12" fmla="*/ 45 w 49"/>
                <a:gd name="T13" fmla="*/ 8 h 50"/>
                <a:gd name="T14" fmla="*/ 49 w 49"/>
                <a:gd name="T15" fmla="*/ 3 h 50"/>
                <a:gd name="T16" fmla="*/ 38 w 49"/>
                <a:gd name="T17" fmla="*/ 43 h 50"/>
                <a:gd name="T18" fmla="*/ 7 w 49"/>
                <a:gd name="T19" fmla="*/ 43 h 50"/>
                <a:gd name="T20" fmla="*/ 7 w 49"/>
                <a:gd name="T21" fmla="*/ 12 h 50"/>
                <a:gd name="T22" fmla="*/ 35 w 49"/>
                <a:gd name="T23" fmla="*/ 12 h 50"/>
                <a:gd name="T24" fmla="*/ 24 w 49"/>
                <a:gd name="T25" fmla="*/ 28 h 50"/>
                <a:gd name="T26" fmla="*/ 15 w 49"/>
                <a:gd name="T27" fmla="*/ 20 h 50"/>
                <a:gd name="T28" fmla="*/ 10 w 49"/>
                <a:gd name="T29" fmla="*/ 25 h 50"/>
                <a:gd name="T30" fmla="*/ 25 w 49"/>
                <a:gd name="T31" fmla="*/ 37 h 50"/>
                <a:gd name="T32" fmla="*/ 38 w 49"/>
                <a:gd name="T33" fmla="*/ 19 h 50"/>
                <a:gd name="T34" fmla="*/ 38 w 49"/>
                <a:gd name="T35" fmla="*/ 4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0">
                  <a:moveTo>
                    <a:pt x="49" y="3"/>
                  </a:moveTo>
                  <a:cubicBezTo>
                    <a:pt x="43" y="0"/>
                    <a:pt x="43" y="0"/>
                    <a:pt x="43" y="0"/>
                  </a:cubicBezTo>
                  <a:cubicBezTo>
                    <a:pt x="39" y="5"/>
                    <a:pt x="39" y="5"/>
                    <a:pt x="39" y="5"/>
                  </a:cubicBezTo>
                  <a:cubicBezTo>
                    <a:pt x="0" y="5"/>
                    <a:pt x="0" y="5"/>
                    <a:pt x="0" y="5"/>
                  </a:cubicBezTo>
                  <a:cubicBezTo>
                    <a:pt x="0" y="50"/>
                    <a:pt x="0" y="50"/>
                    <a:pt x="0" y="50"/>
                  </a:cubicBezTo>
                  <a:cubicBezTo>
                    <a:pt x="45" y="50"/>
                    <a:pt x="45" y="50"/>
                    <a:pt x="45" y="50"/>
                  </a:cubicBezTo>
                  <a:cubicBezTo>
                    <a:pt x="45" y="8"/>
                    <a:pt x="45" y="8"/>
                    <a:pt x="45" y="8"/>
                  </a:cubicBezTo>
                  <a:lnTo>
                    <a:pt x="49" y="3"/>
                  </a:lnTo>
                  <a:close/>
                  <a:moveTo>
                    <a:pt x="38" y="43"/>
                  </a:moveTo>
                  <a:cubicBezTo>
                    <a:pt x="7" y="43"/>
                    <a:pt x="7" y="43"/>
                    <a:pt x="7" y="43"/>
                  </a:cubicBezTo>
                  <a:cubicBezTo>
                    <a:pt x="7" y="12"/>
                    <a:pt x="7" y="12"/>
                    <a:pt x="7" y="12"/>
                  </a:cubicBezTo>
                  <a:cubicBezTo>
                    <a:pt x="35" y="12"/>
                    <a:pt x="35" y="12"/>
                    <a:pt x="35" y="12"/>
                  </a:cubicBezTo>
                  <a:cubicBezTo>
                    <a:pt x="32" y="15"/>
                    <a:pt x="29" y="20"/>
                    <a:pt x="24" y="28"/>
                  </a:cubicBezTo>
                  <a:cubicBezTo>
                    <a:pt x="24" y="28"/>
                    <a:pt x="24" y="28"/>
                    <a:pt x="15" y="20"/>
                  </a:cubicBezTo>
                  <a:cubicBezTo>
                    <a:pt x="15" y="20"/>
                    <a:pt x="15" y="20"/>
                    <a:pt x="10" y="25"/>
                  </a:cubicBezTo>
                  <a:cubicBezTo>
                    <a:pt x="10" y="25"/>
                    <a:pt x="10" y="25"/>
                    <a:pt x="25" y="37"/>
                  </a:cubicBezTo>
                  <a:cubicBezTo>
                    <a:pt x="25" y="37"/>
                    <a:pt x="25" y="37"/>
                    <a:pt x="38" y="19"/>
                  </a:cubicBezTo>
                  <a:lnTo>
                    <a:pt x="38" y="43"/>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9" name="Freeform 59"/>
            <p:cNvSpPr>
              <a:spLocks noEditPoints="1"/>
            </p:cNvSpPr>
            <p:nvPr/>
          </p:nvSpPr>
          <p:spPr bwMode="auto">
            <a:xfrm>
              <a:off x="6275201" y="3128963"/>
              <a:ext cx="1304924" cy="700088"/>
            </a:xfrm>
            <a:custGeom>
              <a:avLst/>
              <a:gdLst>
                <a:gd name="T0" fmla="*/ 412 w 485"/>
                <a:gd name="T1" fmla="*/ 0 h 260"/>
                <a:gd name="T2" fmla="*/ 74 w 485"/>
                <a:gd name="T3" fmla="*/ 0 h 260"/>
                <a:gd name="T4" fmla="*/ 62 w 485"/>
                <a:gd name="T5" fmla="*/ 12 h 260"/>
                <a:gd name="T6" fmla="*/ 62 w 485"/>
                <a:gd name="T7" fmla="*/ 220 h 260"/>
                <a:gd name="T8" fmla="*/ 74 w 485"/>
                <a:gd name="T9" fmla="*/ 232 h 260"/>
                <a:gd name="T10" fmla="*/ 412 w 485"/>
                <a:gd name="T11" fmla="*/ 232 h 260"/>
                <a:gd name="T12" fmla="*/ 424 w 485"/>
                <a:gd name="T13" fmla="*/ 220 h 260"/>
                <a:gd name="T14" fmla="*/ 424 w 485"/>
                <a:gd name="T15" fmla="*/ 12 h 260"/>
                <a:gd name="T16" fmla="*/ 412 w 485"/>
                <a:gd name="T17" fmla="*/ 0 h 260"/>
                <a:gd name="T18" fmla="*/ 408 w 485"/>
                <a:gd name="T19" fmla="*/ 218 h 260"/>
                <a:gd name="T20" fmla="*/ 77 w 485"/>
                <a:gd name="T21" fmla="*/ 218 h 260"/>
                <a:gd name="T22" fmla="*/ 77 w 485"/>
                <a:gd name="T23" fmla="*/ 13 h 260"/>
                <a:gd name="T24" fmla="*/ 408 w 485"/>
                <a:gd name="T25" fmla="*/ 13 h 260"/>
                <a:gd name="T26" fmla="*/ 408 w 485"/>
                <a:gd name="T27" fmla="*/ 218 h 260"/>
                <a:gd name="T28" fmla="*/ 276 w 485"/>
                <a:gd name="T29" fmla="*/ 241 h 260"/>
                <a:gd name="T30" fmla="*/ 276 w 485"/>
                <a:gd name="T31" fmla="*/ 243 h 260"/>
                <a:gd name="T32" fmla="*/ 271 w 485"/>
                <a:gd name="T33" fmla="*/ 247 h 260"/>
                <a:gd name="T34" fmla="*/ 214 w 485"/>
                <a:gd name="T35" fmla="*/ 247 h 260"/>
                <a:gd name="T36" fmla="*/ 210 w 485"/>
                <a:gd name="T37" fmla="*/ 243 h 260"/>
                <a:gd name="T38" fmla="*/ 210 w 485"/>
                <a:gd name="T39" fmla="*/ 241 h 260"/>
                <a:gd name="T40" fmla="*/ 0 w 485"/>
                <a:gd name="T41" fmla="*/ 241 h 260"/>
                <a:gd name="T42" fmla="*/ 0 w 485"/>
                <a:gd name="T43" fmla="*/ 253 h 260"/>
                <a:gd name="T44" fmla="*/ 16 w 485"/>
                <a:gd name="T45" fmla="*/ 260 h 260"/>
                <a:gd name="T46" fmla="*/ 16 w 485"/>
                <a:gd name="T47" fmla="*/ 260 h 260"/>
                <a:gd name="T48" fmla="*/ 469 w 485"/>
                <a:gd name="T49" fmla="*/ 260 h 260"/>
                <a:gd name="T50" fmla="*/ 469 w 485"/>
                <a:gd name="T51" fmla="*/ 260 h 260"/>
                <a:gd name="T52" fmla="*/ 485 w 485"/>
                <a:gd name="T53" fmla="*/ 253 h 260"/>
                <a:gd name="T54" fmla="*/ 485 w 485"/>
                <a:gd name="T55" fmla="*/ 241 h 260"/>
                <a:gd name="T56" fmla="*/ 276 w 485"/>
                <a:gd name="T57" fmla="*/ 241 h 260"/>
                <a:gd name="T58" fmla="*/ 276 w 485"/>
                <a:gd name="T59" fmla="*/ 241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85" h="260">
                  <a:moveTo>
                    <a:pt x="412" y="0"/>
                  </a:moveTo>
                  <a:cubicBezTo>
                    <a:pt x="74" y="0"/>
                    <a:pt x="74" y="0"/>
                    <a:pt x="74" y="0"/>
                  </a:cubicBezTo>
                  <a:cubicBezTo>
                    <a:pt x="68" y="0"/>
                    <a:pt x="62" y="5"/>
                    <a:pt x="62" y="12"/>
                  </a:cubicBezTo>
                  <a:cubicBezTo>
                    <a:pt x="62" y="220"/>
                    <a:pt x="62" y="220"/>
                    <a:pt x="62" y="220"/>
                  </a:cubicBezTo>
                  <a:cubicBezTo>
                    <a:pt x="62" y="227"/>
                    <a:pt x="68" y="232"/>
                    <a:pt x="74" y="232"/>
                  </a:cubicBezTo>
                  <a:cubicBezTo>
                    <a:pt x="412" y="232"/>
                    <a:pt x="412" y="232"/>
                    <a:pt x="412" y="232"/>
                  </a:cubicBezTo>
                  <a:cubicBezTo>
                    <a:pt x="419" y="232"/>
                    <a:pt x="424" y="227"/>
                    <a:pt x="424" y="220"/>
                  </a:cubicBezTo>
                  <a:cubicBezTo>
                    <a:pt x="424" y="12"/>
                    <a:pt x="424" y="12"/>
                    <a:pt x="424" y="12"/>
                  </a:cubicBezTo>
                  <a:cubicBezTo>
                    <a:pt x="424" y="5"/>
                    <a:pt x="419" y="0"/>
                    <a:pt x="412" y="0"/>
                  </a:cubicBezTo>
                  <a:close/>
                  <a:moveTo>
                    <a:pt x="408" y="218"/>
                  </a:moveTo>
                  <a:cubicBezTo>
                    <a:pt x="77" y="218"/>
                    <a:pt x="77" y="218"/>
                    <a:pt x="77" y="218"/>
                  </a:cubicBezTo>
                  <a:cubicBezTo>
                    <a:pt x="77" y="13"/>
                    <a:pt x="77" y="13"/>
                    <a:pt x="77" y="13"/>
                  </a:cubicBezTo>
                  <a:cubicBezTo>
                    <a:pt x="408" y="13"/>
                    <a:pt x="408" y="13"/>
                    <a:pt x="408" y="13"/>
                  </a:cubicBezTo>
                  <a:cubicBezTo>
                    <a:pt x="408" y="218"/>
                    <a:pt x="408" y="218"/>
                    <a:pt x="408" y="218"/>
                  </a:cubicBezTo>
                  <a:close/>
                  <a:moveTo>
                    <a:pt x="276" y="241"/>
                  </a:moveTo>
                  <a:cubicBezTo>
                    <a:pt x="276" y="243"/>
                    <a:pt x="276" y="243"/>
                    <a:pt x="276" y="243"/>
                  </a:cubicBezTo>
                  <a:cubicBezTo>
                    <a:pt x="276" y="246"/>
                    <a:pt x="274" y="247"/>
                    <a:pt x="271" y="247"/>
                  </a:cubicBezTo>
                  <a:cubicBezTo>
                    <a:pt x="214" y="247"/>
                    <a:pt x="214" y="247"/>
                    <a:pt x="214" y="247"/>
                  </a:cubicBezTo>
                  <a:cubicBezTo>
                    <a:pt x="212" y="247"/>
                    <a:pt x="210" y="246"/>
                    <a:pt x="210" y="243"/>
                  </a:cubicBezTo>
                  <a:cubicBezTo>
                    <a:pt x="210" y="241"/>
                    <a:pt x="210" y="241"/>
                    <a:pt x="210" y="241"/>
                  </a:cubicBezTo>
                  <a:cubicBezTo>
                    <a:pt x="0" y="241"/>
                    <a:pt x="0" y="241"/>
                    <a:pt x="0" y="241"/>
                  </a:cubicBezTo>
                  <a:cubicBezTo>
                    <a:pt x="0" y="253"/>
                    <a:pt x="0" y="253"/>
                    <a:pt x="0" y="253"/>
                  </a:cubicBezTo>
                  <a:cubicBezTo>
                    <a:pt x="0" y="253"/>
                    <a:pt x="11" y="260"/>
                    <a:pt x="16" y="260"/>
                  </a:cubicBezTo>
                  <a:cubicBezTo>
                    <a:pt x="16" y="260"/>
                    <a:pt x="16" y="260"/>
                    <a:pt x="16" y="260"/>
                  </a:cubicBezTo>
                  <a:cubicBezTo>
                    <a:pt x="469" y="260"/>
                    <a:pt x="469" y="260"/>
                    <a:pt x="469" y="260"/>
                  </a:cubicBezTo>
                  <a:cubicBezTo>
                    <a:pt x="469" y="260"/>
                    <a:pt x="469" y="260"/>
                    <a:pt x="469" y="260"/>
                  </a:cubicBezTo>
                  <a:cubicBezTo>
                    <a:pt x="474" y="260"/>
                    <a:pt x="485" y="253"/>
                    <a:pt x="485" y="253"/>
                  </a:cubicBezTo>
                  <a:cubicBezTo>
                    <a:pt x="485" y="241"/>
                    <a:pt x="485" y="241"/>
                    <a:pt x="485" y="241"/>
                  </a:cubicBezTo>
                  <a:cubicBezTo>
                    <a:pt x="276" y="241"/>
                    <a:pt x="276" y="241"/>
                    <a:pt x="276" y="241"/>
                  </a:cubicBezTo>
                  <a:cubicBezTo>
                    <a:pt x="276" y="241"/>
                    <a:pt x="276" y="241"/>
                    <a:pt x="276" y="241"/>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0" name="Rectangle 60"/>
            <p:cNvSpPr>
              <a:spLocks noChangeArrowheads="1"/>
            </p:cNvSpPr>
            <p:nvPr/>
          </p:nvSpPr>
          <p:spPr bwMode="auto">
            <a:xfrm>
              <a:off x="6483164" y="3163888"/>
              <a:ext cx="889000" cy="552450"/>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1" name="Freeform 61"/>
            <p:cNvSpPr>
              <a:spLocks noEditPoints="1"/>
            </p:cNvSpPr>
            <p:nvPr/>
          </p:nvSpPr>
          <p:spPr bwMode="auto">
            <a:xfrm>
              <a:off x="6824477" y="3311526"/>
              <a:ext cx="244475" cy="255588"/>
            </a:xfrm>
            <a:custGeom>
              <a:avLst/>
              <a:gdLst>
                <a:gd name="T0" fmla="*/ 91 w 91"/>
                <a:gd name="T1" fmla="*/ 7 h 95"/>
                <a:gd name="T2" fmla="*/ 81 w 91"/>
                <a:gd name="T3" fmla="*/ 0 h 95"/>
                <a:gd name="T4" fmla="*/ 74 w 91"/>
                <a:gd name="T5" fmla="*/ 10 h 95"/>
                <a:gd name="T6" fmla="*/ 0 w 91"/>
                <a:gd name="T7" fmla="*/ 10 h 95"/>
                <a:gd name="T8" fmla="*/ 0 w 91"/>
                <a:gd name="T9" fmla="*/ 95 h 95"/>
                <a:gd name="T10" fmla="*/ 85 w 91"/>
                <a:gd name="T11" fmla="*/ 95 h 95"/>
                <a:gd name="T12" fmla="*/ 85 w 91"/>
                <a:gd name="T13" fmla="*/ 16 h 95"/>
                <a:gd name="T14" fmla="*/ 91 w 91"/>
                <a:gd name="T15" fmla="*/ 7 h 95"/>
                <a:gd name="T16" fmla="*/ 72 w 91"/>
                <a:gd name="T17" fmla="*/ 82 h 95"/>
                <a:gd name="T18" fmla="*/ 13 w 91"/>
                <a:gd name="T19" fmla="*/ 82 h 95"/>
                <a:gd name="T20" fmla="*/ 13 w 91"/>
                <a:gd name="T21" fmla="*/ 23 h 95"/>
                <a:gd name="T22" fmla="*/ 65 w 91"/>
                <a:gd name="T23" fmla="*/ 23 h 95"/>
                <a:gd name="T24" fmla="*/ 45 w 91"/>
                <a:gd name="T25" fmla="*/ 52 h 95"/>
                <a:gd name="T26" fmla="*/ 28 w 91"/>
                <a:gd name="T27" fmla="*/ 37 h 95"/>
                <a:gd name="T28" fmla="*/ 19 w 91"/>
                <a:gd name="T29" fmla="*/ 47 h 95"/>
                <a:gd name="T30" fmla="*/ 48 w 91"/>
                <a:gd name="T31" fmla="*/ 71 h 95"/>
                <a:gd name="T32" fmla="*/ 72 w 91"/>
                <a:gd name="T33" fmla="*/ 36 h 95"/>
                <a:gd name="T34" fmla="*/ 72 w 91"/>
                <a:gd name="T35" fmla="*/ 8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1" h="95">
                  <a:moveTo>
                    <a:pt x="91" y="7"/>
                  </a:moveTo>
                  <a:cubicBezTo>
                    <a:pt x="81" y="0"/>
                    <a:pt x="81" y="0"/>
                    <a:pt x="81" y="0"/>
                  </a:cubicBezTo>
                  <a:cubicBezTo>
                    <a:pt x="74" y="10"/>
                    <a:pt x="74" y="10"/>
                    <a:pt x="74" y="10"/>
                  </a:cubicBezTo>
                  <a:cubicBezTo>
                    <a:pt x="0" y="10"/>
                    <a:pt x="0" y="10"/>
                    <a:pt x="0" y="10"/>
                  </a:cubicBezTo>
                  <a:cubicBezTo>
                    <a:pt x="0" y="95"/>
                    <a:pt x="0" y="95"/>
                    <a:pt x="0" y="95"/>
                  </a:cubicBezTo>
                  <a:cubicBezTo>
                    <a:pt x="85" y="95"/>
                    <a:pt x="85" y="95"/>
                    <a:pt x="85" y="95"/>
                  </a:cubicBezTo>
                  <a:cubicBezTo>
                    <a:pt x="85" y="16"/>
                    <a:pt x="85" y="16"/>
                    <a:pt x="85" y="16"/>
                  </a:cubicBezTo>
                  <a:lnTo>
                    <a:pt x="91" y="7"/>
                  </a:lnTo>
                  <a:close/>
                  <a:moveTo>
                    <a:pt x="72" y="82"/>
                  </a:moveTo>
                  <a:cubicBezTo>
                    <a:pt x="13" y="82"/>
                    <a:pt x="13" y="82"/>
                    <a:pt x="13" y="82"/>
                  </a:cubicBezTo>
                  <a:cubicBezTo>
                    <a:pt x="13" y="23"/>
                    <a:pt x="13" y="23"/>
                    <a:pt x="13" y="23"/>
                  </a:cubicBezTo>
                  <a:cubicBezTo>
                    <a:pt x="65" y="23"/>
                    <a:pt x="65" y="23"/>
                    <a:pt x="65" y="23"/>
                  </a:cubicBezTo>
                  <a:cubicBezTo>
                    <a:pt x="61" y="29"/>
                    <a:pt x="55" y="38"/>
                    <a:pt x="45" y="52"/>
                  </a:cubicBezTo>
                  <a:cubicBezTo>
                    <a:pt x="45" y="52"/>
                    <a:pt x="45" y="52"/>
                    <a:pt x="28" y="37"/>
                  </a:cubicBezTo>
                  <a:cubicBezTo>
                    <a:pt x="28" y="37"/>
                    <a:pt x="28" y="37"/>
                    <a:pt x="19" y="47"/>
                  </a:cubicBezTo>
                  <a:cubicBezTo>
                    <a:pt x="19" y="47"/>
                    <a:pt x="19" y="47"/>
                    <a:pt x="48" y="71"/>
                  </a:cubicBezTo>
                  <a:cubicBezTo>
                    <a:pt x="48" y="71"/>
                    <a:pt x="48" y="71"/>
                    <a:pt x="72" y="36"/>
                  </a:cubicBezTo>
                  <a:lnTo>
                    <a:pt x="72" y="8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2" name="Rectangle 62"/>
            <p:cNvSpPr>
              <a:spLocks noChangeArrowheads="1"/>
            </p:cNvSpPr>
            <p:nvPr/>
          </p:nvSpPr>
          <p:spPr bwMode="auto">
            <a:xfrm>
              <a:off x="6967538" y="2074863"/>
              <a:ext cx="903288" cy="584200"/>
            </a:xfrm>
            <a:prstGeom prst="rect">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3" name="Freeform 63"/>
            <p:cNvSpPr>
              <a:spLocks noEditPoints="1"/>
            </p:cNvSpPr>
            <p:nvPr/>
          </p:nvSpPr>
          <p:spPr bwMode="auto">
            <a:xfrm>
              <a:off x="7954963" y="2350680"/>
              <a:ext cx="303212" cy="612038"/>
            </a:xfrm>
            <a:custGeom>
              <a:avLst/>
              <a:gdLst>
                <a:gd name="T0" fmla="*/ 94 w 96"/>
                <a:gd name="T1" fmla="*/ 0 h 193"/>
                <a:gd name="T2" fmla="*/ 3 w 96"/>
                <a:gd name="T3" fmla="*/ 0 h 193"/>
                <a:gd name="T4" fmla="*/ 0 w 96"/>
                <a:gd name="T5" fmla="*/ 2 h 193"/>
                <a:gd name="T6" fmla="*/ 0 w 96"/>
                <a:gd name="T7" fmla="*/ 40 h 193"/>
                <a:gd name="T8" fmla="*/ 0 w 96"/>
                <a:gd name="T9" fmla="*/ 42 h 193"/>
                <a:gd name="T10" fmla="*/ 0 w 96"/>
                <a:gd name="T11" fmla="*/ 190 h 193"/>
                <a:gd name="T12" fmla="*/ 3 w 96"/>
                <a:gd name="T13" fmla="*/ 193 h 193"/>
                <a:gd name="T14" fmla="*/ 94 w 96"/>
                <a:gd name="T15" fmla="*/ 193 h 193"/>
                <a:gd name="T16" fmla="*/ 96 w 96"/>
                <a:gd name="T17" fmla="*/ 190 h 193"/>
                <a:gd name="T18" fmla="*/ 96 w 96"/>
                <a:gd name="T19" fmla="*/ 42 h 193"/>
                <a:gd name="T20" fmla="*/ 96 w 96"/>
                <a:gd name="T21" fmla="*/ 40 h 193"/>
                <a:gd name="T22" fmla="*/ 96 w 96"/>
                <a:gd name="T23" fmla="*/ 2 h 193"/>
                <a:gd name="T24" fmla="*/ 94 w 96"/>
                <a:gd name="T25" fmla="*/ 0 h 193"/>
                <a:gd name="T26" fmla="*/ 12 w 96"/>
                <a:gd name="T27" fmla="*/ 29 h 193"/>
                <a:gd name="T28" fmla="*/ 12 w 96"/>
                <a:gd name="T29" fmla="*/ 20 h 193"/>
                <a:gd name="T30" fmla="*/ 14 w 96"/>
                <a:gd name="T31" fmla="*/ 18 h 193"/>
                <a:gd name="T32" fmla="*/ 82 w 96"/>
                <a:gd name="T33" fmla="*/ 18 h 193"/>
                <a:gd name="T34" fmla="*/ 85 w 96"/>
                <a:gd name="T35" fmla="*/ 20 h 193"/>
                <a:gd name="T36" fmla="*/ 85 w 96"/>
                <a:gd name="T37" fmla="*/ 29 h 193"/>
                <a:gd name="T38" fmla="*/ 82 w 96"/>
                <a:gd name="T39" fmla="*/ 32 h 193"/>
                <a:gd name="T40" fmla="*/ 14 w 96"/>
                <a:gd name="T41" fmla="*/ 32 h 193"/>
                <a:gd name="T42" fmla="*/ 12 w 96"/>
                <a:gd name="T43" fmla="*/ 29 h 193"/>
                <a:gd name="T44" fmla="*/ 77 w 96"/>
                <a:gd name="T45" fmla="*/ 91 h 193"/>
                <a:gd name="T46" fmla="*/ 70 w 96"/>
                <a:gd name="T47" fmla="*/ 84 h 193"/>
                <a:gd name="T48" fmla="*/ 77 w 96"/>
                <a:gd name="T49" fmla="*/ 78 h 193"/>
                <a:gd name="T50" fmla="*/ 84 w 96"/>
                <a:gd name="T51" fmla="*/ 84 h 193"/>
                <a:gd name="T52" fmla="*/ 77 w 96"/>
                <a:gd name="T53" fmla="*/ 91 h 193"/>
                <a:gd name="T54" fmla="*/ 77 w 96"/>
                <a:gd name="T55" fmla="*/ 69 h 193"/>
                <a:gd name="T56" fmla="*/ 68 w 96"/>
                <a:gd name="T57" fmla="*/ 61 h 193"/>
                <a:gd name="T58" fmla="*/ 77 w 96"/>
                <a:gd name="T59" fmla="*/ 52 h 193"/>
                <a:gd name="T60" fmla="*/ 86 w 96"/>
                <a:gd name="T61" fmla="*/ 61 h 193"/>
                <a:gd name="T62" fmla="*/ 77 w 96"/>
                <a:gd name="T63" fmla="*/ 69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6" h="193">
                  <a:moveTo>
                    <a:pt x="94" y="0"/>
                  </a:moveTo>
                  <a:cubicBezTo>
                    <a:pt x="3" y="0"/>
                    <a:pt x="3" y="0"/>
                    <a:pt x="3" y="0"/>
                  </a:cubicBezTo>
                  <a:cubicBezTo>
                    <a:pt x="1" y="0"/>
                    <a:pt x="0" y="1"/>
                    <a:pt x="0" y="2"/>
                  </a:cubicBezTo>
                  <a:cubicBezTo>
                    <a:pt x="0" y="40"/>
                    <a:pt x="0" y="40"/>
                    <a:pt x="0" y="40"/>
                  </a:cubicBezTo>
                  <a:cubicBezTo>
                    <a:pt x="0" y="42"/>
                    <a:pt x="0" y="42"/>
                    <a:pt x="0" y="42"/>
                  </a:cubicBezTo>
                  <a:cubicBezTo>
                    <a:pt x="0" y="190"/>
                    <a:pt x="0" y="190"/>
                    <a:pt x="0" y="190"/>
                  </a:cubicBezTo>
                  <a:cubicBezTo>
                    <a:pt x="0" y="191"/>
                    <a:pt x="1" y="193"/>
                    <a:pt x="3" y="193"/>
                  </a:cubicBezTo>
                  <a:cubicBezTo>
                    <a:pt x="94" y="193"/>
                    <a:pt x="94" y="193"/>
                    <a:pt x="94" y="193"/>
                  </a:cubicBezTo>
                  <a:cubicBezTo>
                    <a:pt x="95" y="193"/>
                    <a:pt x="96" y="191"/>
                    <a:pt x="96" y="190"/>
                  </a:cubicBezTo>
                  <a:cubicBezTo>
                    <a:pt x="96" y="42"/>
                    <a:pt x="96" y="42"/>
                    <a:pt x="96" y="42"/>
                  </a:cubicBezTo>
                  <a:cubicBezTo>
                    <a:pt x="96" y="40"/>
                    <a:pt x="96" y="40"/>
                    <a:pt x="96" y="40"/>
                  </a:cubicBezTo>
                  <a:cubicBezTo>
                    <a:pt x="96" y="2"/>
                    <a:pt x="96" y="2"/>
                    <a:pt x="96" y="2"/>
                  </a:cubicBezTo>
                  <a:cubicBezTo>
                    <a:pt x="96" y="1"/>
                    <a:pt x="95" y="0"/>
                    <a:pt x="94" y="0"/>
                  </a:cubicBezTo>
                  <a:close/>
                  <a:moveTo>
                    <a:pt x="12" y="29"/>
                  </a:moveTo>
                  <a:cubicBezTo>
                    <a:pt x="12" y="20"/>
                    <a:pt x="12" y="20"/>
                    <a:pt x="12" y="20"/>
                  </a:cubicBezTo>
                  <a:cubicBezTo>
                    <a:pt x="12" y="19"/>
                    <a:pt x="13" y="18"/>
                    <a:pt x="14" y="18"/>
                  </a:cubicBezTo>
                  <a:cubicBezTo>
                    <a:pt x="82" y="18"/>
                    <a:pt x="82" y="18"/>
                    <a:pt x="82" y="18"/>
                  </a:cubicBezTo>
                  <a:cubicBezTo>
                    <a:pt x="84" y="18"/>
                    <a:pt x="85" y="19"/>
                    <a:pt x="85" y="20"/>
                  </a:cubicBezTo>
                  <a:cubicBezTo>
                    <a:pt x="85" y="29"/>
                    <a:pt x="85" y="29"/>
                    <a:pt x="85" y="29"/>
                  </a:cubicBezTo>
                  <a:cubicBezTo>
                    <a:pt x="85" y="31"/>
                    <a:pt x="84" y="32"/>
                    <a:pt x="82" y="32"/>
                  </a:cubicBezTo>
                  <a:cubicBezTo>
                    <a:pt x="14" y="32"/>
                    <a:pt x="14" y="32"/>
                    <a:pt x="14" y="32"/>
                  </a:cubicBezTo>
                  <a:cubicBezTo>
                    <a:pt x="13" y="32"/>
                    <a:pt x="12" y="31"/>
                    <a:pt x="12" y="29"/>
                  </a:cubicBezTo>
                  <a:close/>
                  <a:moveTo>
                    <a:pt x="77" y="91"/>
                  </a:moveTo>
                  <a:cubicBezTo>
                    <a:pt x="73" y="91"/>
                    <a:pt x="70" y="88"/>
                    <a:pt x="70" y="84"/>
                  </a:cubicBezTo>
                  <a:cubicBezTo>
                    <a:pt x="70" y="81"/>
                    <a:pt x="73" y="78"/>
                    <a:pt x="77" y="78"/>
                  </a:cubicBezTo>
                  <a:cubicBezTo>
                    <a:pt x="80" y="78"/>
                    <a:pt x="84" y="81"/>
                    <a:pt x="84" y="84"/>
                  </a:cubicBezTo>
                  <a:cubicBezTo>
                    <a:pt x="84" y="88"/>
                    <a:pt x="80" y="91"/>
                    <a:pt x="77" y="91"/>
                  </a:cubicBezTo>
                  <a:close/>
                  <a:moveTo>
                    <a:pt x="77" y="69"/>
                  </a:moveTo>
                  <a:cubicBezTo>
                    <a:pt x="72" y="69"/>
                    <a:pt x="68" y="65"/>
                    <a:pt x="68" y="61"/>
                  </a:cubicBezTo>
                  <a:cubicBezTo>
                    <a:pt x="68" y="56"/>
                    <a:pt x="72" y="52"/>
                    <a:pt x="77" y="52"/>
                  </a:cubicBezTo>
                  <a:cubicBezTo>
                    <a:pt x="82" y="52"/>
                    <a:pt x="86" y="56"/>
                    <a:pt x="86" y="61"/>
                  </a:cubicBezTo>
                  <a:cubicBezTo>
                    <a:pt x="86" y="65"/>
                    <a:pt x="82" y="69"/>
                    <a:pt x="77" y="6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4" name="Freeform 64"/>
            <p:cNvSpPr>
              <a:spLocks noEditPoints="1"/>
            </p:cNvSpPr>
            <p:nvPr/>
          </p:nvSpPr>
          <p:spPr bwMode="auto">
            <a:xfrm>
              <a:off x="6932613" y="2043113"/>
              <a:ext cx="965200" cy="741363"/>
            </a:xfrm>
            <a:custGeom>
              <a:avLst/>
              <a:gdLst>
                <a:gd name="T0" fmla="*/ 348 w 359"/>
                <a:gd name="T1" fmla="*/ 0 h 276"/>
                <a:gd name="T2" fmla="*/ 12 w 359"/>
                <a:gd name="T3" fmla="*/ 0 h 276"/>
                <a:gd name="T4" fmla="*/ 0 w 359"/>
                <a:gd name="T5" fmla="*/ 10 h 276"/>
                <a:gd name="T6" fmla="*/ 0 w 359"/>
                <a:gd name="T7" fmla="*/ 229 h 276"/>
                <a:gd name="T8" fmla="*/ 12 w 359"/>
                <a:gd name="T9" fmla="*/ 239 h 276"/>
                <a:gd name="T10" fmla="*/ 123 w 359"/>
                <a:gd name="T11" fmla="*/ 239 h 276"/>
                <a:gd name="T12" fmla="*/ 123 w 359"/>
                <a:gd name="T13" fmla="*/ 255 h 276"/>
                <a:gd name="T14" fmla="*/ 98 w 359"/>
                <a:gd name="T15" fmla="*/ 276 h 276"/>
                <a:gd name="T16" fmla="*/ 268 w 359"/>
                <a:gd name="T17" fmla="*/ 276 h 276"/>
                <a:gd name="T18" fmla="*/ 244 w 359"/>
                <a:gd name="T19" fmla="*/ 255 h 276"/>
                <a:gd name="T20" fmla="*/ 244 w 359"/>
                <a:gd name="T21" fmla="*/ 239 h 276"/>
                <a:gd name="T22" fmla="*/ 348 w 359"/>
                <a:gd name="T23" fmla="*/ 239 h 276"/>
                <a:gd name="T24" fmla="*/ 359 w 359"/>
                <a:gd name="T25" fmla="*/ 229 h 276"/>
                <a:gd name="T26" fmla="*/ 359 w 359"/>
                <a:gd name="T27" fmla="*/ 10 h 276"/>
                <a:gd name="T28" fmla="*/ 348 w 359"/>
                <a:gd name="T29" fmla="*/ 0 h 276"/>
                <a:gd name="T30" fmla="*/ 339 w 359"/>
                <a:gd name="T31" fmla="*/ 212 h 276"/>
                <a:gd name="T32" fmla="*/ 329 w 359"/>
                <a:gd name="T33" fmla="*/ 221 h 276"/>
                <a:gd name="T34" fmla="*/ 31 w 359"/>
                <a:gd name="T35" fmla="*/ 221 h 276"/>
                <a:gd name="T36" fmla="*/ 21 w 359"/>
                <a:gd name="T37" fmla="*/ 212 h 276"/>
                <a:gd name="T38" fmla="*/ 21 w 359"/>
                <a:gd name="T39" fmla="*/ 27 h 276"/>
                <a:gd name="T40" fmla="*/ 31 w 359"/>
                <a:gd name="T41" fmla="*/ 18 h 276"/>
                <a:gd name="T42" fmla="*/ 329 w 359"/>
                <a:gd name="T43" fmla="*/ 18 h 276"/>
                <a:gd name="T44" fmla="*/ 339 w 359"/>
                <a:gd name="T45" fmla="*/ 27 h 276"/>
                <a:gd name="T46" fmla="*/ 339 w 359"/>
                <a:gd name="T47" fmla="*/ 212 h 276"/>
                <a:gd name="T48" fmla="*/ 339 w 359"/>
                <a:gd name="T49" fmla="*/ 212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9" h="276">
                  <a:moveTo>
                    <a:pt x="348" y="0"/>
                  </a:moveTo>
                  <a:cubicBezTo>
                    <a:pt x="12" y="0"/>
                    <a:pt x="12" y="0"/>
                    <a:pt x="12" y="0"/>
                  </a:cubicBezTo>
                  <a:cubicBezTo>
                    <a:pt x="6" y="0"/>
                    <a:pt x="0" y="4"/>
                    <a:pt x="0" y="10"/>
                  </a:cubicBezTo>
                  <a:cubicBezTo>
                    <a:pt x="0" y="229"/>
                    <a:pt x="0" y="229"/>
                    <a:pt x="0" y="229"/>
                  </a:cubicBezTo>
                  <a:cubicBezTo>
                    <a:pt x="0" y="234"/>
                    <a:pt x="6" y="239"/>
                    <a:pt x="12" y="239"/>
                  </a:cubicBezTo>
                  <a:cubicBezTo>
                    <a:pt x="123" y="239"/>
                    <a:pt x="123" y="239"/>
                    <a:pt x="123" y="239"/>
                  </a:cubicBezTo>
                  <a:cubicBezTo>
                    <a:pt x="123" y="255"/>
                    <a:pt x="123" y="255"/>
                    <a:pt x="123" y="255"/>
                  </a:cubicBezTo>
                  <a:cubicBezTo>
                    <a:pt x="98" y="276"/>
                    <a:pt x="98" y="276"/>
                    <a:pt x="98" y="276"/>
                  </a:cubicBezTo>
                  <a:cubicBezTo>
                    <a:pt x="268" y="276"/>
                    <a:pt x="268" y="276"/>
                    <a:pt x="268" y="276"/>
                  </a:cubicBezTo>
                  <a:cubicBezTo>
                    <a:pt x="244" y="255"/>
                    <a:pt x="244" y="255"/>
                    <a:pt x="244" y="255"/>
                  </a:cubicBezTo>
                  <a:cubicBezTo>
                    <a:pt x="244" y="239"/>
                    <a:pt x="244" y="239"/>
                    <a:pt x="244" y="239"/>
                  </a:cubicBezTo>
                  <a:cubicBezTo>
                    <a:pt x="348" y="239"/>
                    <a:pt x="348" y="239"/>
                    <a:pt x="348" y="239"/>
                  </a:cubicBezTo>
                  <a:cubicBezTo>
                    <a:pt x="354" y="239"/>
                    <a:pt x="359" y="234"/>
                    <a:pt x="359" y="229"/>
                  </a:cubicBezTo>
                  <a:cubicBezTo>
                    <a:pt x="359" y="10"/>
                    <a:pt x="359" y="10"/>
                    <a:pt x="359" y="10"/>
                  </a:cubicBezTo>
                  <a:cubicBezTo>
                    <a:pt x="359" y="4"/>
                    <a:pt x="354" y="0"/>
                    <a:pt x="348" y="0"/>
                  </a:cubicBezTo>
                  <a:close/>
                  <a:moveTo>
                    <a:pt x="339" y="212"/>
                  </a:moveTo>
                  <a:cubicBezTo>
                    <a:pt x="339" y="217"/>
                    <a:pt x="335" y="221"/>
                    <a:pt x="329" y="221"/>
                  </a:cubicBezTo>
                  <a:cubicBezTo>
                    <a:pt x="31" y="221"/>
                    <a:pt x="31" y="221"/>
                    <a:pt x="31" y="221"/>
                  </a:cubicBezTo>
                  <a:cubicBezTo>
                    <a:pt x="25" y="221"/>
                    <a:pt x="21" y="217"/>
                    <a:pt x="21" y="212"/>
                  </a:cubicBezTo>
                  <a:cubicBezTo>
                    <a:pt x="21" y="27"/>
                    <a:pt x="21" y="27"/>
                    <a:pt x="21" y="27"/>
                  </a:cubicBezTo>
                  <a:cubicBezTo>
                    <a:pt x="21" y="22"/>
                    <a:pt x="25" y="18"/>
                    <a:pt x="31" y="18"/>
                  </a:cubicBezTo>
                  <a:cubicBezTo>
                    <a:pt x="329" y="18"/>
                    <a:pt x="329" y="18"/>
                    <a:pt x="329" y="18"/>
                  </a:cubicBezTo>
                  <a:cubicBezTo>
                    <a:pt x="335" y="18"/>
                    <a:pt x="339" y="22"/>
                    <a:pt x="339" y="27"/>
                  </a:cubicBezTo>
                  <a:cubicBezTo>
                    <a:pt x="339" y="212"/>
                    <a:pt x="339" y="212"/>
                    <a:pt x="339" y="212"/>
                  </a:cubicBezTo>
                  <a:cubicBezTo>
                    <a:pt x="339" y="212"/>
                    <a:pt x="339" y="212"/>
                    <a:pt x="339" y="212"/>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5" name="Freeform 65"/>
            <p:cNvSpPr>
              <a:spLocks noEditPoints="1"/>
            </p:cNvSpPr>
            <p:nvPr/>
          </p:nvSpPr>
          <p:spPr bwMode="auto">
            <a:xfrm>
              <a:off x="7327900" y="2254251"/>
              <a:ext cx="182563" cy="193675"/>
            </a:xfrm>
            <a:custGeom>
              <a:avLst/>
              <a:gdLst>
                <a:gd name="T0" fmla="*/ 68 w 68"/>
                <a:gd name="T1" fmla="*/ 6 h 72"/>
                <a:gd name="T2" fmla="*/ 60 w 68"/>
                <a:gd name="T3" fmla="*/ 0 h 72"/>
                <a:gd name="T4" fmla="*/ 55 w 68"/>
                <a:gd name="T5" fmla="*/ 8 h 72"/>
                <a:gd name="T6" fmla="*/ 0 w 68"/>
                <a:gd name="T7" fmla="*/ 8 h 72"/>
                <a:gd name="T8" fmla="*/ 0 w 68"/>
                <a:gd name="T9" fmla="*/ 72 h 72"/>
                <a:gd name="T10" fmla="*/ 64 w 68"/>
                <a:gd name="T11" fmla="*/ 72 h 72"/>
                <a:gd name="T12" fmla="*/ 64 w 68"/>
                <a:gd name="T13" fmla="*/ 12 h 72"/>
                <a:gd name="T14" fmla="*/ 68 w 68"/>
                <a:gd name="T15" fmla="*/ 6 h 72"/>
                <a:gd name="T16" fmla="*/ 54 w 68"/>
                <a:gd name="T17" fmla="*/ 62 h 72"/>
                <a:gd name="T18" fmla="*/ 10 w 68"/>
                <a:gd name="T19" fmla="*/ 62 h 72"/>
                <a:gd name="T20" fmla="*/ 10 w 68"/>
                <a:gd name="T21" fmla="*/ 18 h 72"/>
                <a:gd name="T22" fmla="*/ 48 w 68"/>
                <a:gd name="T23" fmla="*/ 18 h 72"/>
                <a:gd name="T24" fmla="*/ 34 w 68"/>
                <a:gd name="T25" fmla="*/ 40 h 72"/>
                <a:gd name="T26" fmla="*/ 21 w 68"/>
                <a:gd name="T27" fmla="*/ 29 h 72"/>
                <a:gd name="T28" fmla="*/ 14 w 68"/>
                <a:gd name="T29" fmla="*/ 36 h 72"/>
                <a:gd name="T30" fmla="*/ 36 w 68"/>
                <a:gd name="T31" fmla="*/ 54 h 72"/>
                <a:gd name="T32" fmla="*/ 54 w 68"/>
                <a:gd name="T33" fmla="*/ 27 h 72"/>
                <a:gd name="T34" fmla="*/ 54 w 68"/>
                <a:gd name="T35" fmla="*/ 6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72">
                  <a:moveTo>
                    <a:pt x="68" y="6"/>
                  </a:moveTo>
                  <a:cubicBezTo>
                    <a:pt x="60" y="0"/>
                    <a:pt x="60" y="0"/>
                    <a:pt x="60" y="0"/>
                  </a:cubicBezTo>
                  <a:cubicBezTo>
                    <a:pt x="55" y="8"/>
                    <a:pt x="55" y="8"/>
                    <a:pt x="55" y="8"/>
                  </a:cubicBezTo>
                  <a:cubicBezTo>
                    <a:pt x="0" y="8"/>
                    <a:pt x="0" y="8"/>
                    <a:pt x="0" y="8"/>
                  </a:cubicBezTo>
                  <a:cubicBezTo>
                    <a:pt x="0" y="72"/>
                    <a:pt x="0" y="72"/>
                    <a:pt x="0" y="72"/>
                  </a:cubicBezTo>
                  <a:cubicBezTo>
                    <a:pt x="64" y="72"/>
                    <a:pt x="64" y="72"/>
                    <a:pt x="64" y="72"/>
                  </a:cubicBezTo>
                  <a:cubicBezTo>
                    <a:pt x="64" y="12"/>
                    <a:pt x="64" y="12"/>
                    <a:pt x="64" y="12"/>
                  </a:cubicBezTo>
                  <a:lnTo>
                    <a:pt x="68" y="6"/>
                  </a:lnTo>
                  <a:close/>
                  <a:moveTo>
                    <a:pt x="54" y="62"/>
                  </a:moveTo>
                  <a:cubicBezTo>
                    <a:pt x="10" y="62"/>
                    <a:pt x="10" y="62"/>
                    <a:pt x="10" y="62"/>
                  </a:cubicBezTo>
                  <a:cubicBezTo>
                    <a:pt x="10" y="18"/>
                    <a:pt x="10" y="18"/>
                    <a:pt x="10" y="18"/>
                  </a:cubicBezTo>
                  <a:cubicBezTo>
                    <a:pt x="48" y="18"/>
                    <a:pt x="48" y="18"/>
                    <a:pt x="48" y="18"/>
                  </a:cubicBezTo>
                  <a:cubicBezTo>
                    <a:pt x="45" y="22"/>
                    <a:pt x="41" y="29"/>
                    <a:pt x="34" y="40"/>
                  </a:cubicBezTo>
                  <a:cubicBezTo>
                    <a:pt x="34" y="40"/>
                    <a:pt x="34" y="40"/>
                    <a:pt x="21" y="29"/>
                  </a:cubicBezTo>
                  <a:cubicBezTo>
                    <a:pt x="21" y="29"/>
                    <a:pt x="21" y="29"/>
                    <a:pt x="14" y="36"/>
                  </a:cubicBezTo>
                  <a:cubicBezTo>
                    <a:pt x="14" y="36"/>
                    <a:pt x="14" y="36"/>
                    <a:pt x="36" y="54"/>
                  </a:cubicBezTo>
                  <a:cubicBezTo>
                    <a:pt x="36" y="54"/>
                    <a:pt x="36" y="54"/>
                    <a:pt x="54" y="27"/>
                  </a:cubicBezTo>
                  <a:lnTo>
                    <a:pt x="54" y="62"/>
                  </a:lnTo>
                  <a:close/>
                </a:path>
              </a:pathLst>
            </a:custGeom>
            <a:solidFill>
              <a:schemeClr val="bg1">
                <a:lumMod val="50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6" name="Freeform 66"/>
            <p:cNvSpPr>
              <a:spLocks/>
            </p:cNvSpPr>
            <p:nvPr/>
          </p:nvSpPr>
          <p:spPr bwMode="auto">
            <a:xfrm>
              <a:off x="6932613" y="2870201"/>
              <a:ext cx="857250" cy="192088"/>
            </a:xfrm>
            <a:custGeom>
              <a:avLst/>
              <a:gdLst>
                <a:gd name="T0" fmla="*/ 311 w 319"/>
                <a:gd name="T1" fmla="*/ 0 h 71"/>
                <a:gd name="T2" fmla="*/ 8 w 319"/>
                <a:gd name="T3" fmla="*/ 0 h 71"/>
                <a:gd name="T4" fmla="*/ 0 w 319"/>
                <a:gd name="T5" fmla="*/ 9 h 71"/>
                <a:gd name="T6" fmla="*/ 0 w 319"/>
                <a:gd name="T7" fmla="*/ 30 h 71"/>
                <a:gd name="T8" fmla="*/ 8 w 319"/>
                <a:gd name="T9" fmla="*/ 38 h 71"/>
                <a:gd name="T10" fmla="*/ 149 w 319"/>
                <a:gd name="T11" fmla="*/ 38 h 71"/>
                <a:gd name="T12" fmla="*/ 149 w 319"/>
                <a:gd name="T13" fmla="*/ 43 h 71"/>
                <a:gd name="T14" fmla="*/ 128 w 319"/>
                <a:gd name="T15" fmla="*/ 50 h 71"/>
                <a:gd name="T16" fmla="*/ 120 w 319"/>
                <a:gd name="T17" fmla="*/ 60 h 71"/>
                <a:gd name="T18" fmla="*/ 130 w 319"/>
                <a:gd name="T19" fmla="*/ 71 h 71"/>
                <a:gd name="T20" fmla="*/ 189 w 319"/>
                <a:gd name="T21" fmla="*/ 71 h 71"/>
                <a:gd name="T22" fmla="*/ 200 w 319"/>
                <a:gd name="T23" fmla="*/ 60 h 71"/>
                <a:gd name="T24" fmla="*/ 193 w 319"/>
                <a:gd name="T25" fmla="*/ 50 h 71"/>
                <a:gd name="T26" fmla="*/ 170 w 319"/>
                <a:gd name="T27" fmla="*/ 43 h 71"/>
                <a:gd name="T28" fmla="*/ 170 w 319"/>
                <a:gd name="T29" fmla="*/ 38 h 71"/>
                <a:gd name="T30" fmla="*/ 311 w 319"/>
                <a:gd name="T31" fmla="*/ 38 h 71"/>
                <a:gd name="T32" fmla="*/ 319 w 319"/>
                <a:gd name="T33" fmla="*/ 30 h 71"/>
                <a:gd name="T34" fmla="*/ 319 w 319"/>
                <a:gd name="T35" fmla="*/ 9 h 71"/>
                <a:gd name="T36" fmla="*/ 311 w 319"/>
                <a:gd name="T37"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19" h="71">
                  <a:moveTo>
                    <a:pt x="311" y="0"/>
                  </a:moveTo>
                  <a:cubicBezTo>
                    <a:pt x="8" y="0"/>
                    <a:pt x="8" y="0"/>
                    <a:pt x="8" y="0"/>
                  </a:cubicBezTo>
                  <a:cubicBezTo>
                    <a:pt x="4" y="0"/>
                    <a:pt x="0" y="4"/>
                    <a:pt x="0" y="9"/>
                  </a:cubicBezTo>
                  <a:cubicBezTo>
                    <a:pt x="0" y="30"/>
                    <a:pt x="0" y="30"/>
                    <a:pt x="0" y="30"/>
                  </a:cubicBezTo>
                  <a:cubicBezTo>
                    <a:pt x="0" y="34"/>
                    <a:pt x="4" y="38"/>
                    <a:pt x="8" y="38"/>
                  </a:cubicBezTo>
                  <a:cubicBezTo>
                    <a:pt x="149" y="38"/>
                    <a:pt x="149" y="38"/>
                    <a:pt x="149" y="38"/>
                  </a:cubicBezTo>
                  <a:cubicBezTo>
                    <a:pt x="149" y="43"/>
                    <a:pt x="149" y="43"/>
                    <a:pt x="149" y="43"/>
                  </a:cubicBezTo>
                  <a:cubicBezTo>
                    <a:pt x="140" y="46"/>
                    <a:pt x="128" y="50"/>
                    <a:pt x="128" y="50"/>
                  </a:cubicBezTo>
                  <a:cubicBezTo>
                    <a:pt x="123" y="51"/>
                    <a:pt x="120" y="55"/>
                    <a:pt x="120" y="60"/>
                  </a:cubicBezTo>
                  <a:cubicBezTo>
                    <a:pt x="120" y="66"/>
                    <a:pt x="125" y="71"/>
                    <a:pt x="130" y="71"/>
                  </a:cubicBezTo>
                  <a:cubicBezTo>
                    <a:pt x="189" y="71"/>
                    <a:pt x="189" y="71"/>
                    <a:pt x="189" y="71"/>
                  </a:cubicBezTo>
                  <a:cubicBezTo>
                    <a:pt x="195" y="71"/>
                    <a:pt x="200" y="66"/>
                    <a:pt x="200" y="60"/>
                  </a:cubicBezTo>
                  <a:cubicBezTo>
                    <a:pt x="200" y="56"/>
                    <a:pt x="197" y="52"/>
                    <a:pt x="193" y="50"/>
                  </a:cubicBezTo>
                  <a:cubicBezTo>
                    <a:pt x="192" y="50"/>
                    <a:pt x="180" y="46"/>
                    <a:pt x="170" y="43"/>
                  </a:cubicBezTo>
                  <a:cubicBezTo>
                    <a:pt x="170" y="38"/>
                    <a:pt x="170" y="38"/>
                    <a:pt x="170" y="38"/>
                  </a:cubicBezTo>
                  <a:cubicBezTo>
                    <a:pt x="311" y="38"/>
                    <a:pt x="311" y="38"/>
                    <a:pt x="311" y="38"/>
                  </a:cubicBezTo>
                  <a:cubicBezTo>
                    <a:pt x="316" y="38"/>
                    <a:pt x="319" y="34"/>
                    <a:pt x="319" y="30"/>
                  </a:cubicBezTo>
                  <a:cubicBezTo>
                    <a:pt x="319" y="9"/>
                    <a:pt x="319" y="9"/>
                    <a:pt x="319" y="9"/>
                  </a:cubicBezTo>
                  <a:cubicBezTo>
                    <a:pt x="319" y="4"/>
                    <a:pt x="316" y="0"/>
                    <a:pt x="311"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Oval 67"/>
            <p:cNvSpPr>
              <a:spLocks noChangeArrowheads="1"/>
            </p:cNvSpPr>
            <p:nvPr/>
          </p:nvSpPr>
          <p:spPr bwMode="auto">
            <a:xfrm>
              <a:off x="7377113" y="2895601"/>
              <a:ext cx="52388" cy="53975"/>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Oval 68"/>
            <p:cNvSpPr>
              <a:spLocks noChangeArrowheads="1"/>
            </p:cNvSpPr>
            <p:nvPr/>
          </p:nvSpPr>
          <p:spPr bwMode="auto">
            <a:xfrm>
              <a:off x="7296150" y="2895601"/>
              <a:ext cx="53975" cy="53975"/>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9" name="Oval 69"/>
            <p:cNvSpPr>
              <a:spLocks noChangeArrowheads="1"/>
            </p:cNvSpPr>
            <p:nvPr/>
          </p:nvSpPr>
          <p:spPr bwMode="auto">
            <a:xfrm>
              <a:off x="7110413" y="2895601"/>
              <a:ext cx="53975" cy="53975"/>
            </a:xfrm>
            <a:prstGeom prst="ellipse">
              <a:avLst/>
            </a:pr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13" name="Rectangle 112"/>
          <p:cNvSpPr/>
          <p:nvPr/>
        </p:nvSpPr>
        <p:spPr>
          <a:xfrm>
            <a:off x="6001132" y="4219114"/>
            <a:ext cx="5349239" cy="738664"/>
          </a:xfrm>
          <a:prstGeom prst="rect">
            <a:avLst/>
          </a:prstGeom>
        </p:spPr>
        <p:txBody>
          <a:bodyPr wrap="square" lIns="182880" tIns="0" rIns="182880" bIns="0">
            <a:spAutoFit/>
          </a:bodyPr>
          <a:lstStyle/>
          <a:p>
            <a:pPr indent="-326" defTabSz="932087">
              <a:buSzPct val="110000"/>
            </a:pPr>
            <a:r>
              <a:rPr lang="en-US" sz="2400" dirty="0">
                <a:latin typeface="+mj-lt"/>
              </a:rPr>
              <a:t>Restore to an Azure virtual machine and give access to developers</a:t>
            </a:r>
            <a:endParaRPr lang="en-US" sz="2000" dirty="0">
              <a:latin typeface="+mj-lt"/>
            </a:endParaRPr>
          </a:p>
        </p:txBody>
      </p:sp>
    </p:spTree>
    <p:extLst>
      <p:ext uri="{BB962C8B-B14F-4D97-AF65-F5344CB8AC3E}">
        <p14:creationId xmlns:p14="http://schemas.microsoft.com/office/powerpoint/2010/main" val="2956776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74638" y="2016332"/>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7200" dirty="0"/>
              <a:t>Backup to Azure </a:t>
            </a:r>
            <a:r>
              <a:rPr lang="en-US" sz="7200" dirty="0" smtClean="0"/>
              <a:t/>
            </a:r>
            <a:br>
              <a:rPr lang="en-US" sz="7200" dirty="0" smtClean="0"/>
            </a:br>
            <a:r>
              <a:rPr lang="en-US" sz="7200" dirty="0" smtClean="0"/>
              <a:t>with </a:t>
            </a:r>
            <a:r>
              <a:rPr lang="en-US" sz="7200" dirty="0"/>
              <a:t>file snapshots</a:t>
            </a:r>
          </a:p>
        </p:txBody>
      </p:sp>
    </p:spTree>
    <p:extLst>
      <p:ext uri="{BB962C8B-B14F-4D97-AF65-F5344CB8AC3E}">
        <p14:creationId xmlns:p14="http://schemas.microsoft.com/office/powerpoint/2010/main" val="3118390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Freeform 71"/>
          <p:cNvSpPr/>
          <p:nvPr/>
        </p:nvSpPr>
        <p:spPr bwMode="auto">
          <a:xfrm>
            <a:off x="7321518" y="1606970"/>
            <a:ext cx="2533073" cy="1589116"/>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1">
              <a:lumMod val="95000"/>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IN" sz="2000" b="1" dirty="0">
              <a:solidFill>
                <a:srgbClr val="FFFFFF"/>
              </a:solidFill>
              <a:latin typeface="Segoe UI Light"/>
              <a:ea typeface="Segoe UI" pitchFamily="34" charset="0"/>
              <a:cs typeface="Segoe UI" pitchFamily="34" charset="0"/>
            </a:endParaRPr>
          </a:p>
        </p:txBody>
      </p:sp>
      <p:sp>
        <p:nvSpPr>
          <p:cNvPr id="2" name="Title 1"/>
          <p:cNvSpPr>
            <a:spLocks noGrp="1"/>
          </p:cNvSpPr>
          <p:nvPr>
            <p:ph type="title"/>
          </p:nvPr>
        </p:nvSpPr>
        <p:spPr>
          <a:xfrm>
            <a:off x="274320" y="296898"/>
            <a:ext cx="11887518" cy="848407"/>
          </a:xfrm>
          <a:noFill/>
        </p:spPr>
        <p:txBody>
          <a:bodyPr>
            <a:noAutofit/>
          </a:bodyPr>
          <a:lstStyle/>
          <a:p>
            <a:r>
              <a:rPr lang="en-US" sz="4800" dirty="0">
                <a:gradFill>
                  <a:gsLst>
                    <a:gs pos="2655">
                      <a:schemeClr val="tx1"/>
                    </a:gs>
                    <a:gs pos="31000">
                      <a:schemeClr val="tx1"/>
                    </a:gs>
                  </a:gsLst>
                  <a:lin ang="5400000" scaled="0"/>
                </a:gradFill>
              </a:rPr>
              <a:t>SQL Server </a:t>
            </a:r>
            <a:r>
              <a:rPr lang="en-US" sz="4800" dirty="0" smtClean="0">
                <a:gradFill>
                  <a:gsLst>
                    <a:gs pos="2655">
                      <a:schemeClr val="tx1"/>
                    </a:gs>
                    <a:gs pos="31000">
                      <a:schemeClr val="tx1"/>
                    </a:gs>
                  </a:gsLst>
                  <a:lin ang="5400000" scaled="0"/>
                </a:gradFill>
              </a:rPr>
              <a:t>data </a:t>
            </a:r>
            <a:r>
              <a:rPr lang="en-US" sz="4800" dirty="0">
                <a:gradFill>
                  <a:gsLst>
                    <a:gs pos="2655">
                      <a:schemeClr val="tx1"/>
                    </a:gs>
                    <a:gs pos="31000">
                      <a:schemeClr val="tx1"/>
                    </a:gs>
                  </a:gsLst>
                  <a:lin ang="5400000" scaled="0"/>
                </a:gradFill>
              </a:rPr>
              <a:t>f</a:t>
            </a:r>
            <a:r>
              <a:rPr lang="en-US" sz="4800" dirty="0" smtClean="0">
                <a:gradFill>
                  <a:gsLst>
                    <a:gs pos="2655">
                      <a:schemeClr val="tx1"/>
                    </a:gs>
                    <a:gs pos="31000">
                      <a:schemeClr val="tx1"/>
                    </a:gs>
                  </a:gsLst>
                  <a:lin ang="5400000" scaled="0"/>
                </a:gradFill>
              </a:rPr>
              <a:t>iles </a:t>
            </a:r>
            <a:r>
              <a:rPr lang="en-US" sz="4800" dirty="0">
                <a:gradFill>
                  <a:gsLst>
                    <a:gs pos="2655">
                      <a:schemeClr val="tx1"/>
                    </a:gs>
                    <a:gs pos="31000">
                      <a:schemeClr val="tx1"/>
                    </a:gs>
                  </a:gsLst>
                  <a:lin ang="5400000" scaled="0"/>
                </a:gradFill>
              </a:rPr>
              <a:t>in Azure </a:t>
            </a:r>
            <a:r>
              <a:rPr lang="en-US" sz="4800" dirty="0" smtClean="0">
                <a:gradFill>
                  <a:gsLst>
                    <a:gs pos="2655">
                      <a:schemeClr val="tx1"/>
                    </a:gs>
                    <a:gs pos="31000">
                      <a:schemeClr val="tx1"/>
                    </a:gs>
                  </a:gsLst>
                  <a:lin ang="5400000" scaled="0"/>
                </a:gradFill>
              </a:rPr>
              <a:t/>
            </a:r>
            <a:br>
              <a:rPr lang="en-US" sz="4800" dirty="0" smtClean="0">
                <a:gradFill>
                  <a:gsLst>
                    <a:gs pos="2655">
                      <a:schemeClr val="tx1"/>
                    </a:gs>
                    <a:gs pos="31000">
                      <a:schemeClr val="tx1"/>
                    </a:gs>
                  </a:gsLst>
                  <a:lin ang="5400000" scaled="0"/>
                </a:gradFill>
              </a:rPr>
            </a:br>
            <a:endParaRPr lang="en-US" sz="2200" dirty="0">
              <a:gradFill>
                <a:gsLst>
                  <a:gs pos="2655">
                    <a:schemeClr val="tx1"/>
                  </a:gs>
                  <a:gs pos="31000">
                    <a:schemeClr val="tx1"/>
                  </a:gs>
                </a:gsLst>
                <a:lin ang="5400000" scaled="0"/>
              </a:gradFill>
            </a:endParaRPr>
          </a:p>
        </p:txBody>
      </p:sp>
      <p:grpSp>
        <p:nvGrpSpPr>
          <p:cNvPr id="43" name="Group 21"/>
          <p:cNvGrpSpPr>
            <a:grpSpLocks noChangeAspect="1"/>
          </p:cNvGrpSpPr>
          <p:nvPr/>
        </p:nvGrpSpPr>
        <p:grpSpPr bwMode="auto">
          <a:xfrm>
            <a:off x="3801294" y="1397752"/>
            <a:ext cx="576454" cy="772336"/>
            <a:chOff x="966" y="2128"/>
            <a:chExt cx="206" cy="276"/>
          </a:xfrm>
          <a:solidFill>
            <a:schemeClr val="tx2"/>
          </a:solidFill>
        </p:grpSpPr>
        <p:sp>
          <p:nvSpPr>
            <p:cNvPr id="45" name="Freeform 22"/>
            <p:cNvSpPr>
              <a:spLocks/>
            </p:cNvSpPr>
            <p:nvPr/>
          </p:nvSpPr>
          <p:spPr bwMode="auto">
            <a:xfrm>
              <a:off x="1060" y="2261"/>
              <a:ext cx="20" cy="29"/>
            </a:xfrm>
            <a:custGeom>
              <a:avLst/>
              <a:gdLst>
                <a:gd name="T0" fmla="*/ 40 w 45"/>
                <a:gd name="T1" fmla="*/ 10 h 64"/>
                <a:gd name="T2" fmla="*/ 33 w 45"/>
                <a:gd name="T3" fmla="*/ 3 h 64"/>
                <a:gd name="T4" fmla="*/ 23 w 45"/>
                <a:gd name="T5" fmla="*/ 0 h 64"/>
                <a:gd name="T6" fmla="*/ 13 w 45"/>
                <a:gd name="T7" fmla="*/ 3 h 64"/>
                <a:gd name="T8" fmla="*/ 5 w 45"/>
                <a:gd name="T9" fmla="*/ 10 h 64"/>
                <a:gd name="T10" fmla="*/ 1 w 45"/>
                <a:gd name="T11" fmla="*/ 20 h 64"/>
                <a:gd name="T12" fmla="*/ 0 w 45"/>
                <a:gd name="T13" fmla="*/ 32 h 64"/>
                <a:gd name="T14" fmla="*/ 2 w 45"/>
                <a:gd name="T15" fmla="*/ 47 h 64"/>
                <a:gd name="T16" fmla="*/ 7 w 45"/>
                <a:gd name="T17" fmla="*/ 57 h 64"/>
                <a:gd name="T18" fmla="*/ 14 w 45"/>
                <a:gd name="T19" fmla="*/ 63 h 64"/>
                <a:gd name="T20" fmla="*/ 23 w 45"/>
                <a:gd name="T21" fmla="*/ 64 h 64"/>
                <a:gd name="T22" fmla="*/ 31 w 45"/>
                <a:gd name="T23" fmla="*/ 63 h 64"/>
                <a:gd name="T24" fmla="*/ 38 w 45"/>
                <a:gd name="T25" fmla="*/ 57 h 64"/>
                <a:gd name="T26" fmla="*/ 43 w 45"/>
                <a:gd name="T27" fmla="*/ 47 h 64"/>
                <a:gd name="T28" fmla="*/ 45 w 45"/>
                <a:gd name="T29" fmla="*/ 33 h 64"/>
                <a:gd name="T30" fmla="*/ 44 w 45"/>
                <a:gd name="T31" fmla="*/ 20 h 64"/>
                <a:gd name="T32" fmla="*/ 40 w 45"/>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4">
                  <a:moveTo>
                    <a:pt x="40" y="10"/>
                  </a:moveTo>
                  <a:cubicBezTo>
                    <a:pt x="38" y="7"/>
                    <a:pt x="36" y="4"/>
                    <a:pt x="33" y="3"/>
                  </a:cubicBezTo>
                  <a:cubicBezTo>
                    <a:pt x="31" y="1"/>
                    <a:pt x="27" y="0"/>
                    <a:pt x="23" y="0"/>
                  </a:cubicBezTo>
                  <a:cubicBezTo>
                    <a:pt x="19" y="0"/>
                    <a:pt x="16" y="1"/>
                    <a:pt x="13" y="3"/>
                  </a:cubicBezTo>
                  <a:cubicBezTo>
                    <a:pt x="10" y="4"/>
                    <a:pt x="7" y="7"/>
                    <a:pt x="5" y="10"/>
                  </a:cubicBezTo>
                  <a:cubicBezTo>
                    <a:pt x="3" y="13"/>
                    <a:pt x="2" y="16"/>
                    <a:pt x="1" y="20"/>
                  </a:cubicBezTo>
                  <a:cubicBezTo>
                    <a:pt x="0" y="24"/>
                    <a:pt x="0" y="28"/>
                    <a:pt x="0" y="32"/>
                  </a:cubicBezTo>
                  <a:cubicBezTo>
                    <a:pt x="0" y="38"/>
                    <a:pt x="0" y="43"/>
                    <a:pt x="2" y="47"/>
                  </a:cubicBezTo>
                  <a:cubicBezTo>
                    <a:pt x="3" y="51"/>
                    <a:pt x="5" y="54"/>
                    <a:pt x="7" y="57"/>
                  </a:cubicBezTo>
                  <a:cubicBezTo>
                    <a:pt x="9" y="60"/>
                    <a:pt x="11" y="61"/>
                    <a:pt x="14" y="63"/>
                  </a:cubicBezTo>
                  <a:cubicBezTo>
                    <a:pt x="17" y="64"/>
                    <a:pt x="20" y="64"/>
                    <a:pt x="23" y="64"/>
                  </a:cubicBezTo>
                  <a:cubicBezTo>
                    <a:pt x="26" y="64"/>
                    <a:pt x="28" y="64"/>
                    <a:pt x="31" y="63"/>
                  </a:cubicBezTo>
                  <a:cubicBezTo>
                    <a:pt x="34" y="61"/>
                    <a:pt x="36" y="59"/>
                    <a:pt x="38" y="57"/>
                  </a:cubicBezTo>
                  <a:cubicBezTo>
                    <a:pt x="40" y="54"/>
                    <a:pt x="42" y="51"/>
                    <a:pt x="43" y="47"/>
                  </a:cubicBezTo>
                  <a:cubicBezTo>
                    <a:pt x="45" y="43"/>
                    <a:pt x="45" y="38"/>
                    <a:pt x="45" y="33"/>
                  </a:cubicBezTo>
                  <a:cubicBezTo>
                    <a:pt x="45" y="28"/>
                    <a:pt x="45" y="24"/>
                    <a:pt x="44" y="20"/>
                  </a:cubicBezTo>
                  <a:cubicBezTo>
                    <a:pt x="43" y="16"/>
                    <a:pt x="42" y="13"/>
                    <a:pt x="40" y="1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6" name="Freeform 23"/>
            <p:cNvSpPr>
              <a:spLocks noEditPoints="1"/>
            </p:cNvSpPr>
            <p:nvPr/>
          </p:nvSpPr>
          <p:spPr bwMode="auto">
            <a:xfrm>
              <a:off x="966" y="2128"/>
              <a:ext cx="206" cy="276"/>
            </a:xfrm>
            <a:custGeom>
              <a:avLst/>
              <a:gdLst>
                <a:gd name="T0" fmla="*/ 0 w 462"/>
                <a:gd name="T1" fmla="*/ 92 h 616"/>
                <a:gd name="T2" fmla="*/ 231 w 462"/>
                <a:gd name="T3" fmla="*/ 616 h 616"/>
                <a:gd name="T4" fmla="*/ 462 w 462"/>
                <a:gd name="T5" fmla="*/ 94 h 616"/>
                <a:gd name="T6" fmla="*/ 162 w 462"/>
                <a:gd name="T7" fmla="*/ 362 h 616"/>
                <a:gd name="T8" fmla="*/ 152 w 462"/>
                <a:gd name="T9" fmla="*/ 380 h 616"/>
                <a:gd name="T10" fmla="*/ 128 w 462"/>
                <a:gd name="T11" fmla="*/ 391 h 616"/>
                <a:gd name="T12" fmla="*/ 98 w 462"/>
                <a:gd name="T13" fmla="*/ 393 h 616"/>
                <a:gd name="T14" fmla="*/ 80 w 462"/>
                <a:gd name="T15" fmla="*/ 389 h 616"/>
                <a:gd name="T16" fmla="*/ 74 w 462"/>
                <a:gd name="T17" fmla="*/ 353 h 616"/>
                <a:gd name="T18" fmla="*/ 89 w 462"/>
                <a:gd name="T19" fmla="*/ 361 h 616"/>
                <a:gd name="T20" fmla="*/ 108 w 462"/>
                <a:gd name="T21" fmla="*/ 366 h 616"/>
                <a:gd name="T22" fmla="*/ 119 w 462"/>
                <a:gd name="T23" fmla="*/ 363 h 616"/>
                <a:gd name="T24" fmla="*/ 121 w 462"/>
                <a:gd name="T25" fmla="*/ 357 h 616"/>
                <a:gd name="T26" fmla="*/ 116 w 462"/>
                <a:gd name="T27" fmla="*/ 348 h 616"/>
                <a:gd name="T28" fmla="*/ 102 w 462"/>
                <a:gd name="T29" fmla="*/ 342 h 616"/>
                <a:gd name="T30" fmla="*/ 79 w 462"/>
                <a:gd name="T31" fmla="*/ 326 h 616"/>
                <a:gd name="T32" fmla="*/ 72 w 462"/>
                <a:gd name="T33" fmla="*/ 305 h 616"/>
                <a:gd name="T34" fmla="*/ 86 w 462"/>
                <a:gd name="T35" fmla="*/ 276 h 616"/>
                <a:gd name="T36" fmla="*/ 122 w 462"/>
                <a:gd name="T37" fmla="*/ 265 h 616"/>
                <a:gd name="T38" fmla="*/ 143 w 462"/>
                <a:gd name="T39" fmla="*/ 267 h 616"/>
                <a:gd name="T40" fmla="*/ 156 w 462"/>
                <a:gd name="T41" fmla="*/ 270 h 616"/>
                <a:gd name="T42" fmla="*/ 150 w 462"/>
                <a:gd name="T43" fmla="*/ 299 h 616"/>
                <a:gd name="T44" fmla="*/ 135 w 462"/>
                <a:gd name="T45" fmla="*/ 294 h 616"/>
                <a:gd name="T46" fmla="*/ 116 w 462"/>
                <a:gd name="T47" fmla="*/ 295 h 616"/>
                <a:gd name="T48" fmla="*/ 113 w 462"/>
                <a:gd name="T49" fmla="*/ 305 h 616"/>
                <a:gd name="T50" fmla="*/ 120 w 462"/>
                <a:gd name="T51" fmla="*/ 311 h 616"/>
                <a:gd name="T52" fmla="*/ 142 w 462"/>
                <a:gd name="T53" fmla="*/ 321 h 616"/>
                <a:gd name="T54" fmla="*/ 160 w 462"/>
                <a:gd name="T55" fmla="*/ 340 h 616"/>
                <a:gd name="T56" fmla="*/ 162 w 462"/>
                <a:gd name="T57" fmla="*/ 362 h 616"/>
                <a:gd name="T58" fmla="*/ 229 w 462"/>
                <a:gd name="T59" fmla="*/ 393 h 616"/>
                <a:gd name="T60" fmla="*/ 188 w 462"/>
                <a:gd name="T61" fmla="*/ 375 h 616"/>
                <a:gd name="T62" fmla="*/ 171 w 462"/>
                <a:gd name="T63" fmla="*/ 331 h 616"/>
                <a:gd name="T64" fmla="*/ 189 w 462"/>
                <a:gd name="T65" fmla="*/ 284 h 616"/>
                <a:gd name="T66" fmla="*/ 235 w 462"/>
                <a:gd name="T67" fmla="*/ 265 h 616"/>
                <a:gd name="T68" fmla="*/ 278 w 462"/>
                <a:gd name="T69" fmla="*/ 282 h 616"/>
                <a:gd name="T70" fmla="*/ 296 w 462"/>
                <a:gd name="T71" fmla="*/ 329 h 616"/>
                <a:gd name="T72" fmla="*/ 286 w 462"/>
                <a:gd name="T73" fmla="*/ 365 h 616"/>
                <a:gd name="T74" fmla="*/ 261 w 462"/>
                <a:gd name="T75" fmla="*/ 387 h 616"/>
                <a:gd name="T76" fmla="*/ 256 w 462"/>
                <a:gd name="T77" fmla="*/ 423 h 616"/>
                <a:gd name="T78" fmla="*/ 393 w 462"/>
                <a:gd name="T79" fmla="*/ 391 h 616"/>
                <a:gd name="T80" fmla="*/ 313 w 462"/>
                <a:gd name="T81" fmla="*/ 267 h 616"/>
                <a:gd name="T82" fmla="*/ 351 w 462"/>
                <a:gd name="T83" fmla="*/ 362 h 616"/>
                <a:gd name="T84" fmla="*/ 393 w 462"/>
                <a:gd name="T85" fmla="*/ 391 h 616"/>
                <a:gd name="T86" fmla="*/ 231 w 462"/>
                <a:gd name="T87" fmla="*/ 134 h 616"/>
                <a:gd name="T88" fmla="*/ 231 w 462"/>
                <a:gd name="T89" fmla="*/ 34 h 616"/>
                <a:gd name="T90" fmla="*/ 231 w 462"/>
                <a:gd name="T91" fmla="*/ 13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6">
                  <a:moveTo>
                    <a:pt x="231" y="0"/>
                  </a:moveTo>
                  <a:cubicBezTo>
                    <a:pt x="104" y="0"/>
                    <a:pt x="0" y="44"/>
                    <a:pt x="0" y="92"/>
                  </a:cubicBezTo>
                  <a:lnTo>
                    <a:pt x="0" y="523"/>
                  </a:lnTo>
                  <a:cubicBezTo>
                    <a:pt x="0" y="571"/>
                    <a:pt x="104" y="616"/>
                    <a:pt x="231" y="616"/>
                  </a:cubicBezTo>
                  <a:cubicBezTo>
                    <a:pt x="359" y="616"/>
                    <a:pt x="462" y="573"/>
                    <a:pt x="462" y="526"/>
                  </a:cubicBezTo>
                  <a:lnTo>
                    <a:pt x="462" y="94"/>
                  </a:lnTo>
                  <a:cubicBezTo>
                    <a:pt x="462" y="46"/>
                    <a:pt x="359" y="0"/>
                    <a:pt x="231" y="0"/>
                  </a:cubicBezTo>
                  <a:close/>
                  <a:moveTo>
                    <a:pt x="162" y="362"/>
                  </a:moveTo>
                  <a:cubicBezTo>
                    <a:pt x="161" y="366"/>
                    <a:pt x="160" y="369"/>
                    <a:pt x="159" y="371"/>
                  </a:cubicBezTo>
                  <a:cubicBezTo>
                    <a:pt x="157" y="374"/>
                    <a:pt x="155" y="377"/>
                    <a:pt x="152" y="380"/>
                  </a:cubicBezTo>
                  <a:cubicBezTo>
                    <a:pt x="150" y="382"/>
                    <a:pt x="146" y="385"/>
                    <a:pt x="142" y="387"/>
                  </a:cubicBezTo>
                  <a:cubicBezTo>
                    <a:pt x="138" y="389"/>
                    <a:pt x="134" y="390"/>
                    <a:pt x="128" y="391"/>
                  </a:cubicBezTo>
                  <a:cubicBezTo>
                    <a:pt x="123" y="393"/>
                    <a:pt x="116" y="393"/>
                    <a:pt x="109" y="393"/>
                  </a:cubicBezTo>
                  <a:cubicBezTo>
                    <a:pt x="105" y="393"/>
                    <a:pt x="102" y="393"/>
                    <a:pt x="98" y="393"/>
                  </a:cubicBezTo>
                  <a:cubicBezTo>
                    <a:pt x="95" y="392"/>
                    <a:pt x="91" y="392"/>
                    <a:pt x="88" y="391"/>
                  </a:cubicBezTo>
                  <a:cubicBezTo>
                    <a:pt x="85" y="391"/>
                    <a:pt x="82" y="390"/>
                    <a:pt x="80" y="389"/>
                  </a:cubicBezTo>
                  <a:cubicBezTo>
                    <a:pt x="77" y="388"/>
                    <a:pt x="75" y="387"/>
                    <a:pt x="74" y="387"/>
                  </a:cubicBezTo>
                  <a:lnTo>
                    <a:pt x="74" y="353"/>
                  </a:lnTo>
                  <a:cubicBezTo>
                    <a:pt x="76" y="354"/>
                    <a:pt x="78" y="356"/>
                    <a:pt x="81" y="357"/>
                  </a:cubicBezTo>
                  <a:cubicBezTo>
                    <a:pt x="83" y="359"/>
                    <a:pt x="86" y="360"/>
                    <a:pt x="89" y="361"/>
                  </a:cubicBezTo>
                  <a:cubicBezTo>
                    <a:pt x="92" y="363"/>
                    <a:pt x="95" y="364"/>
                    <a:pt x="99" y="364"/>
                  </a:cubicBezTo>
                  <a:cubicBezTo>
                    <a:pt x="102" y="365"/>
                    <a:pt x="105" y="366"/>
                    <a:pt x="108" y="366"/>
                  </a:cubicBezTo>
                  <a:cubicBezTo>
                    <a:pt x="111" y="366"/>
                    <a:pt x="113" y="365"/>
                    <a:pt x="115" y="365"/>
                  </a:cubicBezTo>
                  <a:cubicBezTo>
                    <a:pt x="116" y="364"/>
                    <a:pt x="118" y="364"/>
                    <a:pt x="119" y="363"/>
                  </a:cubicBezTo>
                  <a:cubicBezTo>
                    <a:pt x="119" y="362"/>
                    <a:pt x="120" y="361"/>
                    <a:pt x="121" y="360"/>
                  </a:cubicBezTo>
                  <a:cubicBezTo>
                    <a:pt x="121" y="359"/>
                    <a:pt x="121" y="358"/>
                    <a:pt x="121" y="357"/>
                  </a:cubicBezTo>
                  <a:cubicBezTo>
                    <a:pt x="121" y="355"/>
                    <a:pt x="121" y="353"/>
                    <a:pt x="120" y="352"/>
                  </a:cubicBezTo>
                  <a:cubicBezTo>
                    <a:pt x="119" y="351"/>
                    <a:pt x="117" y="349"/>
                    <a:pt x="116" y="348"/>
                  </a:cubicBezTo>
                  <a:cubicBezTo>
                    <a:pt x="114" y="347"/>
                    <a:pt x="112" y="346"/>
                    <a:pt x="110" y="345"/>
                  </a:cubicBezTo>
                  <a:cubicBezTo>
                    <a:pt x="107" y="344"/>
                    <a:pt x="104" y="343"/>
                    <a:pt x="102" y="342"/>
                  </a:cubicBezTo>
                  <a:cubicBezTo>
                    <a:pt x="96" y="340"/>
                    <a:pt x="92" y="337"/>
                    <a:pt x="88" y="335"/>
                  </a:cubicBezTo>
                  <a:cubicBezTo>
                    <a:pt x="84" y="332"/>
                    <a:pt x="81" y="329"/>
                    <a:pt x="79" y="326"/>
                  </a:cubicBezTo>
                  <a:cubicBezTo>
                    <a:pt x="76" y="323"/>
                    <a:pt x="74" y="319"/>
                    <a:pt x="73" y="316"/>
                  </a:cubicBezTo>
                  <a:cubicBezTo>
                    <a:pt x="72" y="312"/>
                    <a:pt x="72" y="309"/>
                    <a:pt x="72" y="305"/>
                  </a:cubicBezTo>
                  <a:cubicBezTo>
                    <a:pt x="72" y="299"/>
                    <a:pt x="73" y="293"/>
                    <a:pt x="75" y="288"/>
                  </a:cubicBezTo>
                  <a:cubicBezTo>
                    <a:pt x="78" y="283"/>
                    <a:pt x="81" y="279"/>
                    <a:pt x="86" y="276"/>
                  </a:cubicBezTo>
                  <a:cubicBezTo>
                    <a:pt x="90" y="272"/>
                    <a:pt x="95" y="270"/>
                    <a:pt x="101" y="268"/>
                  </a:cubicBezTo>
                  <a:cubicBezTo>
                    <a:pt x="108" y="266"/>
                    <a:pt x="114" y="265"/>
                    <a:pt x="122" y="265"/>
                  </a:cubicBezTo>
                  <a:cubicBezTo>
                    <a:pt x="126" y="265"/>
                    <a:pt x="130" y="265"/>
                    <a:pt x="134" y="266"/>
                  </a:cubicBezTo>
                  <a:cubicBezTo>
                    <a:pt x="137" y="266"/>
                    <a:pt x="140" y="266"/>
                    <a:pt x="143" y="267"/>
                  </a:cubicBezTo>
                  <a:cubicBezTo>
                    <a:pt x="146" y="267"/>
                    <a:pt x="148" y="268"/>
                    <a:pt x="150" y="268"/>
                  </a:cubicBezTo>
                  <a:cubicBezTo>
                    <a:pt x="153" y="269"/>
                    <a:pt x="155" y="269"/>
                    <a:pt x="156" y="270"/>
                  </a:cubicBezTo>
                  <a:lnTo>
                    <a:pt x="156" y="302"/>
                  </a:lnTo>
                  <a:cubicBezTo>
                    <a:pt x="154" y="301"/>
                    <a:pt x="153" y="299"/>
                    <a:pt x="150" y="299"/>
                  </a:cubicBezTo>
                  <a:cubicBezTo>
                    <a:pt x="148" y="297"/>
                    <a:pt x="146" y="297"/>
                    <a:pt x="143" y="296"/>
                  </a:cubicBezTo>
                  <a:cubicBezTo>
                    <a:pt x="140" y="295"/>
                    <a:pt x="138" y="294"/>
                    <a:pt x="135" y="294"/>
                  </a:cubicBezTo>
                  <a:cubicBezTo>
                    <a:pt x="132" y="293"/>
                    <a:pt x="129" y="293"/>
                    <a:pt x="126" y="293"/>
                  </a:cubicBezTo>
                  <a:cubicBezTo>
                    <a:pt x="121" y="293"/>
                    <a:pt x="118" y="294"/>
                    <a:pt x="116" y="295"/>
                  </a:cubicBezTo>
                  <a:cubicBezTo>
                    <a:pt x="113" y="297"/>
                    <a:pt x="112" y="299"/>
                    <a:pt x="112" y="302"/>
                  </a:cubicBezTo>
                  <a:cubicBezTo>
                    <a:pt x="112" y="303"/>
                    <a:pt x="112" y="304"/>
                    <a:pt x="113" y="305"/>
                  </a:cubicBezTo>
                  <a:cubicBezTo>
                    <a:pt x="113" y="307"/>
                    <a:pt x="114" y="307"/>
                    <a:pt x="115" y="308"/>
                  </a:cubicBezTo>
                  <a:cubicBezTo>
                    <a:pt x="116" y="309"/>
                    <a:pt x="118" y="310"/>
                    <a:pt x="120" y="311"/>
                  </a:cubicBezTo>
                  <a:cubicBezTo>
                    <a:pt x="122" y="312"/>
                    <a:pt x="125" y="314"/>
                    <a:pt x="128" y="315"/>
                  </a:cubicBezTo>
                  <a:cubicBezTo>
                    <a:pt x="133" y="317"/>
                    <a:pt x="137" y="319"/>
                    <a:pt x="142" y="321"/>
                  </a:cubicBezTo>
                  <a:cubicBezTo>
                    <a:pt x="146" y="324"/>
                    <a:pt x="150" y="327"/>
                    <a:pt x="153" y="330"/>
                  </a:cubicBezTo>
                  <a:cubicBezTo>
                    <a:pt x="156" y="333"/>
                    <a:pt x="158" y="336"/>
                    <a:pt x="160" y="340"/>
                  </a:cubicBezTo>
                  <a:cubicBezTo>
                    <a:pt x="162" y="344"/>
                    <a:pt x="163" y="349"/>
                    <a:pt x="163" y="354"/>
                  </a:cubicBezTo>
                  <a:cubicBezTo>
                    <a:pt x="163" y="356"/>
                    <a:pt x="163" y="359"/>
                    <a:pt x="162" y="362"/>
                  </a:cubicBezTo>
                  <a:close/>
                  <a:moveTo>
                    <a:pt x="256" y="423"/>
                  </a:moveTo>
                  <a:lnTo>
                    <a:pt x="229" y="393"/>
                  </a:lnTo>
                  <a:cubicBezTo>
                    <a:pt x="221" y="393"/>
                    <a:pt x="213" y="391"/>
                    <a:pt x="206" y="388"/>
                  </a:cubicBezTo>
                  <a:cubicBezTo>
                    <a:pt x="199" y="385"/>
                    <a:pt x="193" y="381"/>
                    <a:pt x="188" y="375"/>
                  </a:cubicBezTo>
                  <a:cubicBezTo>
                    <a:pt x="183" y="370"/>
                    <a:pt x="179" y="364"/>
                    <a:pt x="176" y="356"/>
                  </a:cubicBezTo>
                  <a:cubicBezTo>
                    <a:pt x="173" y="349"/>
                    <a:pt x="171" y="340"/>
                    <a:pt x="171" y="331"/>
                  </a:cubicBezTo>
                  <a:cubicBezTo>
                    <a:pt x="171" y="321"/>
                    <a:pt x="173" y="312"/>
                    <a:pt x="176" y="304"/>
                  </a:cubicBezTo>
                  <a:cubicBezTo>
                    <a:pt x="179" y="296"/>
                    <a:pt x="183" y="289"/>
                    <a:pt x="189" y="284"/>
                  </a:cubicBezTo>
                  <a:cubicBezTo>
                    <a:pt x="194" y="278"/>
                    <a:pt x="201" y="273"/>
                    <a:pt x="209" y="270"/>
                  </a:cubicBezTo>
                  <a:cubicBezTo>
                    <a:pt x="217" y="267"/>
                    <a:pt x="225" y="265"/>
                    <a:pt x="235" y="265"/>
                  </a:cubicBezTo>
                  <a:cubicBezTo>
                    <a:pt x="243" y="265"/>
                    <a:pt x="252" y="267"/>
                    <a:pt x="259" y="270"/>
                  </a:cubicBezTo>
                  <a:cubicBezTo>
                    <a:pt x="267" y="273"/>
                    <a:pt x="273" y="277"/>
                    <a:pt x="278" y="282"/>
                  </a:cubicBezTo>
                  <a:cubicBezTo>
                    <a:pt x="284" y="288"/>
                    <a:pt x="288" y="294"/>
                    <a:pt x="291" y="302"/>
                  </a:cubicBezTo>
                  <a:cubicBezTo>
                    <a:pt x="294" y="310"/>
                    <a:pt x="296" y="319"/>
                    <a:pt x="296" y="329"/>
                  </a:cubicBezTo>
                  <a:cubicBezTo>
                    <a:pt x="296" y="336"/>
                    <a:pt x="295" y="343"/>
                    <a:pt x="293" y="349"/>
                  </a:cubicBezTo>
                  <a:cubicBezTo>
                    <a:pt x="291" y="355"/>
                    <a:pt x="289" y="360"/>
                    <a:pt x="286" y="365"/>
                  </a:cubicBezTo>
                  <a:cubicBezTo>
                    <a:pt x="283" y="370"/>
                    <a:pt x="279" y="374"/>
                    <a:pt x="275" y="378"/>
                  </a:cubicBezTo>
                  <a:cubicBezTo>
                    <a:pt x="271" y="382"/>
                    <a:pt x="266" y="385"/>
                    <a:pt x="261" y="387"/>
                  </a:cubicBezTo>
                  <a:lnTo>
                    <a:pt x="303" y="423"/>
                  </a:lnTo>
                  <a:lnTo>
                    <a:pt x="256" y="423"/>
                  </a:lnTo>
                  <a:lnTo>
                    <a:pt x="256" y="423"/>
                  </a:lnTo>
                  <a:close/>
                  <a:moveTo>
                    <a:pt x="393" y="391"/>
                  </a:moveTo>
                  <a:lnTo>
                    <a:pt x="313" y="391"/>
                  </a:lnTo>
                  <a:lnTo>
                    <a:pt x="313" y="267"/>
                  </a:lnTo>
                  <a:lnTo>
                    <a:pt x="351" y="267"/>
                  </a:lnTo>
                  <a:lnTo>
                    <a:pt x="351" y="362"/>
                  </a:lnTo>
                  <a:lnTo>
                    <a:pt x="393" y="362"/>
                  </a:lnTo>
                  <a:lnTo>
                    <a:pt x="393" y="391"/>
                  </a:lnTo>
                  <a:lnTo>
                    <a:pt x="393" y="391"/>
                  </a:lnTo>
                  <a:close/>
                  <a:moveTo>
                    <a:pt x="231" y="134"/>
                  </a:moveTo>
                  <a:cubicBezTo>
                    <a:pt x="140" y="134"/>
                    <a:pt x="67" y="112"/>
                    <a:pt x="67" y="84"/>
                  </a:cubicBezTo>
                  <a:cubicBezTo>
                    <a:pt x="67" y="56"/>
                    <a:pt x="140" y="34"/>
                    <a:pt x="231" y="34"/>
                  </a:cubicBezTo>
                  <a:cubicBezTo>
                    <a:pt x="322" y="34"/>
                    <a:pt x="396" y="56"/>
                    <a:pt x="396" y="84"/>
                  </a:cubicBezTo>
                  <a:cubicBezTo>
                    <a:pt x="396" y="112"/>
                    <a:pt x="322" y="134"/>
                    <a:pt x="231" y="13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49" name="Group 21"/>
          <p:cNvGrpSpPr>
            <a:grpSpLocks noChangeAspect="1"/>
          </p:cNvGrpSpPr>
          <p:nvPr/>
        </p:nvGrpSpPr>
        <p:grpSpPr bwMode="auto">
          <a:xfrm>
            <a:off x="4670523" y="1397752"/>
            <a:ext cx="576454" cy="772336"/>
            <a:chOff x="966" y="2128"/>
            <a:chExt cx="206" cy="276"/>
          </a:xfrm>
          <a:solidFill>
            <a:schemeClr val="tx2"/>
          </a:solidFill>
        </p:grpSpPr>
        <p:sp>
          <p:nvSpPr>
            <p:cNvPr id="50" name="Freeform 22"/>
            <p:cNvSpPr>
              <a:spLocks/>
            </p:cNvSpPr>
            <p:nvPr/>
          </p:nvSpPr>
          <p:spPr bwMode="auto">
            <a:xfrm>
              <a:off x="1060" y="2261"/>
              <a:ext cx="20" cy="29"/>
            </a:xfrm>
            <a:custGeom>
              <a:avLst/>
              <a:gdLst>
                <a:gd name="T0" fmla="*/ 40 w 45"/>
                <a:gd name="T1" fmla="*/ 10 h 64"/>
                <a:gd name="T2" fmla="*/ 33 w 45"/>
                <a:gd name="T3" fmla="*/ 3 h 64"/>
                <a:gd name="T4" fmla="*/ 23 w 45"/>
                <a:gd name="T5" fmla="*/ 0 h 64"/>
                <a:gd name="T6" fmla="*/ 13 w 45"/>
                <a:gd name="T7" fmla="*/ 3 h 64"/>
                <a:gd name="T8" fmla="*/ 5 w 45"/>
                <a:gd name="T9" fmla="*/ 10 h 64"/>
                <a:gd name="T10" fmla="*/ 1 w 45"/>
                <a:gd name="T11" fmla="*/ 20 h 64"/>
                <a:gd name="T12" fmla="*/ 0 w 45"/>
                <a:gd name="T13" fmla="*/ 32 h 64"/>
                <a:gd name="T14" fmla="*/ 2 w 45"/>
                <a:gd name="T15" fmla="*/ 47 h 64"/>
                <a:gd name="T16" fmla="*/ 7 w 45"/>
                <a:gd name="T17" fmla="*/ 57 h 64"/>
                <a:gd name="T18" fmla="*/ 14 w 45"/>
                <a:gd name="T19" fmla="*/ 63 h 64"/>
                <a:gd name="T20" fmla="*/ 23 w 45"/>
                <a:gd name="T21" fmla="*/ 64 h 64"/>
                <a:gd name="T22" fmla="*/ 31 w 45"/>
                <a:gd name="T23" fmla="*/ 63 h 64"/>
                <a:gd name="T24" fmla="*/ 38 w 45"/>
                <a:gd name="T25" fmla="*/ 57 h 64"/>
                <a:gd name="T26" fmla="*/ 43 w 45"/>
                <a:gd name="T27" fmla="*/ 47 h 64"/>
                <a:gd name="T28" fmla="*/ 45 w 45"/>
                <a:gd name="T29" fmla="*/ 33 h 64"/>
                <a:gd name="T30" fmla="*/ 44 w 45"/>
                <a:gd name="T31" fmla="*/ 20 h 64"/>
                <a:gd name="T32" fmla="*/ 40 w 45"/>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4">
                  <a:moveTo>
                    <a:pt x="40" y="10"/>
                  </a:moveTo>
                  <a:cubicBezTo>
                    <a:pt x="38" y="7"/>
                    <a:pt x="36" y="4"/>
                    <a:pt x="33" y="3"/>
                  </a:cubicBezTo>
                  <a:cubicBezTo>
                    <a:pt x="31" y="1"/>
                    <a:pt x="27" y="0"/>
                    <a:pt x="23" y="0"/>
                  </a:cubicBezTo>
                  <a:cubicBezTo>
                    <a:pt x="19" y="0"/>
                    <a:pt x="16" y="1"/>
                    <a:pt x="13" y="3"/>
                  </a:cubicBezTo>
                  <a:cubicBezTo>
                    <a:pt x="10" y="4"/>
                    <a:pt x="7" y="7"/>
                    <a:pt x="5" y="10"/>
                  </a:cubicBezTo>
                  <a:cubicBezTo>
                    <a:pt x="3" y="13"/>
                    <a:pt x="2" y="16"/>
                    <a:pt x="1" y="20"/>
                  </a:cubicBezTo>
                  <a:cubicBezTo>
                    <a:pt x="0" y="24"/>
                    <a:pt x="0" y="28"/>
                    <a:pt x="0" y="32"/>
                  </a:cubicBezTo>
                  <a:cubicBezTo>
                    <a:pt x="0" y="38"/>
                    <a:pt x="0" y="43"/>
                    <a:pt x="2" y="47"/>
                  </a:cubicBezTo>
                  <a:cubicBezTo>
                    <a:pt x="3" y="51"/>
                    <a:pt x="5" y="54"/>
                    <a:pt x="7" y="57"/>
                  </a:cubicBezTo>
                  <a:cubicBezTo>
                    <a:pt x="9" y="60"/>
                    <a:pt x="11" y="61"/>
                    <a:pt x="14" y="63"/>
                  </a:cubicBezTo>
                  <a:cubicBezTo>
                    <a:pt x="17" y="64"/>
                    <a:pt x="20" y="64"/>
                    <a:pt x="23" y="64"/>
                  </a:cubicBezTo>
                  <a:cubicBezTo>
                    <a:pt x="26" y="64"/>
                    <a:pt x="28" y="64"/>
                    <a:pt x="31" y="63"/>
                  </a:cubicBezTo>
                  <a:cubicBezTo>
                    <a:pt x="34" y="61"/>
                    <a:pt x="36" y="59"/>
                    <a:pt x="38" y="57"/>
                  </a:cubicBezTo>
                  <a:cubicBezTo>
                    <a:pt x="40" y="54"/>
                    <a:pt x="42" y="51"/>
                    <a:pt x="43" y="47"/>
                  </a:cubicBezTo>
                  <a:cubicBezTo>
                    <a:pt x="45" y="43"/>
                    <a:pt x="45" y="38"/>
                    <a:pt x="45" y="33"/>
                  </a:cubicBezTo>
                  <a:cubicBezTo>
                    <a:pt x="45" y="28"/>
                    <a:pt x="45" y="24"/>
                    <a:pt x="44" y="20"/>
                  </a:cubicBezTo>
                  <a:cubicBezTo>
                    <a:pt x="43" y="16"/>
                    <a:pt x="42" y="13"/>
                    <a:pt x="40" y="1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1" name="Freeform 23"/>
            <p:cNvSpPr>
              <a:spLocks noEditPoints="1"/>
            </p:cNvSpPr>
            <p:nvPr/>
          </p:nvSpPr>
          <p:spPr bwMode="auto">
            <a:xfrm>
              <a:off x="966" y="2128"/>
              <a:ext cx="206" cy="276"/>
            </a:xfrm>
            <a:custGeom>
              <a:avLst/>
              <a:gdLst>
                <a:gd name="T0" fmla="*/ 0 w 462"/>
                <a:gd name="T1" fmla="*/ 92 h 616"/>
                <a:gd name="T2" fmla="*/ 231 w 462"/>
                <a:gd name="T3" fmla="*/ 616 h 616"/>
                <a:gd name="T4" fmla="*/ 462 w 462"/>
                <a:gd name="T5" fmla="*/ 94 h 616"/>
                <a:gd name="T6" fmla="*/ 162 w 462"/>
                <a:gd name="T7" fmla="*/ 362 h 616"/>
                <a:gd name="T8" fmla="*/ 152 w 462"/>
                <a:gd name="T9" fmla="*/ 380 h 616"/>
                <a:gd name="T10" fmla="*/ 128 w 462"/>
                <a:gd name="T11" fmla="*/ 391 h 616"/>
                <a:gd name="T12" fmla="*/ 98 w 462"/>
                <a:gd name="T13" fmla="*/ 393 h 616"/>
                <a:gd name="T14" fmla="*/ 80 w 462"/>
                <a:gd name="T15" fmla="*/ 389 h 616"/>
                <a:gd name="T16" fmla="*/ 74 w 462"/>
                <a:gd name="T17" fmla="*/ 353 h 616"/>
                <a:gd name="T18" fmla="*/ 89 w 462"/>
                <a:gd name="T19" fmla="*/ 361 h 616"/>
                <a:gd name="T20" fmla="*/ 108 w 462"/>
                <a:gd name="T21" fmla="*/ 366 h 616"/>
                <a:gd name="T22" fmla="*/ 119 w 462"/>
                <a:gd name="T23" fmla="*/ 363 h 616"/>
                <a:gd name="T24" fmla="*/ 121 w 462"/>
                <a:gd name="T25" fmla="*/ 357 h 616"/>
                <a:gd name="T26" fmla="*/ 116 w 462"/>
                <a:gd name="T27" fmla="*/ 348 h 616"/>
                <a:gd name="T28" fmla="*/ 102 w 462"/>
                <a:gd name="T29" fmla="*/ 342 h 616"/>
                <a:gd name="T30" fmla="*/ 79 w 462"/>
                <a:gd name="T31" fmla="*/ 326 h 616"/>
                <a:gd name="T32" fmla="*/ 72 w 462"/>
                <a:gd name="T33" fmla="*/ 305 h 616"/>
                <a:gd name="T34" fmla="*/ 86 w 462"/>
                <a:gd name="T35" fmla="*/ 276 h 616"/>
                <a:gd name="T36" fmla="*/ 122 w 462"/>
                <a:gd name="T37" fmla="*/ 265 h 616"/>
                <a:gd name="T38" fmla="*/ 143 w 462"/>
                <a:gd name="T39" fmla="*/ 267 h 616"/>
                <a:gd name="T40" fmla="*/ 156 w 462"/>
                <a:gd name="T41" fmla="*/ 270 h 616"/>
                <a:gd name="T42" fmla="*/ 150 w 462"/>
                <a:gd name="T43" fmla="*/ 299 h 616"/>
                <a:gd name="T44" fmla="*/ 135 w 462"/>
                <a:gd name="T45" fmla="*/ 294 h 616"/>
                <a:gd name="T46" fmla="*/ 116 w 462"/>
                <a:gd name="T47" fmla="*/ 295 h 616"/>
                <a:gd name="T48" fmla="*/ 113 w 462"/>
                <a:gd name="T49" fmla="*/ 305 h 616"/>
                <a:gd name="T50" fmla="*/ 120 w 462"/>
                <a:gd name="T51" fmla="*/ 311 h 616"/>
                <a:gd name="T52" fmla="*/ 142 w 462"/>
                <a:gd name="T53" fmla="*/ 321 h 616"/>
                <a:gd name="T54" fmla="*/ 160 w 462"/>
                <a:gd name="T55" fmla="*/ 340 h 616"/>
                <a:gd name="T56" fmla="*/ 162 w 462"/>
                <a:gd name="T57" fmla="*/ 362 h 616"/>
                <a:gd name="T58" fmla="*/ 229 w 462"/>
                <a:gd name="T59" fmla="*/ 393 h 616"/>
                <a:gd name="T60" fmla="*/ 188 w 462"/>
                <a:gd name="T61" fmla="*/ 375 h 616"/>
                <a:gd name="T62" fmla="*/ 171 w 462"/>
                <a:gd name="T63" fmla="*/ 331 h 616"/>
                <a:gd name="T64" fmla="*/ 189 w 462"/>
                <a:gd name="T65" fmla="*/ 284 h 616"/>
                <a:gd name="T66" fmla="*/ 235 w 462"/>
                <a:gd name="T67" fmla="*/ 265 h 616"/>
                <a:gd name="T68" fmla="*/ 278 w 462"/>
                <a:gd name="T69" fmla="*/ 282 h 616"/>
                <a:gd name="T70" fmla="*/ 296 w 462"/>
                <a:gd name="T71" fmla="*/ 329 h 616"/>
                <a:gd name="T72" fmla="*/ 286 w 462"/>
                <a:gd name="T73" fmla="*/ 365 h 616"/>
                <a:gd name="T74" fmla="*/ 261 w 462"/>
                <a:gd name="T75" fmla="*/ 387 h 616"/>
                <a:gd name="T76" fmla="*/ 256 w 462"/>
                <a:gd name="T77" fmla="*/ 423 h 616"/>
                <a:gd name="T78" fmla="*/ 393 w 462"/>
                <a:gd name="T79" fmla="*/ 391 h 616"/>
                <a:gd name="T80" fmla="*/ 313 w 462"/>
                <a:gd name="T81" fmla="*/ 267 h 616"/>
                <a:gd name="T82" fmla="*/ 351 w 462"/>
                <a:gd name="T83" fmla="*/ 362 h 616"/>
                <a:gd name="T84" fmla="*/ 393 w 462"/>
                <a:gd name="T85" fmla="*/ 391 h 616"/>
                <a:gd name="T86" fmla="*/ 231 w 462"/>
                <a:gd name="T87" fmla="*/ 134 h 616"/>
                <a:gd name="T88" fmla="*/ 231 w 462"/>
                <a:gd name="T89" fmla="*/ 34 h 616"/>
                <a:gd name="T90" fmla="*/ 231 w 462"/>
                <a:gd name="T91" fmla="*/ 13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6">
                  <a:moveTo>
                    <a:pt x="231" y="0"/>
                  </a:moveTo>
                  <a:cubicBezTo>
                    <a:pt x="104" y="0"/>
                    <a:pt x="0" y="44"/>
                    <a:pt x="0" y="92"/>
                  </a:cubicBezTo>
                  <a:lnTo>
                    <a:pt x="0" y="523"/>
                  </a:lnTo>
                  <a:cubicBezTo>
                    <a:pt x="0" y="571"/>
                    <a:pt x="104" y="616"/>
                    <a:pt x="231" y="616"/>
                  </a:cubicBezTo>
                  <a:cubicBezTo>
                    <a:pt x="359" y="616"/>
                    <a:pt x="462" y="573"/>
                    <a:pt x="462" y="526"/>
                  </a:cubicBezTo>
                  <a:lnTo>
                    <a:pt x="462" y="94"/>
                  </a:lnTo>
                  <a:cubicBezTo>
                    <a:pt x="462" y="46"/>
                    <a:pt x="359" y="0"/>
                    <a:pt x="231" y="0"/>
                  </a:cubicBezTo>
                  <a:close/>
                  <a:moveTo>
                    <a:pt x="162" y="362"/>
                  </a:moveTo>
                  <a:cubicBezTo>
                    <a:pt x="161" y="366"/>
                    <a:pt x="160" y="369"/>
                    <a:pt x="159" y="371"/>
                  </a:cubicBezTo>
                  <a:cubicBezTo>
                    <a:pt x="157" y="374"/>
                    <a:pt x="155" y="377"/>
                    <a:pt x="152" y="380"/>
                  </a:cubicBezTo>
                  <a:cubicBezTo>
                    <a:pt x="150" y="382"/>
                    <a:pt x="146" y="385"/>
                    <a:pt x="142" y="387"/>
                  </a:cubicBezTo>
                  <a:cubicBezTo>
                    <a:pt x="138" y="389"/>
                    <a:pt x="134" y="390"/>
                    <a:pt x="128" y="391"/>
                  </a:cubicBezTo>
                  <a:cubicBezTo>
                    <a:pt x="123" y="393"/>
                    <a:pt x="116" y="393"/>
                    <a:pt x="109" y="393"/>
                  </a:cubicBezTo>
                  <a:cubicBezTo>
                    <a:pt x="105" y="393"/>
                    <a:pt x="102" y="393"/>
                    <a:pt x="98" y="393"/>
                  </a:cubicBezTo>
                  <a:cubicBezTo>
                    <a:pt x="95" y="392"/>
                    <a:pt x="91" y="392"/>
                    <a:pt x="88" y="391"/>
                  </a:cubicBezTo>
                  <a:cubicBezTo>
                    <a:pt x="85" y="391"/>
                    <a:pt x="82" y="390"/>
                    <a:pt x="80" y="389"/>
                  </a:cubicBezTo>
                  <a:cubicBezTo>
                    <a:pt x="77" y="388"/>
                    <a:pt x="75" y="387"/>
                    <a:pt x="74" y="387"/>
                  </a:cubicBezTo>
                  <a:lnTo>
                    <a:pt x="74" y="353"/>
                  </a:lnTo>
                  <a:cubicBezTo>
                    <a:pt x="76" y="354"/>
                    <a:pt x="78" y="356"/>
                    <a:pt x="81" y="357"/>
                  </a:cubicBezTo>
                  <a:cubicBezTo>
                    <a:pt x="83" y="359"/>
                    <a:pt x="86" y="360"/>
                    <a:pt x="89" y="361"/>
                  </a:cubicBezTo>
                  <a:cubicBezTo>
                    <a:pt x="92" y="363"/>
                    <a:pt x="95" y="364"/>
                    <a:pt x="99" y="364"/>
                  </a:cubicBezTo>
                  <a:cubicBezTo>
                    <a:pt x="102" y="365"/>
                    <a:pt x="105" y="366"/>
                    <a:pt x="108" y="366"/>
                  </a:cubicBezTo>
                  <a:cubicBezTo>
                    <a:pt x="111" y="366"/>
                    <a:pt x="113" y="365"/>
                    <a:pt x="115" y="365"/>
                  </a:cubicBezTo>
                  <a:cubicBezTo>
                    <a:pt x="116" y="364"/>
                    <a:pt x="118" y="364"/>
                    <a:pt x="119" y="363"/>
                  </a:cubicBezTo>
                  <a:cubicBezTo>
                    <a:pt x="119" y="362"/>
                    <a:pt x="120" y="361"/>
                    <a:pt x="121" y="360"/>
                  </a:cubicBezTo>
                  <a:cubicBezTo>
                    <a:pt x="121" y="359"/>
                    <a:pt x="121" y="358"/>
                    <a:pt x="121" y="357"/>
                  </a:cubicBezTo>
                  <a:cubicBezTo>
                    <a:pt x="121" y="355"/>
                    <a:pt x="121" y="353"/>
                    <a:pt x="120" y="352"/>
                  </a:cubicBezTo>
                  <a:cubicBezTo>
                    <a:pt x="119" y="351"/>
                    <a:pt x="117" y="349"/>
                    <a:pt x="116" y="348"/>
                  </a:cubicBezTo>
                  <a:cubicBezTo>
                    <a:pt x="114" y="347"/>
                    <a:pt x="112" y="346"/>
                    <a:pt x="110" y="345"/>
                  </a:cubicBezTo>
                  <a:cubicBezTo>
                    <a:pt x="107" y="344"/>
                    <a:pt x="104" y="343"/>
                    <a:pt x="102" y="342"/>
                  </a:cubicBezTo>
                  <a:cubicBezTo>
                    <a:pt x="96" y="340"/>
                    <a:pt x="92" y="337"/>
                    <a:pt x="88" y="335"/>
                  </a:cubicBezTo>
                  <a:cubicBezTo>
                    <a:pt x="84" y="332"/>
                    <a:pt x="81" y="329"/>
                    <a:pt x="79" y="326"/>
                  </a:cubicBezTo>
                  <a:cubicBezTo>
                    <a:pt x="76" y="323"/>
                    <a:pt x="74" y="319"/>
                    <a:pt x="73" y="316"/>
                  </a:cubicBezTo>
                  <a:cubicBezTo>
                    <a:pt x="72" y="312"/>
                    <a:pt x="72" y="309"/>
                    <a:pt x="72" y="305"/>
                  </a:cubicBezTo>
                  <a:cubicBezTo>
                    <a:pt x="72" y="299"/>
                    <a:pt x="73" y="293"/>
                    <a:pt x="75" y="288"/>
                  </a:cubicBezTo>
                  <a:cubicBezTo>
                    <a:pt x="78" y="283"/>
                    <a:pt x="81" y="279"/>
                    <a:pt x="86" y="276"/>
                  </a:cubicBezTo>
                  <a:cubicBezTo>
                    <a:pt x="90" y="272"/>
                    <a:pt x="95" y="270"/>
                    <a:pt x="101" y="268"/>
                  </a:cubicBezTo>
                  <a:cubicBezTo>
                    <a:pt x="108" y="266"/>
                    <a:pt x="114" y="265"/>
                    <a:pt x="122" y="265"/>
                  </a:cubicBezTo>
                  <a:cubicBezTo>
                    <a:pt x="126" y="265"/>
                    <a:pt x="130" y="265"/>
                    <a:pt x="134" y="266"/>
                  </a:cubicBezTo>
                  <a:cubicBezTo>
                    <a:pt x="137" y="266"/>
                    <a:pt x="140" y="266"/>
                    <a:pt x="143" y="267"/>
                  </a:cubicBezTo>
                  <a:cubicBezTo>
                    <a:pt x="146" y="267"/>
                    <a:pt x="148" y="268"/>
                    <a:pt x="150" y="268"/>
                  </a:cubicBezTo>
                  <a:cubicBezTo>
                    <a:pt x="153" y="269"/>
                    <a:pt x="155" y="269"/>
                    <a:pt x="156" y="270"/>
                  </a:cubicBezTo>
                  <a:lnTo>
                    <a:pt x="156" y="302"/>
                  </a:lnTo>
                  <a:cubicBezTo>
                    <a:pt x="154" y="301"/>
                    <a:pt x="153" y="299"/>
                    <a:pt x="150" y="299"/>
                  </a:cubicBezTo>
                  <a:cubicBezTo>
                    <a:pt x="148" y="297"/>
                    <a:pt x="146" y="297"/>
                    <a:pt x="143" y="296"/>
                  </a:cubicBezTo>
                  <a:cubicBezTo>
                    <a:pt x="140" y="295"/>
                    <a:pt x="138" y="294"/>
                    <a:pt x="135" y="294"/>
                  </a:cubicBezTo>
                  <a:cubicBezTo>
                    <a:pt x="132" y="293"/>
                    <a:pt x="129" y="293"/>
                    <a:pt x="126" y="293"/>
                  </a:cubicBezTo>
                  <a:cubicBezTo>
                    <a:pt x="121" y="293"/>
                    <a:pt x="118" y="294"/>
                    <a:pt x="116" y="295"/>
                  </a:cubicBezTo>
                  <a:cubicBezTo>
                    <a:pt x="113" y="297"/>
                    <a:pt x="112" y="299"/>
                    <a:pt x="112" y="302"/>
                  </a:cubicBezTo>
                  <a:cubicBezTo>
                    <a:pt x="112" y="303"/>
                    <a:pt x="112" y="304"/>
                    <a:pt x="113" y="305"/>
                  </a:cubicBezTo>
                  <a:cubicBezTo>
                    <a:pt x="113" y="307"/>
                    <a:pt x="114" y="307"/>
                    <a:pt x="115" y="308"/>
                  </a:cubicBezTo>
                  <a:cubicBezTo>
                    <a:pt x="116" y="309"/>
                    <a:pt x="118" y="310"/>
                    <a:pt x="120" y="311"/>
                  </a:cubicBezTo>
                  <a:cubicBezTo>
                    <a:pt x="122" y="312"/>
                    <a:pt x="125" y="314"/>
                    <a:pt x="128" y="315"/>
                  </a:cubicBezTo>
                  <a:cubicBezTo>
                    <a:pt x="133" y="317"/>
                    <a:pt x="137" y="319"/>
                    <a:pt x="142" y="321"/>
                  </a:cubicBezTo>
                  <a:cubicBezTo>
                    <a:pt x="146" y="324"/>
                    <a:pt x="150" y="327"/>
                    <a:pt x="153" y="330"/>
                  </a:cubicBezTo>
                  <a:cubicBezTo>
                    <a:pt x="156" y="333"/>
                    <a:pt x="158" y="336"/>
                    <a:pt x="160" y="340"/>
                  </a:cubicBezTo>
                  <a:cubicBezTo>
                    <a:pt x="162" y="344"/>
                    <a:pt x="163" y="349"/>
                    <a:pt x="163" y="354"/>
                  </a:cubicBezTo>
                  <a:cubicBezTo>
                    <a:pt x="163" y="356"/>
                    <a:pt x="163" y="359"/>
                    <a:pt x="162" y="362"/>
                  </a:cubicBezTo>
                  <a:close/>
                  <a:moveTo>
                    <a:pt x="256" y="423"/>
                  </a:moveTo>
                  <a:lnTo>
                    <a:pt x="229" y="393"/>
                  </a:lnTo>
                  <a:cubicBezTo>
                    <a:pt x="221" y="393"/>
                    <a:pt x="213" y="391"/>
                    <a:pt x="206" y="388"/>
                  </a:cubicBezTo>
                  <a:cubicBezTo>
                    <a:pt x="199" y="385"/>
                    <a:pt x="193" y="381"/>
                    <a:pt x="188" y="375"/>
                  </a:cubicBezTo>
                  <a:cubicBezTo>
                    <a:pt x="183" y="370"/>
                    <a:pt x="179" y="364"/>
                    <a:pt x="176" y="356"/>
                  </a:cubicBezTo>
                  <a:cubicBezTo>
                    <a:pt x="173" y="349"/>
                    <a:pt x="171" y="340"/>
                    <a:pt x="171" y="331"/>
                  </a:cubicBezTo>
                  <a:cubicBezTo>
                    <a:pt x="171" y="321"/>
                    <a:pt x="173" y="312"/>
                    <a:pt x="176" y="304"/>
                  </a:cubicBezTo>
                  <a:cubicBezTo>
                    <a:pt x="179" y="296"/>
                    <a:pt x="183" y="289"/>
                    <a:pt x="189" y="284"/>
                  </a:cubicBezTo>
                  <a:cubicBezTo>
                    <a:pt x="194" y="278"/>
                    <a:pt x="201" y="273"/>
                    <a:pt x="209" y="270"/>
                  </a:cubicBezTo>
                  <a:cubicBezTo>
                    <a:pt x="217" y="267"/>
                    <a:pt x="225" y="265"/>
                    <a:pt x="235" y="265"/>
                  </a:cubicBezTo>
                  <a:cubicBezTo>
                    <a:pt x="243" y="265"/>
                    <a:pt x="252" y="267"/>
                    <a:pt x="259" y="270"/>
                  </a:cubicBezTo>
                  <a:cubicBezTo>
                    <a:pt x="267" y="273"/>
                    <a:pt x="273" y="277"/>
                    <a:pt x="278" y="282"/>
                  </a:cubicBezTo>
                  <a:cubicBezTo>
                    <a:pt x="284" y="288"/>
                    <a:pt x="288" y="294"/>
                    <a:pt x="291" y="302"/>
                  </a:cubicBezTo>
                  <a:cubicBezTo>
                    <a:pt x="294" y="310"/>
                    <a:pt x="296" y="319"/>
                    <a:pt x="296" y="329"/>
                  </a:cubicBezTo>
                  <a:cubicBezTo>
                    <a:pt x="296" y="336"/>
                    <a:pt x="295" y="343"/>
                    <a:pt x="293" y="349"/>
                  </a:cubicBezTo>
                  <a:cubicBezTo>
                    <a:pt x="291" y="355"/>
                    <a:pt x="289" y="360"/>
                    <a:pt x="286" y="365"/>
                  </a:cubicBezTo>
                  <a:cubicBezTo>
                    <a:pt x="283" y="370"/>
                    <a:pt x="279" y="374"/>
                    <a:pt x="275" y="378"/>
                  </a:cubicBezTo>
                  <a:cubicBezTo>
                    <a:pt x="271" y="382"/>
                    <a:pt x="266" y="385"/>
                    <a:pt x="261" y="387"/>
                  </a:cubicBezTo>
                  <a:lnTo>
                    <a:pt x="303" y="423"/>
                  </a:lnTo>
                  <a:lnTo>
                    <a:pt x="256" y="423"/>
                  </a:lnTo>
                  <a:lnTo>
                    <a:pt x="256" y="423"/>
                  </a:lnTo>
                  <a:close/>
                  <a:moveTo>
                    <a:pt x="393" y="391"/>
                  </a:moveTo>
                  <a:lnTo>
                    <a:pt x="313" y="391"/>
                  </a:lnTo>
                  <a:lnTo>
                    <a:pt x="313" y="267"/>
                  </a:lnTo>
                  <a:lnTo>
                    <a:pt x="351" y="267"/>
                  </a:lnTo>
                  <a:lnTo>
                    <a:pt x="351" y="362"/>
                  </a:lnTo>
                  <a:lnTo>
                    <a:pt x="393" y="362"/>
                  </a:lnTo>
                  <a:lnTo>
                    <a:pt x="393" y="391"/>
                  </a:lnTo>
                  <a:lnTo>
                    <a:pt x="393" y="391"/>
                  </a:lnTo>
                  <a:close/>
                  <a:moveTo>
                    <a:pt x="231" y="134"/>
                  </a:moveTo>
                  <a:cubicBezTo>
                    <a:pt x="140" y="134"/>
                    <a:pt x="67" y="112"/>
                    <a:pt x="67" y="84"/>
                  </a:cubicBezTo>
                  <a:cubicBezTo>
                    <a:pt x="67" y="56"/>
                    <a:pt x="140" y="34"/>
                    <a:pt x="231" y="34"/>
                  </a:cubicBezTo>
                  <a:cubicBezTo>
                    <a:pt x="322" y="34"/>
                    <a:pt x="396" y="56"/>
                    <a:pt x="396" y="84"/>
                  </a:cubicBezTo>
                  <a:cubicBezTo>
                    <a:pt x="396" y="112"/>
                    <a:pt x="322" y="134"/>
                    <a:pt x="231" y="13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5" name="Group 21"/>
          <p:cNvGrpSpPr>
            <a:grpSpLocks noChangeAspect="1"/>
          </p:cNvGrpSpPr>
          <p:nvPr/>
        </p:nvGrpSpPr>
        <p:grpSpPr bwMode="auto">
          <a:xfrm>
            <a:off x="3801294" y="2992058"/>
            <a:ext cx="576454" cy="772336"/>
            <a:chOff x="966" y="2128"/>
            <a:chExt cx="206" cy="276"/>
          </a:xfrm>
          <a:solidFill>
            <a:schemeClr val="tx2"/>
          </a:solidFill>
        </p:grpSpPr>
        <p:sp>
          <p:nvSpPr>
            <p:cNvPr id="56" name="Freeform 22"/>
            <p:cNvSpPr>
              <a:spLocks/>
            </p:cNvSpPr>
            <p:nvPr/>
          </p:nvSpPr>
          <p:spPr bwMode="auto">
            <a:xfrm>
              <a:off x="1060" y="2261"/>
              <a:ext cx="20" cy="29"/>
            </a:xfrm>
            <a:custGeom>
              <a:avLst/>
              <a:gdLst>
                <a:gd name="T0" fmla="*/ 40 w 45"/>
                <a:gd name="T1" fmla="*/ 10 h 64"/>
                <a:gd name="T2" fmla="*/ 33 w 45"/>
                <a:gd name="T3" fmla="*/ 3 h 64"/>
                <a:gd name="T4" fmla="*/ 23 w 45"/>
                <a:gd name="T5" fmla="*/ 0 h 64"/>
                <a:gd name="T6" fmla="*/ 13 w 45"/>
                <a:gd name="T7" fmla="*/ 3 h 64"/>
                <a:gd name="T8" fmla="*/ 5 w 45"/>
                <a:gd name="T9" fmla="*/ 10 h 64"/>
                <a:gd name="T10" fmla="*/ 1 w 45"/>
                <a:gd name="T11" fmla="*/ 20 h 64"/>
                <a:gd name="T12" fmla="*/ 0 w 45"/>
                <a:gd name="T13" fmla="*/ 32 h 64"/>
                <a:gd name="T14" fmla="*/ 2 w 45"/>
                <a:gd name="T15" fmla="*/ 47 h 64"/>
                <a:gd name="T16" fmla="*/ 7 w 45"/>
                <a:gd name="T17" fmla="*/ 57 h 64"/>
                <a:gd name="T18" fmla="*/ 14 w 45"/>
                <a:gd name="T19" fmla="*/ 63 h 64"/>
                <a:gd name="T20" fmla="*/ 23 w 45"/>
                <a:gd name="T21" fmla="*/ 64 h 64"/>
                <a:gd name="T22" fmla="*/ 31 w 45"/>
                <a:gd name="T23" fmla="*/ 63 h 64"/>
                <a:gd name="T24" fmla="*/ 38 w 45"/>
                <a:gd name="T25" fmla="*/ 57 h 64"/>
                <a:gd name="T26" fmla="*/ 43 w 45"/>
                <a:gd name="T27" fmla="*/ 47 h 64"/>
                <a:gd name="T28" fmla="*/ 45 w 45"/>
                <a:gd name="T29" fmla="*/ 33 h 64"/>
                <a:gd name="T30" fmla="*/ 44 w 45"/>
                <a:gd name="T31" fmla="*/ 20 h 64"/>
                <a:gd name="T32" fmla="*/ 40 w 45"/>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4">
                  <a:moveTo>
                    <a:pt x="40" y="10"/>
                  </a:moveTo>
                  <a:cubicBezTo>
                    <a:pt x="38" y="7"/>
                    <a:pt x="36" y="4"/>
                    <a:pt x="33" y="3"/>
                  </a:cubicBezTo>
                  <a:cubicBezTo>
                    <a:pt x="31" y="1"/>
                    <a:pt x="27" y="0"/>
                    <a:pt x="23" y="0"/>
                  </a:cubicBezTo>
                  <a:cubicBezTo>
                    <a:pt x="19" y="0"/>
                    <a:pt x="16" y="1"/>
                    <a:pt x="13" y="3"/>
                  </a:cubicBezTo>
                  <a:cubicBezTo>
                    <a:pt x="10" y="4"/>
                    <a:pt x="7" y="7"/>
                    <a:pt x="5" y="10"/>
                  </a:cubicBezTo>
                  <a:cubicBezTo>
                    <a:pt x="3" y="13"/>
                    <a:pt x="2" y="16"/>
                    <a:pt x="1" y="20"/>
                  </a:cubicBezTo>
                  <a:cubicBezTo>
                    <a:pt x="0" y="24"/>
                    <a:pt x="0" y="28"/>
                    <a:pt x="0" y="32"/>
                  </a:cubicBezTo>
                  <a:cubicBezTo>
                    <a:pt x="0" y="38"/>
                    <a:pt x="0" y="43"/>
                    <a:pt x="2" y="47"/>
                  </a:cubicBezTo>
                  <a:cubicBezTo>
                    <a:pt x="3" y="51"/>
                    <a:pt x="5" y="54"/>
                    <a:pt x="7" y="57"/>
                  </a:cubicBezTo>
                  <a:cubicBezTo>
                    <a:pt x="9" y="60"/>
                    <a:pt x="11" y="61"/>
                    <a:pt x="14" y="63"/>
                  </a:cubicBezTo>
                  <a:cubicBezTo>
                    <a:pt x="17" y="64"/>
                    <a:pt x="20" y="64"/>
                    <a:pt x="23" y="64"/>
                  </a:cubicBezTo>
                  <a:cubicBezTo>
                    <a:pt x="26" y="64"/>
                    <a:pt x="28" y="64"/>
                    <a:pt x="31" y="63"/>
                  </a:cubicBezTo>
                  <a:cubicBezTo>
                    <a:pt x="34" y="61"/>
                    <a:pt x="36" y="59"/>
                    <a:pt x="38" y="57"/>
                  </a:cubicBezTo>
                  <a:cubicBezTo>
                    <a:pt x="40" y="54"/>
                    <a:pt x="42" y="51"/>
                    <a:pt x="43" y="47"/>
                  </a:cubicBezTo>
                  <a:cubicBezTo>
                    <a:pt x="45" y="43"/>
                    <a:pt x="45" y="38"/>
                    <a:pt x="45" y="33"/>
                  </a:cubicBezTo>
                  <a:cubicBezTo>
                    <a:pt x="45" y="28"/>
                    <a:pt x="45" y="24"/>
                    <a:pt x="44" y="20"/>
                  </a:cubicBezTo>
                  <a:cubicBezTo>
                    <a:pt x="43" y="16"/>
                    <a:pt x="42" y="13"/>
                    <a:pt x="40" y="1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7" name="Freeform 23"/>
            <p:cNvSpPr>
              <a:spLocks noEditPoints="1"/>
            </p:cNvSpPr>
            <p:nvPr/>
          </p:nvSpPr>
          <p:spPr bwMode="auto">
            <a:xfrm>
              <a:off x="966" y="2128"/>
              <a:ext cx="206" cy="276"/>
            </a:xfrm>
            <a:custGeom>
              <a:avLst/>
              <a:gdLst>
                <a:gd name="T0" fmla="*/ 0 w 462"/>
                <a:gd name="T1" fmla="*/ 92 h 616"/>
                <a:gd name="T2" fmla="*/ 231 w 462"/>
                <a:gd name="T3" fmla="*/ 616 h 616"/>
                <a:gd name="T4" fmla="*/ 462 w 462"/>
                <a:gd name="T5" fmla="*/ 94 h 616"/>
                <a:gd name="T6" fmla="*/ 162 w 462"/>
                <a:gd name="T7" fmla="*/ 362 h 616"/>
                <a:gd name="T8" fmla="*/ 152 w 462"/>
                <a:gd name="T9" fmla="*/ 380 h 616"/>
                <a:gd name="T10" fmla="*/ 128 w 462"/>
                <a:gd name="T11" fmla="*/ 391 h 616"/>
                <a:gd name="T12" fmla="*/ 98 w 462"/>
                <a:gd name="T13" fmla="*/ 393 h 616"/>
                <a:gd name="T14" fmla="*/ 80 w 462"/>
                <a:gd name="T15" fmla="*/ 389 h 616"/>
                <a:gd name="T16" fmla="*/ 74 w 462"/>
                <a:gd name="T17" fmla="*/ 353 h 616"/>
                <a:gd name="T18" fmla="*/ 89 w 462"/>
                <a:gd name="T19" fmla="*/ 361 h 616"/>
                <a:gd name="T20" fmla="*/ 108 w 462"/>
                <a:gd name="T21" fmla="*/ 366 h 616"/>
                <a:gd name="T22" fmla="*/ 119 w 462"/>
                <a:gd name="T23" fmla="*/ 363 h 616"/>
                <a:gd name="T24" fmla="*/ 121 w 462"/>
                <a:gd name="T25" fmla="*/ 357 h 616"/>
                <a:gd name="T26" fmla="*/ 116 w 462"/>
                <a:gd name="T27" fmla="*/ 348 h 616"/>
                <a:gd name="T28" fmla="*/ 102 w 462"/>
                <a:gd name="T29" fmla="*/ 342 h 616"/>
                <a:gd name="T30" fmla="*/ 79 w 462"/>
                <a:gd name="T31" fmla="*/ 326 h 616"/>
                <a:gd name="T32" fmla="*/ 72 w 462"/>
                <a:gd name="T33" fmla="*/ 305 h 616"/>
                <a:gd name="T34" fmla="*/ 86 w 462"/>
                <a:gd name="T35" fmla="*/ 276 h 616"/>
                <a:gd name="T36" fmla="*/ 122 w 462"/>
                <a:gd name="T37" fmla="*/ 265 h 616"/>
                <a:gd name="T38" fmla="*/ 143 w 462"/>
                <a:gd name="T39" fmla="*/ 267 h 616"/>
                <a:gd name="T40" fmla="*/ 156 w 462"/>
                <a:gd name="T41" fmla="*/ 270 h 616"/>
                <a:gd name="T42" fmla="*/ 150 w 462"/>
                <a:gd name="T43" fmla="*/ 299 h 616"/>
                <a:gd name="T44" fmla="*/ 135 w 462"/>
                <a:gd name="T45" fmla="*/ 294 h 616"/>
                <a:gd name="T46" fmla="*/ 116 w 462"/>
                <a:gd name="T47" fmla="*/ 295 h 616"/>
                <a:gd name="T48" fmla="*/ 113 w 462"/>
                <a:gd name="T49" fmla="*/ 305 h 616"/>
                <a:gd name="T50" fmla="*/ 120 w 462"/>
                <a:gd name="T51" fmla="*/ 311 h 616"/>
                <a:gd name="T52" fmla="*/ 142 w 462"/>
                <a:gd name="T53" fmla="*/ 321 h 616"/>
                <a:gd name="T54" fmla="*/ 160 w 462"/>
                <a:gd name="T55" fmla="*/ 340 h 616"/>
                <a:gd name="T56" fmla="*/ 162 w 462"/>
                <a:gd name="T57" fmla="*/ 362 h 616"/>
                <a:gd name="T58" fmla="*/ 229 w 462"/>
                <a:gd name="T59" fmla="*/ 393 h 616"/>
                <a:gd name="T60" fmla="*/ 188 w 462"/>
                <a:gd name="T61" fmla="*/ 375 h 616"/>
                <a:gd name="T62" fmla="*/ 171 w 462"/>
                <a:gd name="T63" fmla="*/ 331 h 616"/>
                <a:gd name="T64" fmla="*/ 189 w 462"/>
                <a:gd name="T65" fmla="*/ 284 h 616"/>
                <a:gd name="T66" fmla="*/ 235 w 462"/>
                <a:gd name="T67" fmla="*/ 265 h 616"/>
                <a:gd name="T68" fmla="*/ 278 w 462"/>
                <a:gd name="T69" fmla="*/ 282 h 616"/>
                <a:gd name="T70" fmla="*/ 296 w 462"/>
                <a:gd name="T71" fmla="*/ 329 h 616"/>
                <a:gd name="T72" fmla="*/ 286 w 462"/>
                <a:gd name="T73" fmla="*/ 365 h 616"/>
                <a:gd name="T74" fmla="*/ 261 w 462"/>
                <a:gd name="T75" fmla="*/ 387 h 616"/>
                <a:gd name="T76" fmla="*/ 256 w 462"/>
                <a:gd name="T77" fmla="*/ 423 h 616"/>
                <a:gd name="T78" fmla="*/ 393 w 462"/>
                <a:gd name="T79" fmla="*/ 391 h 616"/>
                <a:gd name="T80" fmla="*/ 313 w 462"/>
                <a:gd name="T81" fmla="*/ 267 h 616"/>
                <a:gd name="T82" fmla="*/ 351 w 462"/>
                <a:gd name="T83" fmla="*/ 362 h 616"/>
                <a:gd name="T84" fmla="*/ 393 w 462"/>
                <a:gd name="T85" fmla="*/ 391 h 616"/>
                <a:gd name="T86" fmla="*/ 231 w 462"/>
                <a:gd name="T87" fmla="*/ 134 h 616"/>
                <a:gd name="T88" fmla="*/ 231 w 462"/>
                <a:gd name="T89" fmla="*/ 34 h 616"/>
                <a:gd name="T90" fmla="*/ 231 w 462"/>
                <a:gd name="T91" fmla="*/ 13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6">
                  <a:moveTo>
                    <a:pt x="231" y="0"/>
                  </a:moveTo>
                  <a:cubicBezTo>
                    <a:pt x="104" y="0"/>
                    <a:pt x="0" y="44"/>
                    <a:pt x="0" y="92"/>
                  </a:cubicBezTo>
                  <a:lnTo>
                    <a:pt x="0" y="523"/>
                  </a:lnTo>
                  <a:cubicBezTo>
                    <a:pt x="0" y="571"/>
                    <a:pt x="104" y="616"/>
                    <a:pt x="231" y="616"/>
                  </a:cubicBezTo>
                  <a:cubicBezTo>
                    <a:pt x="359" y="616"/>
                    <a:pt x="462" y="573"/>
                    <a:pt x="462" y="526"/>
                  </a:cubicBezTo>
                  <a:lnTo>
                    <a:pt x="462" y="94"/>
                  </a:lnTo>
                  <a:cubicBezTo>
                    <a:pt x="462" y="46"/>
                    <a:pt x="359" y="0"/>
                    <a:pt x="231" y="0"/>
                  </a:cubicBezTo>
                  <a:close/>
                  <a:moveTo>
                    <a:pt x="162" y="362"/>
                  </a:moveTo>
                  <a:cubicBezTo>
                    <a:pt x="161" y="366"/>
                    <a:pt x="160" y="369"/>
                    <a:pt x="159" y="371"/>
                  </a:cubicBezTo>
                  <a:cubicBezTo>
                    <a:pt x="157" y="374"/>
                    <a:pt x="155" y="377"/>
                    <a:pt x="152" y="380"/>
                  </a:cubicBezTo>
                  <a:cubicBezTo>
                    <a:pt x="150" y="382"/>
                    <a:pt x="146" y="385"/>
                    <a:pt x="142" y="387"/>
                  </a:cubicBezTo>
                  <a:cubicBezTo>
                    <a:pt x="138" y="389"/>
                    <a:pt x="134" y="390"/>
                    <a:pt x="128" y="391"/>
                  </a:cubicBezTo>
                  <a:cubicBezTo>
                    <a:pt x="123" y="393"/>
                    <a:pt x="116" y="393"/>
                    <a:pt x="109" y="393"/>
                  </a:cubicBezTo>
                  <a:cubicBezTo>
                    <a:pt x="105" y="393"/>
                    <a:pt x="102" y="393"/>
                    <a:pt x="98" y="393"/>
                  </a:cubicBezTo>
                  <a:cubicBezTo>
                    <a:pt x="95" y="392"/>
                    <a:pt x="91" y="392"/>
                    <a:pt x="88" y="391"/>
                  </a:cubicBezTo>
                  <a:cubicBezTo>
                    <a:pt x="85" y="391"/>
                    <a:pt x="82" y="390"/>
                    <a:pt x="80" y="389"/>
                  </a:cubicBezTo>
                  <a:cubicBezTo>
                    <a:pt x="77" y="388"/>
                    <a:pt x="75" y="387"/>
                    <a:pt x="74" y="387"/>
                  </a:cubicBezTo>
                  <a:lnTo>
                    <a:pt x="74" y="353"/>
                  </a:lnTo>
                  <a:cubicBezTo>
                    <a:pt x="76" y="354"/>
                    <a:pt x="78" y="356"/>
                    <a:pt x="81" y="357"/>
                  </a:cubicBezTo>
                  <a:cubicBezTo>
                    <a:pt x="83" y="359"/>
                    <a:pt x="86" y="360"/>
                    <a:pt x="89" y="361"/>
                  </a:cubicBezTo>
                  <a:cubicBezTo>
                    <a:pt x="92" y="363"/>
                    <a:pt x="95" y="364"/>
                    <a:pt x="99" y="364"/>
                  </a:cubicBezTo>
                  <a:cubicBezTo>
                    <a:pt x="102" y="365"/>
                    <a:pt x="105" y="366"/>
                    <a:pt x="108" y="366"/>
                  </a:cubicBezTo>
                  <a:cubicBezTo>
                    <a:pt x="111" y="366"/>
                    <a:pt x="113" y="365"/>
                    <a:pt x="115" y="365"/>
                  </a:cubicBezTo>
                  <a:cubicBezTo>
                    <a:pt x="116" y="364"/>
                    <a:pt x="118" y="364"/>
                    <a:pt x="119" y="363"/>
                  </a:cubicBezTo>
                  <a:cubicBezTo>
                    <a:pt x="119" y="362"/>
                    <a:pt x="120" y="361"/>
                    <a:pt x="121" y="360"/>
                  </a:cubicBezTo>
                  <a:cubicBezTo>
                    <a:pt x="121" y="359"/>
                    <a:pt x="121" y="358"/>
                    <a:pt x="121" y="357"/>
                  </a:cubicBezTo>
                  <a:cubicBezTo>
                    <a:pt x="121" y="355"/>
                    <a:pt x="121" y="353"/>
                    <a:pt x="120" y="352"/>
                  </a:cubicBezTo>
                  <a:cubicBezTo>
                    <a:pt x="119" y="351"/>
                    <a:pt x="117" y="349"/>
                    <a:pt x="116" y="348"/>
                  </a:cubicBezTo>
                  <a:cubicBezTo>
                    <a:pt x="114" y="347"/>
                    <a:pt x="112" y="346"/>
                    <a:pt x="110" y="345"/>
                  </a:cubicBezTo>
                  <a:cubicBezTo>
                    <a:pt x="107" y="344"/>
                    <a:pt x="104" y="343"/>
                    <a:pt x="102" y="342"/>
                  </a:cubicBezTo>
                  <a:cubicBezTo>
                    <a:pt x="96" y="340"/>
                    <a:pt x="92" y="337"/>
                    <a:pt x="88" y="335"/>
                  </a:cubicBezTo>
                  <a:cubicBezTo>
                    <a:pt x="84" y="332"/>
                    <a:pt x="81" y="329"/>
                    <a:pt x="79" y="326"/>
                  </a:cubicBezTo>
                  <a:cubicBezTo>
                    <a:pt x="76" y="323"/>
                    <a:pt x="74" y="319"/>
                    <a:pt x="73" y="316"/>
                  </a:cubicBezTo>
                  <a:cubicBezTo>
                    <a:pt x="72" y="312"/>
                    <a:pt x="72" y="309"/>
                    <a:pt x="72" y="305"/>
                  </a:cubicBezTo>
                  <a:cubicBezTo>
                    <a:pt x="72" y="299"/>
                    <a:pt x="73" y="293"/>
                    <a:pt x="75" y="288"/>
                  </a:cubicBezTo>
                  <a:cubicBezTo>
                    <a:pt x="78" y="283"/>
                    <a:pt x="81" y="279"/>
                    <a:pt x="86" y="276"/>
                  </a:cubicBezTo>
                  <a:cubicBezTo>
                    <a:pt x="90" y="272"/>
                    <a:pt x="95" y="270"/>
                    <a:pt x="101" y="268"/>
                  </a:cubicBezTo>
                  <a:cubicBezTo>
                    <a:pt x="108" y="266"/>
                    <a:pt x="114" y="265"/>
                    <a:pt x="122" y="265"/>
                  </a:cubicBezTo>
                  <a:cubicBezTo>
                    <a:pt x="126" y="265"/>
                    <a:pt x="130" y="265"/>
                    <a:pt x="134" y="266"/>
                  </a:cubicBezTo>
                  <a:cubicBezTo>
                    <a:pt x="137" y="266"/>
                    <a:pt x="140" y="266"/>
                    <a:pt x="143" y="267"/>
                  </a:cubicBezTo>
                  <a:cubicBezTo>
                    <a:pt x="146" y="267"/>
                    <a:pt x="148" y="268"/>
                    <a:pt x="150" y="268"/>
                  </a:cubicBezTo>
                  <a:cubicBezTo>
                    <a:pt x="153" y="269"/>
                    <a:pt x="155" y="269"/>
                    <a:pt x="156" y="270"/>
                  </a:cubicBezTo>
                  <a:lnTo>
                    <a:pt x="156" y="302"/>
                  </a:lnTo>
                  <a:cubicBezTo>
                    <a:pt x="154" y="301"/>
                    <a:pt x="153" y="299"/>
                    <a:pt x="150" y="299"/>
                  </a:cubicBezTo>
                  <a:cubicBezTo>
                    <a:pt x="148" y="297"/>
                    <a:pt x="146" y="297"/>
                    <a:pt x="143" y="296"/>
                  </a:cubicBezTo>
                  <a:cubicBezTo>
                    <a:pt x="140" y="295"/>
                    <a:pt x="138" y="294"/>
                    <a:pt x="135" y="294"/>
                  </a:cubicBezTo>
                  <a:cubicBezTo>
                    <a:pt x="132" y="293"/>
                    <a:pt x="129" y="293"/>
                    <a:pt x="126" y="293"/>
                  </a:cubicBezTo>
                  <a:cubicBezTo>
                    <a:pt x="121" y="293"/>
                    <a:pt x="118" y="294"/>
                    <a:pt x="116" y="295"/>
                  </a:cubicBezTo>
                  <a:cubicBezTo>
                    <a:pt x="113" y="297"/>
                    <a:pt x="112" y="299"/>
                    <a:pt x="112" y="302"/>
                  </a:cubicBezTo>
                  <a:cubicBezTo>
                    <a:pt x="112" y="303"/>
                    <a:pt x="112" y="304"/>
                    <a:pt x="113" y="305"/>
                  </a:cubicBezTo>
                  <a:cubicBezTo>
                    <a:pt x="113" y="307"/>
                    <a:pt x="114" y="307"/>
                    <a:pt x="115" y="308"/>
                  </a:cubicBezTo>
                  <a:cubicBezTo>
                    <a:pt x="116" y="309"/>
                    <a:pt x="118" y="310"/>
                    <a:pt x="120" y="311"/>
                  </a:cubicBezTo>
                  <a:cubicBezTo>
                    <a:pt x="122" y="312"/>
                    <a:pt x="125" y="314"/>
                    <a:pt x="128" y="315"/>
                  </a:cubicBezTo>
                  <a:cubicBezTo>
                    <a:pt x="133" y="317"/>
                    <a:pt x="137" y="319"/>
                    <a:pt x="142" y="321"/>
                  </a:cubicBezTo>
                  <a:cubicBezTo>
                    <a:pt x="146" y="324"/>
                    <a:pt x="150" y="327"/>
                    <a:pt x="153" y="330"/>
                  </a:cubicBezTo>
                  <a:cubicBezTo>
                    <a:pt x="156" y="333"/>
                    <a:pt x="158" y="336"/>
                    <a:pt x="160" y="340"/>
                  </a:cubicBezTo>
                  <a:cubicBezTo>
                    <a:pt x="162" y="344"/>
                    <a:pt x="163" y="349"/>
                    <a:pt x="163" y="354"/>
                  </a:cubicBezTo>
                  <a:cubicBezTo>
                    <a:pt x="163" y="356"/>
                    <a:pt x="163" y="359"/>
                    <a:pt x="162" y="362"/>
                  </a:cubicBezTo>
                  <a:close/>
                  <a:moveTo>
                    <a:pt x="256" y="423"/>
                  </a:moveTo>
                  <a:lnTo>
                    <a:pt x="229" y="393"/>
                  </a:lnTo>
                  <a:cubicBezTo>
                    <a:pt x="221" y="393"/>
                    <a:pt x="213" y="391"/>
                    <a:pt x="206" y="388"/>
                  </a:cubicBezTo>
                  <a:cubicBezTo>
                    <a:pt x="199" y="385"/>
                    <a:pt x="193" y="381"/>
                    <a:pt x="188" y="375"/>
                  </a:cubicBezTo>
                  <a:cubicBezTo>
                    <a:pt x="183" y="370"/>
                    <a:pt x="179" y="364"/>
                    <a:pt x="176" y="356"/>
                  </a:cubicBezTo>
                  <a:cubicBezTo>
                    <a:pt x="173" y="349"/>
                    <a:pt x="171" y="340"/>
                    <a:pt x="171" y="331"/>
                  </a:cubicBezTo>
                  <a:cubicBezTo>
                    <a:pt x="171" y="321"/>
                    <a:pt x="173" y="312"/>
                    <a:pt x="176" y="304"/>
                  </a:cubicBezTo>
                  <a:cubicBezTo>
                    <a:pt x="179" y="296"/>
                    <a:pt x="183" y="289"/>
                    <a:pt x="189" y="284"/>
                  </a:cubicBezTo>
                  <a:cubicBezTo>
                    <a:pt x="194" y="278"/>
                    <a:pt x="201" y="273"/>
                    <a:pt x="209" y="270"/>
                  </a:cubicBezTo>
                  <a:cubicBezTo>
                    <a:pt x="217" y="267"/>
                    <a:pt x="225" y="265"/>
                    <a:pt x="235" y="265"/>
                  </a:cubicBezTo>
                  <a:cubicBezTo>
                    <a:pt x="243" y="265"/>
                    <a:pt x="252" y="267"/>
                    <a:pt x="259" y="270"/>
                  </a:cubicBezTo>
                  <a:cubicBezTo>
                    <a:pt x="267" y="273"/>
                    <a:pt x="273" y="277"/>
                    <a:pt x="278" y="282"/>
                  </a:cubicBezTo>
                  <a:cubicBezTo>
                    <a:pt x="284" y="288"/>
                    <a:pt x="288" y="294"/>
                    <a:pt x="291" y="302"/>
                  </a:cubicBezTo>
                  <a:cubicBezTo>
                    <a:pt x="294" y="310"/>
                    <a:pt x="296" y="319"/>
                    <a:pt x="296" y="329"/>
                  </a:cubicBezTo>
                  <a:cubicBezTo>
                    <a:pt x="296" y="336"/>
                    <a:pt x="295" y="343"/>
                    <a:pt x="293" y="349"/>
                  </a:cubicBezTo>
                  <a:cubicBezTo>
                    <a:pt x="291" y="355"/>
                    <a:pt x="289" y="360"/>
                    <a:pt x="286" y="365"/>
                  </a:cubicBezTo>
                  <a:cubicBezTo>
                    <a:pt x="283" y="370"/>
                    <a:pt x="279" y="374"/>
                    <a:pt x="275" y="378"/>
                  </a:cubicBezTo>
                  <a:cubicBezTo>
                    <a:pt x="271" y="382"/>
                    <a:pt x="266" y="385"/>
                    <a:pt x="261" y="387"/>
                  </a:cubicBezTo>
                  <a:lnTo>
                    <a:pt x="303" y="423"/>
                  </a:lnTo>
                  <a:lnTo>
                    <a:pt x="256" y="423"/>
                  </a:lnTo>
                  <a:lnTo>
                    <a:pt x="256" y="423"/>
                  </a:lnTo>
                  <a:close/>
                  <a:moveTo>
                    <a:pt x="393" y="391"/>
                  </a:moveTo>
                  <a:lnTo>
                    <a:pt x="313" y="391"/>
                  </a:lnTo>
                  <a:lnTo>
                    <a:pt x="313" y="267"/>
                  </a:lnTo>
                  <a:lnTo>
                    <a:pt x="351" y="267"/>
                  </a:lnTo>
                  <a:lnTo>
                    <a:pt x="351" y="362"/>
                  </a:lnTo>
                  <a:lnTo>
                    <a:pt x="393" y="362"/>
                  </a:lnTo>
                  <a:lnTo>
                    <a:pt x="393" y="391"/>
                  </a:lnTo>
                  <a:lnTo>
                    <a:pt x="393" y="391"/>
                  </a:lnTo>
                  <a:close/>
                  <a:moveTo>
                    <a:pt x="231" y="134"/>
                  </a:moveTo>
                  <a:cubicBezTo>
                    <a:pt x="140" y="134"/>
                    <a:pt x="67" y="112"/>
                    <a:pt x="67" y="84"/>
                  </a:cubicBezTo>
                  <a:cubicBezTo>
                    <a:pt x="67" y="56"/>
                    <a:pt x="140" y="34"/>
                    <a:pt x="231" y="34"/>
                  </a:cubicBezTo>
                  <a:cubicBezTo>
                    <a:pt x="322" y="34"/>
                    <a:pt x="396" y="56"/>
                    <a:pt x="396" y="84"/>
                  </a:cubicBezTo>
                  <a:cubicBezTo>
                    <a:pt x="396" y="112"/>
                    <a:pt x="322" y="134"/>
                    <a:pt x="231" y="13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58" name="Group 21"/>
          <p:cNvGrpSpPr>
            <a:grpSpLocks noChangeAspect="1"/>
          </p:cNvGrpSpPr>
          <p:nvPr/>
        </p:nvGrpSpPr>
        <p:grpSpPr bwMode="auto">
          <a:xfrm>
            <a:off x="4670523" y="2992058"/>
            <a:ext cx="576454" cy="772336"/>
            <a:chOff x="966" y="2128"/>
            <a:chExt cx="206" cy="276"/>
          </a:xfrm>
          <a:solidFill>
            <a:schemeClr val="tx2"/>
          </a:solidFill>
        </p:grpSpPr>
        <p:sp>
          <p:nvSpPr>
            <p:cNvPr id="59" name="Freeform 22"/>
            <p:cNvSpPr>
              <a:spLocks/>
            </p:cNvSpPr>
            <p:nvPr/>
          </p:nvSpPr>
          <p:spPr bwMode="auto">
            <a:xfrm>
              <a:off x="1060" y="2261"/>
              <a:ext cx="20" cy="29"/>
            </a:xfrm>
            <a:custGeom>
              <a:avLst/>
              <a:gdLst>
                <a:gd name="T0" fmla="*/ 40 w 45"/>
                <a:gd name="T1" fmla="*/ 10 h 64"/>
                <a:gd name="T2" fmla="*/ 33 w 45"/>
                <a:gd name="T3" fmla="*/ 3 h 64"/>
                <a:gd name="T4" fmla="*/ 23 w 45"/>
                <a:gd name="T5" fmla="*/ 0 h 64"/>
                <a:gd name="T6" fmla="*/ 13 w 45"/>
                <a:gd name="T7" fmla="*/ 3 h 64"/>
                <a:gd name="T8" fmla="*/ 5 w 45"/>
                <a:gd name="T9" fmla="*/ 10 h 64"/>
                <a:gd name="T10" fmla="*/ 1 w 45"/>
                <a:gd name="T11" fmla="*/ 20 h 64"/>
                <a:gd name="T12" fmla="*/ 0 w 45"/>
                <a:gd name="T13" fmla="*/ 32 h 64"/>
                <a:gd name="T14" fmla="*/ 2 w 45"/>
                <a:gd name="T15" fmla="*/ 47 h 64"/>
                <a:gd name="T16" fmla="*/ 7 w 45"/>
                <a:gd name="T17" fmla="*/ 57 h 64"/>
                <a:gd name="T18" fmla="*/ 14 w 45"/>
                <a:gd name="T19" fmla="*/ 63 h 64"/>
                <a:gd name="T20" fmla="*/ 23 w 45"/>
                <a:gd name="T21" fmla="*/ 64 h 64"/>
                <a:gd name="T22" fmla="*/ 31 w 45"/>
                <a:gd name="T23" fmla="*/ 63 h 64"/>
                <a:gd name="T24" fmla="*/ 38 w 45"/>
                <a:gd name="T25" fmla="*/ 57 h 64"/>
                <a:gd name="T26" fmla="*/ 43 w 45"/>
                <a:gd name="T27" fmla="*/ 47 h 64"/>
                <a:gd name="T28" fmla="*/ 45 w 45"/>
                <a:gd name="T29" fmla="*/ 33 h 64"/>
                <a:gd name="T30" fmla="*/ 44 w 45"/>
                <a:gd name="T31" fmla="*/ 20 h 64"/>
                <a:gd name="T32" fmla="*/ 40 w 45"/>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4">
                  <a:moveTo>
                    <a:pt x="40" y="10"/>
                  </a:moveTo>
                  <a:cubicBezTo>
                    <a:pt x="38" y="7"/>
                    <a:pt x="36" y="4"/>
                    <a:pt x="33" y="3"/>
                  </a:cubicBezTo>
                  <a:cubicBezTo>
                    <a:pt x="31" y="1"/>
                    <a:pt x="27" y="0"/>
                    <a:pt x="23" y="0"/>
                  </a:cubicBezTo>
                  <a:cubicBezTo>
                    <a:pt x="19" y="0"/>
                    <a:pt x="16" y="1"/>
                    <a:pt x="13" y="3"/>
                  </a:cubicBezTo>
                  <a:cubicBezTo>
                    <a:pt x="10" y="4"/>
                    <a:pt x="7" y="7"/>
                    <a:pt x="5" y="10"/>
                  </a:cubicBezTo>
                  <a:cubicBezTo>
                    <a:pt x="3" y="13"/>
                    <a:pt x="2" y="16"/>
                    <a:pt x="1" y="20"/>
                  </a:cubicBezTo>
                  <a:cubicBezTo>
                    <a:pt x="0" y="24"/>
                    <a:pt x="0" y="28"/>
                    <a:pt x="0" y="32"/>
                  </a:cubicBezTo>
                  <a:cubicBezTo>
                    <a:pt x="0" y="38"/>
                    <a:pt x="0" y="43"/>
                    <a:pt x="2" y="47"/>
                  </a:cubicBezTo>
                  <a:cubicBezTo>
                    <a:pt x="3" y="51"/>
                    <a:pt x="5" y="54"/>
                    <a:pt x="7" y="57"/>
                  </a:cubicBezTo>
                  <a:cubicBezTo>
                    <a:pt x="9" y="60"/>
                    <a:pt x="11" y="61"/>
                    <a:pt x="14" y="63"/>
                  </a:cubicBezTo>
                  <a:cubicBezTo>
                    <a:pt x="17" y="64"/>
                    <a:pt x="20" y="64"/>
                    <a:pt x="23" y="64"/>
                  </a:cubicBezTo>
                  <a:cubicBezTo>
                    <a:pt x="26" y="64"/>
                    <a:pt x="28" y="64"/>
                    <a:pt x="31" y="63"/>
                  </a:cubicBezTo>
                  <a:cubicBezTo>
                    <a:pt x="34" y="61"/>
                    <a:pt x="36" y="59"/>
                    <a:pt x="38" y="57"/>
                  </a:cubicBezTo>
                  <a:cubicBezTo>
                    <a:pt x="40" y="54"/>
                    <a:pt x="42" y="51"/>
                    <a:pt x="43" y="47"/>
                  </a:cubicBezTo>
                  <a:cubicBezTo>
                    <a:pt x="45" y="43"/>
                    <a:pt x="45" y="38"/>
                    <a:pt x="45" y="33"/>
                  </a:cubicBezTo>
                  <a:cubicBezTo>
                    <a:pt x="45" y="28"/>
                    <a:pt x="45" y="24"/>
                    <a:pt x="44" y="20"/>
                  </a:cubicBezTo>
                  <a:cubicBezTo>
                    <a:pt x="43" y="16"/>
                    <a:pt x="42" y="13"/>
                    <a:pt x="40" y="1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0" name="Freeform 23"/>
            <p:cNvSpPr>
              <a:spLocks noEditPoints="1"/>
            </p:cNvSpPr>
            <p:nvPr/>
          </p:nvSpPr>
          <p:spPr bwMode="auto">
            <a:xfrm>
              <a:off x="966" y="2128"/>
              <a:ext cx="206" cy="276"/>
            </a:xfrm>
            <a:custGeom>
              <a:avLst/>
              <a:gdLst>
                <a:gd name="T0" fmla="*/ 0 w 462"/>
                <a:gd name="T1" fmla="*/ 92 h 616"/>
                <a:gd name="T2" fmla="*/ 231 w 462"/>
                <a:gd name="T3" fmla="*/ 616 h 616"/>
                <a:gd name="T4" fmla="*/ 462 w 462"/>
                <a:gd name="T5" fmla="*/ 94 h 616"/>
                <a:gd name="T6" fmla="*/ 162 w 462"/>
                <a:gd name="T7" fmla="*/ 362 h 616"/>
                <a:gd name="T8" fmla="*/ 152 w 462"/>
                <a:gd name="T9" fmla="*/ 380 h 616"/>
                <a:gd name="T10" fmla="*/ 128 w 462"/>
                <a:gd name="T11" fmla="*/ 391 h 616"/>
                <a:gd name="T12" fmla="*/ 98 w 462"/>
                <a:gd name="T13" fmla="*/ 393 h 616"/>
                <a:gd name="T14" fmla="*/ 80 w 462"/>
                <a:gd name="T15" fmla="*/ 389 h 616"/>
                <a:gd name="T16" fmla="*/ 74 w 462"/>
                <a:gd name="T17" fmla="*/ 353 h 616"/>
                <a:gd name="T18" fmla="*/ 89 w 462"/>
                <a:gd name="T19" fmla="*/ 361 h 616"/>
                <a:gd name="T20" fmla="*/ 108 w 462"/>
                <a:gd name="T21" fmla="*/ 366 h 616"/>
                <a:gd name="T22" fmla="*/ 119 w 462"/>
                <a:gd name="T23" fmla="*/ 363 h 616"/>
                <a:gd name="T24" fmla="*/ 121 w 462"/>
                <a:gd name="T25" fmla="*/ 357 h 616"/>
                <a:gd name="T26" fmla="*/ 116 w 462"/>
                <a:gd name="T27" fmla="*/ 348 h 616"/>
                <a:gd name="T28" fmla="*/ 102 w 462"/>
                <a:gd name="T29" fmla="*/ 342 h 616"/>
                <a:gd name="T30" fmla="*/ 79 w 462"/>
                <a:gd name="T31" fmla="*/ 326 h 616"/>
                <a:gd name="T32" fmla="*/ 72 w 462"/>
                <a:gd name="T33" fmla="*/ 305 h 616"/>
                <a:gd name="T34" fmla="*/ 86 w 462"/>
                <a:gd name="T35" fmla="*/ 276 h 616"/>
                <a:gd name="T36" fmla="*/ 122 w 462"/>
                <a:gd name="T37" fmla="*/ 265 h 616"/>
                <a:gd name="T38" fmla="*/ 143 w 462"/>
                <a:gd name="T39" fmla="*/ 267 h 616"/>
                <a:gd name="T40" fmla="*/ 156 w 462"/>
                <a:gd name="T41" fmla="*/ 270 h 616"/>
                <a:gd name="T42" fmla="*/ 150 w 462"/>
                <a:gd name="T43" fmla="*/ 299 h 616"/>
                <a:gd name="T44" fmla="*/ 135 w 462"/>
                <a:gd name="T45" fmla="*/ 294 h 616"/>
                <a:gd name="T46" fmla="*/ 116 w 462"/>
                <a:gd name="T47" fmla="*/ 295 h 616"/>
                <a:gd name="T48" fmla="*/ 113 w 462"/>
                <a:gd name="T49" fmla="*/ 305 h 616"/>
                <a:gd name="T50" fmla="*/ 120 w 462"/>
                <a:gd name="T51" fmla="*/ 311 h 616"/>
                <a:gd name="T52" fmla="*/ 142 w 462"/>
                <a:gd name="T53" fmla="*/ 321 h 616"/>
                <a:gd name="T54" fmla="*/ 160 w 462"/>
                <a:gd name="T55" fmla="*/ 340 h 616"/>
                <a:gd name="T56" fmla="*/ 162 w 462"/>
                <a:gd name="T57" fmla="*/ 362 h 616"/>
                <a:gd name="T58" fmla="*/ 229 w 462"/>
                <a:gd name="T59" fmla="*/ 393 h 616"/>
                <a:gd name="T60" fmla="*/ 188 w 462"/>
                <a:gd name="T61" fmla="*/ 375 h 616"/>
                <a:gd name="T62" fmla="*/ 171 w 462"/>
                <a:gd name="T63" fmla="*/ 331 h 616"/>
                <a:gd name="T64" fmla="*/ 189 w 462"/>
                <a:gd name="T65" fmla="*/ 284 h 616"/>
                <a:gd name="T66" fmla="*/ 235 w 462"/>
                <a:gd name="T67" fmla="*/ 265 h 616"/>
                <a:gd name="T68" fmla="*/ 278 w 462"/>
                <a:gd name="T69" fmla="*/ 282 h 616"/>
                <a:gd name="T70" fmla="*/ 296 w 462"/>
                <a:gd name="T71" fmla="*/ 329 h 616"/>
                <a:gd name="T72" fmla="*/ 286 w 462"/>
                <a:gd name="T73" fmla="*/ 365 h 616"/>
                <a:gd name="T74" fmla="*/ 261 w 462"/>
                <a:gd name="T75" fmla="*/ 387 h 616"/>
                <a:gd name="T76" fmla="*/ 256 w 462"/>
                <a:gd name="T77" fmla="*/ 423 h 616"/>
                <a:gd name="T78" fmla="*/ 393 w 462"/>
                <a:gd name="T79" fmla="*/ 391 h 616"/>
                <a:gd name="T80" fmla="*/ 313 w 462"/>
                <a:gd name="T81" fmla="*/ 267 h 616"/>
                <a:gd name="T82" fmla="*/ 351 w 462"/>
                <a:gd name="T83" fmla="*/ 362 h 616"/>
                <a:gd name="T84" fmla="*/ 393 w 462"/>
                <a:gd name="T85" fmla="*/ 391 h 616"/>
                <a:gd name="T86" fmla="*/ 231 w 462"/>
                <a:gd name="T87" fmla="*/ 134 h 616"/>
                <a:gd name="T88" fmla="*/ 231 w 462"/>
                <a:gd name="T89" fmla="*/ 34 h 616"/>
                <a:gd name="T90" fmla="*/ 231 w 462"/>
                <a:gd name="T91" fmla="*/ 13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6">
                  <a:moveTo>
                    <a:pt x="231" y="0"/>
                  </a:moveTo>
                  <a:cubicBezTo>
                    <a:pt x="104" y="0"/>
                    <a:pt x="0" y="44"/>
                    <a:pt x="0" y="92"/>
                  </a:cubicBezTo>
                  <a:lnTo>
                    <a:pt x="0" y="523"/>
                  </a:lnTo>
                  <a:cubicBezTo>
                    <a:pt x="0" y="571"/>
                    <a:pt x="104" y="616"/>
                    <a:pt x="231" y="616"/>
                  </a:cubicBezTo>
                  <a:cubicBezTo>
                    <a:pt x="359" y="616"/>
                    <a:pt x="462" y="573"/>
                    <a:pt x="462" y="526"/>
                  </a:cubicBezTo>
                  <a:lnTo>
                    <a:pt x="462" y="94"/>
                  </a:lnTo>
                  <a:cubicBezTo>
                    <a:pt x="462" y="46"/>
                    <a:pt x="359" y="0"/>
                    <a:pt x="231" y="0"/>
                  </a:cubicBezTo>
                  <a:close/>
                  <a:moveTo>
                    <a:pt x="162" y="362"/>
                  </a:moveTo>
                  <a:cubicBezTo>
                    <a:pt x="161" y="366"/>
                    <a:pt x="160" y="369"/>
                    <a:pt x="159" y="371"/>
                  </a:cubicBezTo>
                  <a:cubicBezTo>
                    <a:pt x="157" y="374"/>
                    <a:pt x="155" y="377"/>
                    <a:pt x="152" y="380"/>
                  </a:cubicBezTo>
                  <a:cubicBezTo>
                    <a:pt x="150" y="382"/>
                    <a:pt x="146" y="385"/>
                    <a:pt x="142" y="387"/>
                  </a:cubicBezTo>
                  <a:cubicBezTo>
                    <a:pt x="138" y="389"/>
                    <a:pt x="134" y="390"/>
                    <a:pt x="128" y="391"/>
                  </a:cubicBezTo>
                  <a:cubicBezTo>
                    <a:pt x="123" y="393"/>
                    <a:pt x="116" y="393"/>
                    <a:pt x="109" y="393"/>
                  </a:cubicBezTo>
                  <a:cubicBezTo>
                    <a:pt x="105" y="393"/>
                    <a:pt x="102" y="393"/>
                    <a:pt x="98" y="393"/>
                  </a:cubicBezTo>
                  <a:cubicBezTo>
                    <a:pt x="95" y="392"/>
                    <a:pt x="91" y="392"/>
                    <a:pt x="88" y="391"/>
                  </a:cubicBezTo>
                  <a:cubicBezTo>
                    <a:pt x="85" y="391"/>
                    <a:pt x="82" y="390"/>
                    <a:pt x="80" y="389"/>
                  </a:cubicBezTo>
                  <a:cubicBezTo>
                    <a:pt x="77" y="388"/>
                    <a:pt x="75" y="387"/>
                    <a:pt x="74" y="387"/>
                  </a:cubicBezTo>
                  <a:lnTo>
                    <a:pt x="74" y="353"/>
                  </a:lnTo>
                  <a:cubicBezTo>
                    <a:pt x="76" y="354"/>
                    <a:pt x="78" y="356"/>
                    <a:pt x="81" y="357"/>
                  </a:cubicBezTo>
                  <a:cubicBezTo>
                    <a:pt x="83" y="359"/>
                    <a:pt x="86" y="360"/>
                    <a:pt x="89" y="361"/>
                  </a:cubicBezTo>
                  <a:cubicBezTo>
                    <a:pt x="92" y="363"/>
                    <a:pt x="95" y="364"/>
                    <a:pt x="99" y="364"/>
                  </a:cubicBezTo>
                  <a:cubicBezTo>
                    <a:pt x="102" y="365"/>
                    <a:pt x="105" y="366"/>
                    <a:pt x="108" y="366"/>
                  </a:cubicBezTo>
                  <a:cubicBezTo>
                    <a:pt x="111" y="366"/>
                    <a:pt x="113" y="365"/>
                    <a:pt x="115" y="365"/>
                  </a:cubicBezTo>
                  <a:cubicBezTo>
                    <a:pt x="116" y="364"/>
                    <a:pt x="118" y="364"/>
                    <a:pt x="119" y="363"/>
                  </a:cubicBezTo>
                  <a:cubicBezTo>
                    <a:pt x="119" y="362"/>
                    <a:pt x="120" y="361"/>
                    <a:pt x="121" y="360"/>
                  </a:cubicBezTo>
                  <a:cubicBezTo>
                    <a:pt x="121" y="359"/>
                    <a:pt x="121" y="358"/>
                    <a:pt x="121" y="357"/>
                  </a:cubicBezTo>
                  <a:cubicBezTo>
                    <a:pt x="121" y="355"/>
                    <a:pt x="121" y="353"/>
                    <a:pt x="120" y="352"/>
                  </a:cubicBezTo>
                  <a:cubicBezTo>
                    <a:pt x="119" y="351"/>
                    <a:pt x="117" y="349"/>
                    <a:pt x="116" y="348"/>
                  </a:cubicBezTo>
                  <a:cubicBezTo>
                    <a:pt x="114" y="347"/>
                    <a:pt x="112" y="346"/>
                    <a:pt x="110" y="345"/>
                  </a:cubicBezTo>
                  <a:cubicBezTo>
                    <a:pt x="107" y="344"/>
                    <a:pt x="104" y="343"/>
                    <a:pt x="102" y="342"/>
                  </a:cubicBezTo>
                  <a:cubicBezTo>
                    <a:pt x="96" y="340"/>
                    <a:pt x="92" y="337"/>
                    <a:pt x="88" y="335"/>
                  </a:cubicBezTo>
                  <a:cubicBezTo>
                    <a:pt x="84" y="332"/>
                    <a:pt x="81" y="329"/>
                    <a:pt x="79" y="326"/>
                  </a:cubicBezTo>
                  <a:cubicBezTo>
                    <a:pt x="76" y="323"/>
                    <a:pt x="74" y="319"/>
                    <a:pt x="73" y="316"/>
                  </a:cubicBezTo>
                  <a:cubicBezTo>
                    <a:pt x="72" y="312"/>
                    <a:pt x="72" y="309"/>
                    <a:pt x="72" y="305"/>
                  </a:cubicBezTo>
                  <a:cubicBezTo>
                    <a:pt x="72" y="299"/>
                    <a:pt x="73" y="293"/>
                    <a:pt x="75" y="288"/>
                  </a:cubicBezTo>
                  <a:cubicBezTo>
                    <a:pt x="78" y="283"/>
                    <a:pt x="81" y="279"/>
                    <a:pt x="86" y="276"/>
                  </a:cubicBezTo>
                  <a:cubicBezTo>
                    <a:pt x="90" y="272"/>
                    <a:pt x="95" y="270"/>
                    <a:pt x="101" y="268"/>
                  </a:cubicBezTo>
                  <a:cubicBezTo>
                    <a:pt x="108" y="266"/>
                    <a:pt x="114" y="265"/>
                    <a:pt x="122" y="265"/>
                  </a:cubicBezTo>
                  <a:cubicBezTo>
                    <a:pt x="126" y="265"/>
                    <a:pt x="130" y="265"/>
                    <a:pt x="134" y="266"/>
                  </a:cubicBezTo>
                  <a:cubicBezTo>
                    <a:pt x="137" y="266"/>
                    <a:pt x="140" y="266"/>
                    <a:pt x="143" y="267"/>
                  </a:cubicBezTo>
                  <a:cubicBezTo>
                    <a:pt x="146" y="267"/>
                    <a:pt x="148" y="268"/>
                    <a:pt x="150" y="268"/>
                  </a:cubicBezTo>
                  <a:cubicBezTo>
                    <a:pt x="153" y="269"/>
                    <a:pt x="155" y="269"/>
                    <a:pt x="156" y="270"/>
                  </a:cubicBezTo>
                  <a:lnTo>
                    <a:pt x="156" y="302"/>
                  </a:lnTo>
                  <a:cubicBezTo>
                    <a:pt x="154" y="301"/>
                    <a:pt x="153" y="299"/>
                    <a:pt x="150" y="299"/>
                  </a:cubicBezTo>
                  <a:cubicBezTo>
                    <a:pt x="148" y="297"/>
                    <a:pt x="146" y="297"/>
                    <a:pt x="143" y="296"/>
                  </a:cubicBezTo>
                  <a:cubicBezTo>
                    <a:pt x="140" y="295"/>
                    <a:pt x="138" y="294"/>
                    <a:pt x="135" y="294"/>
                  </a:cubicBezTo>
                  <a:cubicBezTo>
                    <a:pt x="132" y="293"/>
                    <a:pt x="129" y="293"/>
                    <a:pt x="126" y="293"/>
                  </a:cubicBezTo>
                  <a:cubicBezTo>
                    <a:pt x="121" y="293"/>
                    <a:pt x="118" y="294"/>
                    <a:pt x="116" y="295"/>
                  </a:cubicBezTo>
                  <a:cubicBezTo>
                    <a:pt x="113" y="297"/>
                    <a:pt x="112" y="299"/>
                    <a:pt x="112" y="302"/>
                  </a:cubicBezTo>
                  <a:cubicBezTo>
                    <a:pt x="112" y="303"/>
                    <a:pt x="112" y="304"/>
                    <a:pt x="113" y="305"/>
                  </a:cubicBezTo>
                  <a:cubicBezTo>
                    <a:pt x="113" y="307"/>
                    <a:pt x="114" y="307"/>
                    <a:pt x="115" y="308"/>
                  </a:cubicBezTo>
                  <a:cubicBezTo>
                    <a:pt x="116" y="309"/>
                    <a:pt x="118" y="310"/>
                    <a:pt x="120" y="311"/>
                  </a:cubicBezTo>
                  <a:cubicBezTo>
                    <a:pt x="122" y="312"/>
                    <a:pt x="125" y="314"/>
                    <a:pt x="128" y="315"/>
                  </a:cubicBezTo>
                  <a:cubicBezTo>
                    <a:pt x="133" y="317"/>
                    <a:pt x="137" y="319"/>
                    <a:pt x="142" y="321"/>
                  </a:cubicBezTo>
                  <a:cubicBezTo>
                    <a:pt x="146" y="324"/>
                    <a:pt x="150" y="327"/>
                    <a:pt x="153" y="330"/>
                  </a:cubicBezTo>
                  <a:cubicBezTo>
                    <a:pt x="156" y="333"/>
                    <a:pt x="158" y="336"/>
                    <a:pt x="160" y="340"/>
                  </a:cubicBezTo>
                  <a:cubicBezTo>
                    <a:pt x="162" y="344"/>
                    <a:pt x="163" y="349"/>
                    <a:pt x="163" y="354"/>
                  </a:cubicBezTo>
                  <a:cubicBezTo>
                    <a:pt x="163" y="356"/>
                    <a:pt x="163" y="359"/>
                    <a:pt x="162" y="362"/>
                  </a:cubicBezTo>
                  <a:close/>
                  <a:moveTo>
                    <a:pt x="256" y="423"/>
                  </a:moveTo>
                  <a:lnTo>
                    <a:pt x="229" y="393"/>
                  </a:lnTo>
                  <a:cubicBezTo>
                    <a:pt x="221" y="393"/>
                    <a:pt x="213" y="391"/>
                    <a:pt x="206" y="388"/>
                  </a:cubicBezTo>
                  <a:cubicBezTo>
                    <a:pt x="199" y="385"/>
                    <a:pt x="193" y="381"/>
                    <a:pt x="188" y="375"/>
                  </a:cubicBezTo>
                  <a:cubicBezTo>
                    <a:pt x="183" y="370"/>
                    <a:pt x="179" y="364"/>
                    <a:pt x="176" y="356"/>
                  </a:cubicBezTo>
                  <a:cubicBezTo>
                    <a:pt x="173" y="349"/>
                    <a:pt x="171" y="340"/>
                    <a:pt x="171" y="331"/>
                  </a:cubicBezTo>
                  <a:cubicBezTo>
                    <a:pt x="171" y="321"/>
                    <a:pt x="173" y="312"/>
                    <a:pt x="176" y="304"/>
                  </a:cubicBezTo>
                  <a:cubicBezTo>
                    <a:pt x="179" y="296"/>
                    <a:pt x="183" y="289"/>
                    <a:pt x="189" y="284"/>
                  </a:cubicBezTo>
                  <a:cubicBezTo>
                    <a:pt x="194" y="278"/>
                    <a:pt x="201" y="273"/>
                    <a:pt x="209" y="270"/>
                  </a:cubicBezTo>
                  <a:cubicBezTo>
                    <a:pt x="217" y="267"/>
                    <a:pt x="225" y="265"/>
                    <a:pt x="235" y="265"/>
                  </a:cubicBezTo>
                  <a:cubicBezTo>
                    <a:pt x="243" y="265"/>
                    <a:pt x="252" y="267"/>
                    <a:pt x="259" y="270"/>
                  </a:cubicBezTo>
                  <a:cubicBezTo>
                    <a:pt x="267" y="273"/>
                    <a:pt x="273" y="277"/>
                    <a:pt x="278" y="282"/>
                  </a:cubicBezTo>
                  <a:cubicBezTo>
                    <a:pt x="284" y="288"/>
                    <a:pt x="288" y="294"/>
                    <a:pt x="291" y="302"/>
                  </a:cubicBezTo>
                  <a:cubicBezTo>
                    <a:pt x="294" y="310"/>
                    <a:pt x="296" y="319"/>
                    <a:pt x="296" y="329"/>
                  </a:cubicBezTo>
                  <a:cubicBezTo>
                    <a:pt x="296" y="336"/>
                    <a:pt x="295" y="343"/>
                    <a:pt x="293" y="349"/>
                  </a:cubicBezTo>
                  <a:cubicBezTo>
                    <a:pt x="291" y="355"/>
                    <a:pt x="289" y="360"/>
                    <a:pt x="286" y="365"/>
                  </a:cubicBezTo>
                  <a:cubicBezTo>
                    <a:pt x="283" y="370"/>
                    <a:pt x="279" y="374"/>
                    <a:pt x="275" y="378"/>
                  </a:cubicBezTo>
                  <a:cubicBezTo>
                    <a:pt x="271" y="382"/>
                    <a:pt x="266" y="385"/>
                    <a:pt x="261" y="387"/>
                  </a:cubicBezTo>
                  <a:lnTo>
                    <a:pt x="303" y="423"/>
                  </a:lnTo>
                  <a:lnTo>
                    <a:pt x="256" y="423"/>
                  </a:lnTo>
                  <a:lnTo>
                    <a:pt x="256" y="423"/>
                  </a:lnTo>
                  <a:close/>
                  <a:moveTo>
                    <a:pt x="393" y="391"/>
                  </a:moveTo>
                  <a:lnTo>
                    <a:pt x="313" y="391"/>
                  </a:lnTo>
                  <a:lnTo>
                    <a:pt x="313" y="267"/>
                  </a:lnTo>
                  <a:lnTo>
                    <a:pt x="351" y="267"/>
                  </a:lnTo>
                  <a:lnTo>
                    <a:pt x="351" y="362"/>
                  </a:lnTo>
                  <a:lnTo>
                    <a:pt x="393" y="362"/>
                  </a:lnTo>
                  <a:lnTo>
                    <a:pt x="393" y="391"/>
                  </a:lnTo>
                  <a:lnTo>
                    <a:pt x="393" y="391"/>
                  </a:lnTo>
                  <a:close/>
                  <a:moveTo>
                    <a:pt x="231" y="134"/>
                  </a:moveTo>
                  <a:cubicBezTo>
                    <a:pt x="140" y="134"/>
                    <a:pt x="67" y="112"/>
                    <a:pt x="67" y="84"/>
                  </a:cubicBezTo>
                  <a:cubicBezTo>
                    <a:pt x="67" y="56"/>
                    <a:pt x="140" y="34"/>
                    <a:pt x="231" y="34"/>
                  </a:cubicBezTo>
                  <a:cubicBezTo>
                    <a:pt x="322" y="34"/>
                    <a:pt x="396" y="56"/>
                    <a:pt x="396" y="84"/>
                  </a:cubicBezTo>
                  <a:cubicBezTo>
                    <a:pt x="396" y="112"/>
                    <a:pt x="322" y="134"/>
                    <a:pt x="231" y="13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3" name="Rectangle 12"/>
          <p:cNvSpPr/>
          <p:nvPr/>
        </p:nvSpPr>
        <p:spPr>
          <a:xfrm>
            <a:off x="3868362" y="1921306"/>
            <a:ext cx="487352" cy="276999"/>
          </a:xfrm>
          <a:prstGeom prst="rect">
            <a:avLst/>
          </a:prstGeom>
        </p:spPr>
        <p:txBody>
          <a:bodyPr wrap="square">
            <a:spAutoFit/>
          </a:bodyPr>
          <a:lstStyle/>
          <a:p>
            <a:pPr algn="ctr" defTabSz="466135" fontAlgn="auto">
              <a:spcBef>
                <a:spcPts val="0"/>
              </a:spcBef>
              <a:spcAft>
                <a:spcPts val="0"/>
              </a:spcAft>
              <a:defRPr/>
            </a:pPr>
            <a:r>
              <a:rPr lang="en-US" sz="1200" kern="0" dirty="0" smtClean="0">
                <a:solidFill>
                  <a:srgbClr val="FFFFFF"/>
                </a:solidFill>
              </a:rPr>
              <a:t>DB1</a:t>
            </a:r>
            <a:endParaRPr lang="en-US" sz="1200" kern="0" dirty="0">
              <a:solidFill>
                <a:srgbClr val="FFFFFF"/>
              </a:solidFill>
            </a:endParaRPr>
          </a:p>
        </p:txBody>
      </p:sp>
      <p:sp>
        <p:nvSpPr>
          <p:cNvPr id="64" name="Rectangle 63"/>
          <p:cNvSpPr/>
          <p:nvPr/>
        </p:nvSpPr>
        <p:spPr>
          <a:xfrm>
            <a:off x="4756414" y="1921305"/>
            <a:ext cx="476116" cy="276999"/>
          </a:xfrm>
          <a:prstGeom prst="rect">
            <a:avLst/>
          </a:prstGeom>
        </p:spPr>
        <p:txBody>
          <a:bodyPr wrap="square">
            <a:spAutoFit/>
          </a:bodyPr>
          <a:lstStyle/>
          <a:p>
            <a:pPr algn="ctr" defTabSz="466135" fontAlgn="auto">
              <a:spcBef>
                <a:spcPts val="0"/>
              </a:spcBef>
              <a:spcAft>
                <a:spcPts val="0"/>
              </a:spcAft>
              <a:defRPr/>
            </a:pPr>
            <a:r>
              <a:rPr lang="en-US" sz="1200" kern="0" dirty="0" smtClean="0">
                <a:solidFill>
                  <a:srgbClr val="FFFFFF"/>
                </a:solidFill>
              </a:rPr>
              <a:t>DB2</a:t>
            </a:r>
            <a:endParaRPr lang="en-US" sz="1200" kern="0" dirty="0">
              <a:solidFill>
                <a:srgbClr val="FFFFFF"/>
              </a:solidFill>
            </a:endParaRPr>
          </a:p>
        </p:txBody>
      </p:sp>
      <p:grpSp>
        <p:nvGrpSpPr>
          <p:cNvPr id="15" name="Group 14"/>
          <p:cNvGrpSpPr/>
          <p:nvPr/>
        </p:nvGrpSpPr>
        <p:grpSpPr>
          <a:xfrm>
            <a:off x="5536376" y="1404047"/>
            <a:ext cx="576454" cy="772336"/>
            <a:chOff x="4682563" y="2277429"/>
            <a:chExt cx="645039" cy="864227"/>
          </a:xfrm>
        </p:grpSpPr>
        <p:grpSp>
          <p:nvGrpSpPr>
            <p:cNvPr id="52" name="Group 21"/>
            <p:cNvGrpSpPr>
              <a:grpSpLocks noChangeAspect="1"/>
            </p:cNvGrpSpPr>
            <p:nvPr/>
          </p:nvGrpSpPr>
          <p:grpSpPr bwMode="auto">
            <a:xfrm>
              <a:off x="4682563" y="2277429"/>
              <a:ext cx="645039" cy="864227"/>
              <a:chOff x="966" y="2128"/>
              <a:chExt cx="206" cy="276"/>
            </a:xfrm>
            <a:solidFill>
              <a:schemeClr val="tx2">
                <a:lumMod val="75000"/>
              </a:schemeClr>
            </a:solidFill>
          </p:grpSpPr>
          <p:sp>
            <p:nvSpPr>
              <p:cNvPr id="53" name="Freeform 22"/>
              <p:cNvSpPr>
                <a:spLocks/>
              </p:cNvSpPr>
              <p:nvPr/>
            </p:nvSpPr>
            <p:spPr bwMode="auto">
              <a:xfrm>
                <a:off x="1060" y="2261"/>
                <a:ext cx="20" cy="29"/>
              </a:xfrm>
              <a:custGeom>
                <a:avLst/>
                <a:gdLst>
                  <a:gd name="T0" fmla="*/ 40 w 45"/>
                  <a:gd name="T1" fmla="*/ 10 h 64"/>
                  <a:gd name="T2" fmla="*/ 33 w 45"/>
                  <a:gd name="T3" fmla="*/ 3 h 64"/>
                  <a:gd name="T4" fmla="*/ 23 w 45"/>
                  <a:gd name="T5" fmla="*/ 0 h 64"/>
                  <a:gd name="T6" fmla="*/ 13 w 45"/>
                  <a:gd name="T7" fmla="*/ 3 h 64"/>
                  <a:gd name="T8" fmla="*/ 5 w 45"/>
                  <a:gd name="T9" fmla="*/ 10 h 64"/>
                  <a:gd name="T10" fmla="*/ 1 w 45"/>
                  <a:gd name="T11" fmla="*/ 20 h 64"/>
                  <a:gd name="T12" fmla="*/ 0 w 45"/>
                  <a:gd name="T13" fmla="*/ 32 h 64"/>
                  <a:gd name="T14" fmla="*/ 2 w 45"/>
                  <a:gd name="T15" fmla="*/ 47 h 64"/>
                  <a:gd name="T16" fmla="*/ 7 w 45"/>
                  <a:gd name="T17" fmla="*/ 57 h 64"/>
                  <a:gd name="T18" fmla="*/ 14 w 45"/>
                  <a:gd name="T19" fmla="*/ 63 h 64"/>
                  <a:gd name="T20" fmla="*/ 23 w 45"/>
                  <a:gd name="T21" fmla="*/ 64 h 64"/>
                  <a:gd name="T22" fmla="*/ 31 w 45"/>
                  <a:gd name="T23" fmla="*/ 63 h 64"/>
                  <a:gd name="T24" fmla="*/ 38 w 45"/>
                  <a:gd name="T25" fmla="*/ 57 h 64"/>
                  <a:gd name="T26" fmla="*/ 43 w 45"/>
                  <a:gd name="T27" fmla="*/ 47 h 64"/>
                  <a:gd name="T28" fmla="*/ 45 w 45"/>
                  <a:gd name="T29" fmla="*/ 33 h 64"/>
                  <a:gd name="T30" fmla="*/ 44 w 45"/>
                  <a:gd name="T31" fmla="*/ 20 h 64"/>
                  <a:gd name="T32" fmla="*/ 40 w 45"/>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4">
                    <a:moveTo>
                      <a:pt x="40" y="10"/>
                    </a:moveTo>
                    <a:cubicBezTo>
                      <a:pt x="38" y="7"/>
                      <a:pt x="36" y="4"/>
                      <a:pt x="33" y="3"/>
                    </a:cubicBezTo>
                    <a:cubicBezTo>
                      <a:pt x="31" y="1"/>
                      <a:pt x="27" y="0"/>
                      <a:pt x="23" y="0"/>
                    </a:cubicBezTo>
                    <a:cubicBezTo>
                      <a:pt x="19" y="0"/>
                      <a:pt x="16" y="1"/>
                      <a:pt x="13" y="3"/>
                    </a:cubicBezTo>
                    <a:cubicBezTo>
                      <a:pt x="10" y="4"/>
                      <a:pt x="7" y="7"/>
                      <a:pt x="5" y="10"/>
                    </a:cubicBezTo>
                    <a:cubicBezTo>
                      <a:pt x="3" y="13"/>
                      <a:pt x="2" y="16"/>
                      <a:pt x="1" y="20"/>
                    </a:cubicBezTo>
                    <a:cubicBezTo>
                      <a:pt x="0" y="24"/>
                      <a:pt x="0" y="28"/>
                      <a:pt x="0" y="32"/>
                    </a:cubicBezTo>
                    <a:cubicBezTo>
                      <a:pt x="0" y="38"/>
                      <a:pt x="0" y="43"/>
                      <a:pt x="2" y="47"/>
                    </a:cubicBezTo>
                    <a:cubicBezTo>
                      <a:pt x="3" y="51"/>
                      <a:pt x="5" y="54"/>
                      <a:pt x="7" y="57"/>
                    </a:cubicBezTo>
                    <a:cubicBezTo>
                      <a:pt x="9" y="60"/>
                      <a:pt x="11" y="61"/>
                      <a:pt x="14" y="63"/>
                    </a:cubicBezTo>
                    <a:cubicBezTo>
                      <a:pt x="17" y="64"/>
                      <a:pt x="20" y="64"/>
                      <a:pt x="23" y="64"/>
                    </a:cubicBezTo>
                    <a:cubicBezTo>
                      <a:pt x="26" y="64"/>
                      <a:pt x="28" y="64"/>
                      <a:pt x="31" y="63"/>
                    </a:cubicBezTo>
                    <a:cubicBezTo>
                      <a:pt x="34" y="61"/>
                      <a:pt x="36" y="59"/>
                      <a:pt x="38" y="57"/>
                    </a:cubicBezTo>
                    <a:cubicBezTo>
                      <a:pt x="40" y="54"/>
                      <a:pt x="42" y="51"/>
                      <a:pt x="43" y="47"/>
                    </a:cubicBezTo>
                    <a:cubicBezTo>
                      <a:pt x="45" y="43"/>
                      <a:pt x="45" y="38"/>
                      <a:pt x="45" y="33"/>
                    </a:cubicBezTo>
                    <a:cubicBezTo>
                      <a:pt x="45" y="28"/>
                      <a:pt x="45" y="24"/>
                      <a:pt x="44" y="20"/>
                    </a:cubicBezTo>
                    <a:cubicBezTo>
                      <a:pt x="43" y="16"/>
                      <a:pt x="42" y="13"/>
                      <a:pt x="40" y="1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4" name="Freeform 23"/>
              <p:cNvSpPr>
                <a:spLocks noEditPoints="1"/>
              </p:cNvSpPr>
              <p:nvPr/>
            </p:nvSpPr>
            <p:spPr bwMode="auto">
              <a:xfrm>
                <a:off x="966" y="2128"/>
                <a:ext cx="206" cy="276"/>
              </a:xfrm>
              <a:custGeom>
                <a:avLst/>
                <a:gdLst>
                  <a:gd name="T0" fmla="*/ 0 w 462"/>
                  <a:gd name="T1" fmla="*/ 92 h 616"/>
                  <a:gd name="T2" fmla="*/ 231 w 462"/>
                  <a:gd name="T3" fmla="*/ 616 h 616"/>
                  <a:gd name="T4" fmla="*/ 462 w 462"/>
                  <a:gd name="T5" fmla="*/ 94 h 616"/>
                  <a:gd name="T6" fmla="*/ 162 w 462"/>
                  <a:gd name="T7" fmla="*/ 362 h 616"/>
                  <a:gd name="T8" fmla="*/ 152 w 462"/>
                  <a:gd name="T9" fmla="*/ 380 h 616"/>
                  <a:gd name="T10" fmla="*/ 128 w 462"/>
                  <a:gd name="T11" fmla="*/ 391 h 616"/>
                  <a:gd name="T12" fmla="*/ 98 w 462"/>
                  <a:gd name="T13" fmla="*/ 393 h 616"/>
                  <a:gd name="T14" fmla="*/ 80 w 462"/>
                  <a:gd name="T15" fmla="*/ 389 h 616"/>
                  <a:gd name="T16" fmla="*/ 74 w 462"/>
                  <a:gd name="T17" fmla="*/ 353 h 616"/>
                  <a:gd name="T18" fmla="*/ 89 w 462"/>
                  <a:gd name="T19" fmla="*/ 361 h 616"/>
                  <a:gd name="T20" fmla="*/ 108 w 462"/>
                  <a:gd name="T21" fmla="*/ 366 h 616"/>
                  <a:gd name="T22" fmla="*/ 119 w 462"/>
                  <a:gd name="T23" fmla="*/ 363 h 616"/>
                  <a:gd name="T24" fmla="*/ 121 w 462"/>
                  <a:gd name="T25" fmla="*/ 357 h 616"/>
                  <a:gd name="T26" fmla="*/ 116 w 462"/>
                  <a:gd name="T27" fmla="*/ 348 h 616"/>
                  <a:gd name="T28" fmla="*/ 102 w 462"/>
                  <a:gd name="T29" fmla="*/ 342 h 616"/>
                  <a:gd name="T30" fmla="*/ 79 w 462"/>
                  <a:gd name="T31" fmla="*/ 326 h 616"/>
                  <a:gd name="T32" fmla="*/ 72 w 462"/>
                  <a:gd name="T33" fmla="*/ 305 h 616"/>
                  <a:gd name="T34" fmla="*/ 86 w 462"/>
                  <a:gd name="T35" fmla="*/ 276 h 616"/>
                  <a:gd name="T36" fmla="*/ 122 w 462"/>
                  <a:gd name="T37" fmla="*/ 265 h 616"/>
                  <a:gd name="T38" fmla="*/ 143 w 462"/>
                  <a:gd name="T39" fmla="*/ 267 h 616"/>
                  <a:gd name="T40" fmla="*/ 156 w 462"/>
                  <a:gd name="T41" fmla="*/ 270 h 616"/>
                  <a:gd name="T42" fmla="*/ 150 w 462"/>
                  <a:gd name="T43" fmla="*/ 299 h 616"/>
                  <a:gd name="T44" fmla="*/ 135 w 462"/>
                  <a:gd name="T45" fmla="*/ 294 h 616"/>
                  <a:gd name="T46" fmla="*/ 116 w 462"/>
                  <a:gd name="T47" fmla="*/ 295 h 616"/>
                  <a:gd name="T48" fmla="*/ 113 w 462"/>
                  <a:gd name="T49" fmla="*/ 305 h 616"/>
                  <a:gd name="T50" fmla="*/ 120 w 462"/>
                  <a:gd name="T51" fmla="*/ 311 h 616"/>
                  <a:gd name="T52" fmla="*/ 142 w 462"/>
                  <a:gd name="T53" fmla="*/ 321 h 616"/>
                  <a:gd name="T54" fmla="*/ 160 w 462"/>
                  <a:gd name="T55" fmla="*/ 340 h 616"/>
                  <a:gd name="T56" fmla="*/ 162 w 462"/>
                  <a:gd name="T57" fmla="*/ 362 h 616"/>
                  <a:gd name="T58" fmla="*/ 229 w 462"/>
                  <a:gd name="T59" fmla="*/ 393 h 616"/>
                  <a:gd name="T60" fmla="*/ 188 w 462"/>
                  <a:gd name="T61" fmla="*/ 375 h 616"/>
                  <a:gd name="T62" fmla="*/ 171 w 462"/>
                  <a:gd name="T63" fmla="*/ 331 h 616"/>
                  <a:gd name="T64" fmla="*/ 189 w 462"/>
                  <a:gd name="T65" fmla="*/ 284 h 616"/>
                  <a:gd name="T66" fmla="*/ 235 w 462"/>
                  <a:gd name="T67" fmla="*/ 265 h 616"/>
                  <a:gd name="T68" fmla="*/ 278 w 462"/>
                  <a:gd name="T69" fmla="*/ 282 h 616"/>
                  <a:gd name="T70" fmla="*/ 296 w 462"/>
                  <a:gd name="T71" fmla="*/ 329 h 616"/>
                  <a:gd name="T72" fmla="*/ 286 w 462"/>
                  <a:gd name="T73" fmla="*/ 365 h 616"/>
                  <a:gd name="T74" fmla="*/ 261 w 462"/>
                  <a:gd name="T75" fmla="*/ 387 h 616"/>
                  <a:gd name="T76" fmla="*/ 256 w 462"/>
                  <a:gd name="T77" fmla="*/ 423 h 616"/>
                  <a:gd name="T78" fmla="*/ 393 w 462"/>
                  <a:gd name="T79" fmla="*/ 391 h 616"/>
                  <a:gd name="T80" fmla="*/ 313 w 462"/>
                  <a:gd name="T81" fmla="*/ 267 h 616"/>
                  <a:gd name="T82" fmla="*/ 351 w 462"/>
                  <a:gd name="T83" fmla="*/ 362 h 616"/>
                  <a:gd name="T84" fmla="*/ 393 w 462"/>
                  <a:gd name="T85" fmla="*/ 391 h 616"/>
                  <a:gd name="T86" fmla="*/ 231 w 462"/>
                  <a:gd name="T87" fmla="*/ 134 h 616"/>
                  <a:gd name="T88" fmla="*/ 231 w 462"/>
                  <a:gd name="T89" fmla="*/ 34 h 616"/>
                  <a:gd name="T90" fmla="*/ 231 w 462"/>
                  <a:gd name="T91" fmla="*/ 13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6">
                    <a:moveTo>
                      <a:pt x="231" y="0"/>
                    </a:moveTo>
                    <a:cubicBezTo>
                      <a:pt x="104" y="0"/>
                      <a:pt x="0" y="44"/>
                      <a:pt x="0" y="92"/>
                    </a:cubicBezTo>
                    <a:lnTo>
                      <a:pt x="0" y="523"/>
                    </a:lnTo>
                    <a:cubicBezTo>
                      <a:pt x="0" y="571"/>
                      <a:pt x="104" y="616"/>
                      <a:pt x="231" y="616"/>
                    </a:cubicBezTo>
                    <a:cubicBezTo>
                      <a:pt x="359" y="616"/>
                      <a:pt x="462" y="573"/>
                      <a:pt x="462" y="526"/>
                    </a:cubicBezTo>
                    <a:lnTo>
                      <a:pt x="462" y="94"/>
                    </a:lnTo>
                    <a:cubicBezTo>
                      <a:pt x="462" y="46"/>
                      <a:pt x="359" y="0"/>
                      <a:pt x="231" y="0"/>
                    </a:cubicBezTo>
                    <a:close/>
                    <a:moveTo>
                      <a:pt x="162" y="362"/>
                    </a:moveTo>
                    <a:cubicBezTo>
                      <a:pt x="161" y="366"/>
                      <a:pt x="160" y="369"/>
                      <a:pt x="159" y="371"/>
                    </a:cubicBezTo>
                    <a:cubicBezTo>
                      <a:pt x="157" y="374"/>
                      <a:pt x="155" y="377"/>
                      <a:pt x="152" y="380"/>
                    </a:cubicBezTo>
                    <a:cubicBezTo>
                      <a:pt x="150" y="382"/>
                      <a:pt x="146" y="385"/>
                      <a:pt x="142" y="387"/>
                    </a:cubicBezTo>
                    <a:cubicBezTo>
                      <a:pt x="138" y="389"/>
                      <a:pt x="134" y="390"/>
                      <a:pt x="128" y="391"/>
                    </a:cubicBezTo>
                    <a:cubicBezTo>
                      <a:pt x="123" y="393"/>
                      <a:pt x="116" y="393"/>
                      <a:pt x="109" y="393"/>
                    </a:cubicBezTo>
                    <a:cubicBezTo>
                      <a:pt x="105" y="393"/>
                      <a:pt x="102" y="393"/>
                      <a:pt x="98" y="393"/>
                    </a:cubicBezTo>
                    <a:cubicBezTo>
                      <a:pt x="95" y="392"/>
                      <a:pt x="91" y="392"/>
                      <a:pt x="88" y="391"/>
                    </a:cubicBezTo>
                    <a:cubicBezTo>
                      <a:pt x="85" y="391"/>
                      <a:pt x="82" y="390"/>
                      <a:pt x="80" y="389"/>
                    </a:cubicBezTo>
                    <a:cubicBezTo>
                      <a:pt x="77" y="388"/>
                      <a:pt x="75" y="387"/>
                      <a:pt x="74" y="387"/>
                    </a:cubicBezTo>
                    <a:lnTo>
                      <a:pt x="74" y="353"/>
                    </a:lnTo>
                    <a:cubicBezTo>
                      <a:pt x="76" y="354"/>
                      <a:pt x="78" y="356"/>
                      <a:pt x="81" y="357"/>
                    </a:cubicBezTo>
                    <a:cubicBezTo>
                      <a:pt x="83" y="359"/>
                      <a:pt x="86" y="360"/>
                      <a:pt x="89" y="361"/>
                    </a:cubicBezTo>
                    <a:cubicBezTo>
                      <a:pt x="92" y="363"/>
                      <a:pt x="95" y="364"/>
                      <a:pt x="99" y="364"/>
                    </a:cubicBezTo>
                    <a:cubicBezTo>
                      <a:pt x="102" y="365"/>
                      <a:pt x="105" y="366"/>
                      <a:pt x="108" y="366"/>
                    </a:cubicBezTo>
                    <a:cubicBezTo>
                      <a:pt x="111" y="366"/>
                      <a:pt x="113" y="365"/>
                      <a:pt x="115" y="365"/>
                    </a:cubicBezTo>
                    <a:cubicBezTo>
                      <a:pt x="116" y="364"/>
                      <a:pt x="118" y="364"/>
                      <a:pt x="119" y="363"/>
                    </a:cubicBezTo>
                    <a:cubicBezTo>
                      <a:pt x="119" y="362"/>
                      <a:pt x="120" y="361"/>
                      <a:pt x="121" y="360"/>
                    </a:cubicBezTo>
                    <a:cubicBezTo>
                      <a:pt x="121" y="359"/>
                      <a:pt x="121" y="358"/>
                      <a:pt x="121" y="357"/>
                    </a:cubicBezTo>
                    <a:cubicBezTo>
                      <a:pt x="121" y="355"/>
                      <a:pt x="121" y="353"/>
                      <a:pt x="120" y="352"/>
                    </a:cubicBezTo>
                    <a:cubicBezTo>
                      <a:pt x="119" y="351"/>
                      <a:pt x="117" y="349"/>
                      <a:pt x="116" y="348"/>
                    </a:cubicBezTo>
                    <a:cubicBezTo>
                      <a:pt x="114" y="347"/>
                      <a:pt x="112" y="346"/>
                      <a:pt x="110" y="345"/>
                    </a:cubicBezTo>
                    <a:cubicBezTo>
                      <a:pt x="107" y="344"/>
                      <a:pt x="104" y="343"/>
                      <a:pt x="102" y="342"/>
                    </a:cubicBezTo>
                    <a:cubicBezTo>
                      <a:pt x="96" y="340"/>
                      <a:pt x="92" y="337"/>
                      <a:pt x="88" y="335"/>
                    </a:cubicBezTo>
                    <a:cubicBezTo>
                      <a:pt x="84" y="332"/>
                      <a:pt x="81" y="329"/>
                      <a:pt x="79" y="326"/>
                    </a:cubicBezTo>
                    <a:cubicBezTo>
                      <a:pt x="76" y="323"/>
                      <a:pt x="74" y="319"/>
                      <a:pt x="73" y="316"/>
                    </a:cubicBezTo>
                    <a:cubicBezTo>
                      <a:pt x="72" y="312"/>
                      <a:pt x="72" y="309"/>
                      <a:pt x="72" y="305"/>
                    </a:cubicBezTo>
                    <a:cubicBezTo>
                      <a:pt x="72" y="299"/>
                      <a:pt x="73" y="293"/>
                      <a:pt x="75" y="288"/>
                    </a:cubicBezTo>
                    <a:cubicBezTo>
                      <a:pt x="78" y="283"/>
                      <a:pt x="81" y="279"/>
                      <a:pt x="86" y="276"/>
                    </a:cubicBezTo>
                    <a:cubicBezTo>
                      <a:pt x="90" y="272"/>
                      <a:pt x="95" y="270"/>
                      <a:pt x="101" y="268"/>
                    </a:cubicBezTo>
                    <a:cubicBezTo>
                      <a:pt x="108" y="266"/>
                      <a:pt x="114" y="265"/>
                      <a:pt x="122" y="265"/>
                    </a:cubicBezTo>
                    <a:cubicBezTo>
                      <a:pt x="126" y="265"/>
                      <a:pt x="130" y="265"/>
                      <a:pt x="134" y="266"/>
                    </a:cubicBezTo>
                    <a:cubicBezTo>
                      <a:pt x="137" y="266"/>
                      <a:pt x="140" y="266"/>
                      <a:pt x="143" y="267"/>
                    </a:cubicBezTo>
                    <a:cubicBezTo>
                      <a:pt x="146" y="267"/>
                      <a:pt x="148" y="268"/>
                      <a:pt x="150" y="268"/>
                    </a:cubicBezTo>
                    <a:cubicBezTo>
                      <a:pt x="153" y="269"/>
                      <a:pt x="155" y="269"/>
                      <a:pt x="156" y="270"/>
                    </a:cubicBezTo>
                    <a:lnTo>
                      <a:pt x="156" y="302"/>
                    </a:lnTo>
                    <a:cubicBezTo>
                      <a:pt x="154" y="301"/>
                      <a:pt x="153" y="299"/>
                      <a:pt x="150" y="299"/>
                    </a:cubicBezTo>
                    <a:cubicBezTo>
                      <a:pt x="148" y="297"/>
                      <a:pt x="146" y="297"/>
                      <a:pt x="143" y="296"/>
                    </a:cubicBezTo>
                    <a:cubicBezTo>
                      <a:pt x="140" y="295"/>
                      <a:pt x="138" y="294"/>
                      <a:pt x="135" y="294"/>
                    </a:cubicBezTo>
                    <a:cubicBezTo>
                      <a:pt x="132" y="293"/>
                      <a:pt x="129" y="293"/>
                      <a:pt x="126" y="293"/>
                    </a:cubicBezTo>
                    <a:cubicBezTo>
                      <a:pt x="121" y="293"/>
                      <a:pt x="118" y="294"/>
                      <a:pt x="116" y="295"/>
                    </a:cubicBezTo>
                    <a:cubicBezTo>
                      <a:pt x="113" y="297"/>
                      <a:pt x="112" y="299"/>
                      <a:pt x="112" y="302"/>
                    </a:cubicBezTo>
                    <a:cubicBezTo>
                      <a:pt x="112" y="303"/>
                      <a:pt x="112" y="304"/>
                      <a:pt x="113" y="305"/>
                    </a:cubicBezTo>
                    <a:cubicBezTo>
                      <a:pt x="113" y="307"/>
                      <a:pt x="114" y="307"/>
                      <a:pt x="115" y="308"/>
                    </a:cubicBezTo>
                    <a:cubicBezTo>
                      <a:pt x="116" y="309"/>
                      <a:pt x="118" y="310"/>
                      <a:pt x="120" y="311"/>
                    </a:cubicBezTo>
                    <a:cubicBezTo>
                      <a:pt x="122" y="312"/>
                      <a:pt x="125" y="314"/>
                      <a:pt x="128" y="315"/>
                    </a:cubicBezTo>
                    <a:cubicBezTo>
                      <a:pt x="133" y="317"/>
                      <a:pt x="137" y="319"/>
                      <a:pt x="142" y="321"/>
                    </a:cubicBezTo>
                    <a:cubicBezTo>
                      <a:pt x="146" y="324"/>
                      <a:pt x="150" y="327"/>
                      <a:pt x="153" y="330"/>
                    </a:cubicBezTo>
                    <a:cubicBezTo>
                      <a:pt x="156" y="333"/>
                      <a:pt x="158" y="336"/>
                      <a:pt x="160" y="340"/>
                    </a:cubicBezTo>
                    <a:cubicBezTo>
                      <a:pt x="162" y="344"/>
                      <a:pt x="163" y="349"/>
                      <a:pt x="163" y="354"/>
                    </a:cubicBezTo>
                    <a:cubicBezTo>
                      <a:pt x="163" y="356"/>
                      <a:pt x="163" y="359"/>
                      <a:pt x="162" y="362"/>
                    </a:cubicBezTo>
                    <a:close/>
                    <a:moveTo>
                      <a:pt x="256" y="423"/>
                    </a:moveTo>
                    <a:lnTo>
                      <a:pt x="229" y="393"/>
                    </a:lnTo>
                    <a:cubicBezTo>
                      <a:pt x="221" y="393"/>
                      <a:pt x="213" y="391"/>
                      <a:pt x="206" y="388"/>
                    </a:cubicBezTo>
                    <a:cubicBezTo>
                      <a:pt x="199" y="385"/>
                      <a:pt x="193" y="381"/>
                      <a:pt x="188" y="375"/>
                    </a:cubicBezTo>
                    <a:cubicBezTo>
                      <a:pt x="183" y="370"/>
                      <a:pt x="179" y="364"/>
                      <a:pt x="176" y="356"/>
                    </a:cubicBezTo>
                    <a:cubicBezTo>
                      <a:pt x="173" y="349"/>
                      <a:pt x="171" y="340"/>
                      <a:pt x="171" y="331"/>
                    </a:cubicBezTo>
                    <a:cubicBezTo>
                      <a:pt x="171" y="321"/>
                      <a:pt x="173" y="312"/>
                      <a:pt x="176" y="304"/>
                    </a:cubicBezTo>
                    <a:cubicBezTo>
                      <a:pt x="179" y="296"/>
                      <a:pt x="183" y="289"/>
                      <a:pt x="189" y="284"/>
                    </a:cubicBezTo>
                    <a:cubicBezTo>
                      <a:pt x="194" y="278"/>
                      <a:pt x="201" y="273"/>
                      <a:pt x="209" y="270"/>
                    </a:cubicBezTo>
                    <a:cubicBezTo>
                      <a:pt x="217" y="267"/>
                      <a:pt x="225" y="265"/>
                      <a:pt x="235" y="265"/>
                    </a:cubicBezTo>
                    <a:cubicBezTo>
                      <a:pt x="243" y="265"/>
                      <a:pt x="252" y="267"/>
                      <a:pt x="259" y="270"/>
                    </a:cubicBezTo>
                    <a:cubicBezTo>
                      <a:pt x="267" y="273"/>
                      <a:pt x="273" y="277"/>
                      <a:pt x="278" y="282"/>
                    </a:cubicBezTo>
                    <a:cubicBezTo>
                      <a:pt x="284" y="288"/>
                      <a:pt x="288" y="294"/>
                      <a:pt x="291" y="302"/>
                    </a:cubicBezTo>
                    <a:cubicBezTo>
                      <a:pt x="294" y="310"/>
                      <a:pt x="296" y="319"/>
                      <a:pt x="296" y="329"/>
                    </a:cubicBezTo>
                    <a:cubicBezTo>
                      <a:pt x="296" y="336"/>
                      <a:pt x="295" y="343"/>
                      <a:pt x="293" y="349"/>
                    </a:cubicBezTo>
                    <a:cubicBezTo>
                      <a:pt x="291" y="355"/>
                      <a:pt x="289" y="360"/>
                      <a:pt x="286" y="365"/>
                    </a:cubicBezTo>
                    <a:cubicBezTo>
                      <a:pt x="283" y="370"/>
                      <a:pt x="279" y="374"/>
                      <a:pt x="275" y="378"/>
                    </a:cubicBezTo>
                    <a:cubicBezTo>
                      <a:pt x="271" y="382"/>
                      <a:pt x="266" y="385"/>
                      <a:pt x="261" y="387"/>
                    </a:cubicBezTo>
                    <a:lnTo>
                      <a:pt x="303" y="423"/>
                    </a:lnTo>
                    <a:lnTo>
                      <a:pt x="256" y="423"/>
                    </a:lnTo>
                    <a:lnTo>
                      <a:pt x="256" y="423"/>
                    </a:lnTo>
                    <a:close/>
                    <a:moveTo>
                      <a:pt x="393" y="391"/>
                    </a:moveTo>
                    <a:lnTo>
                      <a:pt x="313" y="391"/>
                    </a:lnTo>
                    <a:lnTo>
                      <a:pt x="313" y="267"/>
                    </a:lnTo>
                    <a:lnTo>
                      <a:pt x="351" y="267"/>
                    </a:lnTo>
                    <a:lnTo>
                      <a:pt x="351" y="362"/>
                    </a:lnTo>
                    <a:lnTo>
                      <a:pt x="393" y="362"/>
                    </a:lnTo>
                    <a:lnTo>
                      <a:pt x="393" y="391"/>
                    </a:lnTo>
                    <a:lnTo>
                      <a:pt x="393" y="391"/>
                    </a:lnTo>
                    <a:close/>
                    <a:moveTo>
                      <a:pt x="231" y="134"/>
                    </a:moveTo>
                    <a:cubicBezTo>
                      <a:pt x="140" y="134"/>
                      <a:pt x="67" y="112"/>
                      <a:pt x="67" y="84"/>
                    </a:cubicBezTo>
                    <a:cubicBezTo>
                      <a:pt x="67" y="56"/>
                      <a:pt x="140" y="34"/>
                      <a:pt x="231" y="34"/>
                    </a:cubicBezTo>
                    <a:cubicBezTo>
                      <a:pt x="322" y="34"/>
                      <a:pt x="396" y="56"/>
                      <a:pt x="396" y="84"/>
                    </a:cubicBezTo>
                    <a:cubicBezTo>
                      <a:pt x="396" y="112"/>
                      <a:pt x="322" y="134"/>
                      <a:pt x="231" y="13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65" name="Rectangle 64"/>
            <p:cNvSpPr/>
            <p:nvPr/>
          </p:nvSpPr>
          <p:spPr>
            <a:xfrm>
              <a:off x="4773288" y="2860790"/>
              <a:ext cx="463589" cy="276999"/>
            </a:xfrm>
            <a:prstGeom prst="rect">
              <a:avLst/>
            </a:prstGeom>
          </p:spPr>
          <p:txBody>
            <a:bodyPr wrap="none">
              <a:spAutoFit/>
            </a:bodyPr>
            <a:lstStyle/>
            <a:p>
              <a:pPr algn="ctr" defTabSz="466135" fontAlgn="auto">
                <a:spcBef>
                  <a:spcPts val="0"/>
                </a:spcBef>
                <a:spcAft>
                  <a:spcPts val="0"/>
                </a:spcAft>
                <a:defRPr/>
              </a:pPr>
              <a:r>
                <a:rPr lang="en-US" sz="1200" kern="0" dirty="0" smtClean="0">
                  <a:solidFill>
                    <a:srgbClr val="FFFFFF"/>
                  </a:solidFill>
                </a:rPr>
                <a:t>DB3</a:t>
              </a:r>
              <a:endParaRPr lang="en-US" sz="1200" kern="0" dirty="0">
                <a:solidFill>
                  <a:srgbClr val="FFFFFF"/>
                </a:solidFill>
              </a:endParaRPr>
            </a:p>
          </p:txBody>
        </p:sp>
      </p:grpSp>
      <p:sp>
        <p:nvSpPr>
          <p:cNvPr id="66" name="Rectangle 65"/>
          <p:cNvSpPr/>
          <p:nvPr/>
        </p:nvSpPr>
        <p:spPr>
          <a:xfrm>
            <a:off x="3857345" y="3522623"/>
            <a:ext cx="461198" cy="276999"/>
          </a:xfrm>
          <a:prstGeom prst="rect">
            <a:avLst/>
          </a:prstGeom>
        </p:spPr>
        <p:txBody>
          <a:bodyPr wrap="square">
            <a:spAutoFit/>
          </a:bodyPr>
          <a:lstStyle/>
          <a:p>
            <a:pPr algn="ctr" defTabSz="466135" fontAlgn="auto">
              <a:spcBef>
                <a:spcPts val="0"/>
              </a:spcBef>
              <a:spcAft>
                <a:spcPts val="0"/>
              </a:spcAft>
              <a:defRPr/>
            </a:pPr>
            <a:r>
              <a:rPr lang="en-US" sz="1200" kern="0" dirty="0" smtClean="0">
                <a:solidFill>
                  <a:srgbClr val="FFFFFF"/>
                </a:solidFill>
              </a:rPr>
              <a:t>DB4</a:t>
            </a:r>
            <a:endParaRPr lang="en-US" sz="1200" kern="0" dirty="0">
              <a:solidFill>
                <a:srgbClr val="FFFFFF"/>
              </a:solidFill>
            </a:endParaRPr>
          </a:p>
        </p:txBody>
      </p:sp>
      <p:sp>
        <p:nvSpPr>
          <p:cNvPr id="67" name="Rectangle 66"/>
          <p:cNvSpPr/>
          <p:nvPr/>
        </p:nvSpPr>
        <p:spPr>
          <a:xfrm>
            <a:off x="4745397" y="3522623"/>
            <a:ext cx="476116" cy="276999"/>
          </a:xfrm>
          <a:prstGeom prst="rect">
            <a:avLst/>
          </a:prstGeom>
        </p:spPr>
        <p:txBody>
          <a:bodyPr wrap="square">
            <a:spAutoFit/>
          </a:bodyPr>
          <a:lstStyle/>
          <a:p>
            <a:pPr algn="ctr" defTabSz="466135" fontAlgn="auto">
              <a:spcBef>
                <a:spcPts val="0"/>
              </a:spcBef>
              <a:spcAft>
                <a:spcPts val="0"/>
              </a:spcAft>
              <a:defRPr/>
            </a:pPr>
            <a:r>
              <a:rPr lang="en-US" sz="1200" kern="0" dirty="0" smtClean="0">
                <a:solidFill>
                  <a:srgbClr val="FFFFFF"/>
                </a:solidFill>
              </a:rPr>
              <a:t>DB5</a:t>
            </a:r>
            <a:endParaRPr lang="en-US" sz="1200" kern="0" dirty="0">
              <a:solidFill>
                <a:srgbClr val="FFFFFF"/>
              </a:solidFill>
            </a:endParaRPr>
          </a:p>
        </p:txBody>
      </p:sp>
      <p:grpSp>
        <p:nvGrpSpPr>
          <p:cNvPr id="16" name="Group 15"/>
          <p:cNvGrpSpPr/>
          <p:nvPr/>
        </p:nvGrpSpPr>
        <p:grpSpPr>
          <a:xfrm>
            <a:off x="5514342" y="2998352"/>
            <a:ext cx="576454" cy="775147"/>
            <a:chOff x="4682563" y="4156831"/>
            <a:chExt cx="645039" cy="867372"/>
          </a:xfrm>
        </p:grpSpPr>
        <p:grpSp>
          <p:nvGrpSpPr>
            <p:cNvPr id="61" name="Group 21"/>
            <p:cNvGrpSpPr>
              <a:grpSpLocks noChangeAspect="1"/>
            </p:cNvGrpSpPr>
            <p:nvPr/>
          </p:nvGrpSpPr>
          <p:grpSpPr bwMode="auto">
            <a:xfrm>
              <a:off x="4682563" y="4156831"/>
              <a:ext cx="645039" cy="864227"/>
              <a:chOff x="966" y="2128"/>
              <a:chExt cx="206" cy="276"/>
            </a:xfrm>
            <a:solidFill>
              <a:schemeClr val="tx2">
                <a:lumMod val="75000"/>
              </a:schemeClr>
            </a:solidFill>
          </p:grpSpPr>
          <p:sp>
            <p:nvSpPr>
              <p:cNvPr id="62" name="Freeform 22"/>
              <p:cNvSpPr>
                <a:spLocks/>
              </p:cNvSpPr>
              <p:nvPr/>
            </p:nvSpPr>
            <p:spPr bwMode="auto">
              <a:xfrm>
                <a:off x="1060" y="2261"/>
                <a:ext cx="20" cy="29"/>
              </a:xfrm>
              <a:custGeom>
                <a:avLst/>
                <a:gdLst>
                  <a:gd name="T0" fmla="*/ 40 w 45"/>
                  <a:gd name="T1" fmla="*/ 10 h 64"/>
                  <a:gd name="T2" fmla="*/ 33 w 45"/>
                  <a:gd name="T3" fmla="*/ 3 h 64"/>
                  <a:gd name="T4" fmla="*/ 23 w 45"/>
                  <a:gd name="T5" fmla="*/ 0 h 64"/>
                  <a:gd name="T6" fmla="*/ 13 w 45"/>
                  <a:gd name="T7" fmla="*/ 3 h 64"/>
                  <a:gd name="T8" fmla="*/ 5 w 45"/>
                  <a:gd name="T9" fmla="*/ 10 h 64"/>
                  <a:gd name="T10" fmla="*/ 1 w 45"/>
                  <a:gd name="T11" fmla="*/ 20 h 64"/>
                  <a:gd name="T12" fmla="*/ 0 w 45"/>
                  <a:gd name="T13" fmla="*/ 32 h 64"/>
                  <a:gd name="T14" fmla="*/ 2 w 45"/>
                  <a:gd name="T15" fmla="*/ 47 h 64"/>
                  <a:gd name="T16" fmla="*/ 7 w 45"/>
                  <a:gd name="T17" fmla="*/ 57 h 64"/>
                  <a:gd name="T18" fmla="*/ 14 w 45"/>
                  <a:gd name="T19" fmla="*/ 63 h 64"/>
                  <a:gd name="T20" fmla="*/ 23 w 45"/>
                  <a:gd name="T21" fmla="*/ 64 h 64"/>
                  <a:gd name="T22" fmla="*/ 31 w 45"/>
                  <a:gd name="T23" fmla="*/ 63 h 64"/>
                  <a:gd name="T24" fmla="*/ 38 w 45"/>
                  <a:gd name="T25" fmla="*/ 57 h 64"/>
                  <a:gd name="T26" fmla="*/ 43 w 45"/>
                  <a:gd name="T27" fmla="*/ 47 h 64"/>
                  <a:gd name="T28" fmla="*/ 45 w 45"/>
                  <a:gd name="T29" fmla="*/ 33 h 64"/>
                  <a:gd name="T30" fmla="*/ 44 w 45"/>
                  <a:gd name="T31" fmla="*/ 20 h 64"/>
                  <a:gd name="T32" fmla="*/ 40 w 45"/>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4">
                    <a:moveTo>
                      <a:pt x="40" y="10"/>
                    </a:moveTo>
                    <a:cubicBezTo>
                      <a:pt x="38" y="7"/>
                      <a:pt x="36" y="4"/>
                      <a:pt x="33" y="3"/>
                    </a:cubicBezTo>
                    <a:cubicBezTo>
                      <a:pt x="31" y="1"/>
                      <a:pt x="27" y="0"/>
                      <a:pt x="23" y="0"/>
                    </a:cubicBezTo>
                    <a:cubicBezTo>
                      <a:pt x="19" y="0"/>
                      <a:pt x="16" y="1"/>
                      <a:pt x="13" y="3"/>
                    </a:cubicBezTo>
                    <a:cubicBezTo>
                      <a:pt x="10" y="4"/>
                      <a:pt x="7" y="7"/>
                      <a:pt x="5" y="10"/>
                    </a:cubicBezTo>
                    <a:cubicBezTo>
                      <a:pt x="3" y="13"/>
                      <a:pt x="2" y="16"/>
                      <a:pt x="1" y="20"/>
                    </a:cubicBezTo>
                    <a:cubicBezTo>
                      <a:pt x="0" y="24"/>
                      <a:pt x="0" y="28"/>
                      <a:pt x="0" y="32"/>
                    </a:cubicBezTo>
                    <a:cubicBezTo>
                      <a:pt x="0" y="38"/>
                      <a:pt x="0" y="43"/>
                      <a:pt x="2" y="47"/>
                    </a:cubicBezTo>
                    <a:cubicBezTo>
                      <a:pt x="3" y="51"/>
                      <a:pt x="5" y="54"/>
                      <a:pt x="7" y="57"/>
                    </a:cubicBezTo>
                    <a:cubicBezTo>
                      <a:pt x="9" y="60"/>
                      <a:pt x="11" y="61"/>
                      <a:pt x="14" y="63"/>
                    </a:cubicBezTo>
                    <a:cubicBezTo>
                      <a:pt x="17" y="64"/>
                      <a:pt x="20" y="64"/>
                      <a:pt x="23" y="64"/>
                    </a:cubicBezTo>
                    <a:cubicBezTo>
                      <a:pt x="26" y="64"/>
                      <a:pt x="28" y="64"/>
                      <a:pt x="31" y="63"/>
                    </a:cubicBezTo>
                    <a:cubicBezTo>
                      <a:pt x="34" y="61"/>
                      <a:pt x="36" y="59"/>
                      <a:pt x="38" y="57"/>
                    </a:cubicBezTo>
                    <a:cubicBezTo>
                      <a:pt x="40" y="54"/>
                      <a:pt x="42" y="51"/>
                      <a:pt x="43" y="47"/>
                    </a:cubicBezTo>
                    <a:cubicBezTo>
                      <a:pt x="45" y="43"/>
                      <a:pt x="45" y="38"/>
                      <a:pt x="45" y="33"/>
                    </a:cubicBezTo>
                    <a:cubicBezTo>
                      <a:pt x="45" y="28"/>
                      <a:pt x="45" y="24"/>
                      <a:pt x="44" y="20"/>
                    </a:cubicBezTo>
                    <a:cubicBezTo>
                      <a:pt x="43" y="16"/>
                      <a:pt x="42" y="13"/>
                      <a:pt x="40" y="1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3" name="Freeform 23"/>
              <p:cNvSpPr>
                <a:spLocks noEditPoints="1"/>
              </p:cNvSpPr>
              <p:nvPr/>
            </p:nvSpPr>
            <p:spPr bwMode="auto">
              <a:xfrm>
                <a:off x="966" y="2128"/>
                <a:ext cx="206" cy="276"/>
              </a:xfrm>
              <a:custGeom>
                <a:avLst/>
                <a:gdLst>
                  <a:gd name="T0" fmla="*/ 0 w 462"/>
                  <a:gd name="T1" fmla="*/ 92 h 616"/>
                  <a:gd name="T2" fmla="*/ 231 w 462"/>
                  <a:gd name="T3" fmla="*/ 616 h 616"/>
                  <a:gd name="T4" fmla="*/ 462 w 462"/>
                  <a:gd name="T5" fmla="*/ 94 h 616"/>
                  <a:gd name="T6" fmla="*/ 162 w 462"/>
                  <a:gd name="T7" fmla="*/ 362 h 616"/>
                  <a:gd name="T8" fmla="*/ 152 w 462"/>
                  <a:gd name="T9" fmla="*/ 380 h 616"/>
                  <a:gd name="T10" fmla="*/ 128 w 462"/>
                  <a:gd name="T11" fmla="*/ 391 h 616"/>
                  <a:gd name="T12" fmla="*/ 98 w 462"/>
                  <a:gd name="T13" fmla="*/ 393 h 616"/>
                  <a:gd name="T14" fmla="*/ 80 w 462"/>
                  <a:gd name="T15" fmla="*/ 389 h 616"/>
                  <a:gd name="T16" fmla="*/ 74 w 462"/>
                  <a:gd name="T17" fmla="*/ 353 h 616"/>
                  <a:gd name="T18" fmla="*/ 89 w 462"/>
                  <a:gd name="T19" fmla="*/ 361 h 616"/>
                  <a:gd name="T20" fmla="*/ 108 w 462"/>
                  <a:gd name="T21" fmla="*/ 366 h 616"/>
                  <a:gd name="T22" fmla="*/ 119 w 462"/>
                  <a:gd name="T23" fmla="*/ 363 h 616"/>
                  <a:gd name="T24" fmla="*/ 121 w 462"/>
                  <a:gd name="T25" fmla="*/ 357 h 616"/>
                  <a:gd name="T26" fmla="*/ 116 w 462"/>
                  <a:gd name="T27" fmla="*/ 348 h 616"/>
                  <a:gd name="T28" fmla="*/ 102 w 462"/>
                  <a:gd name="T29" fmla="*/ 342 h 616"/>
                  <a:gd name="T30" fmla="*/ 79 w 462"/>
                  <a:gd name="T31" fmla="*/ 326 h 616"/>
                  <a:gd name="T32" fmla="*/ 72 w 462"/>
                  <a:gd name="T33" fmla="*/ 305 h 616"/>
                  <a:gd name="T34" fmla="*/ 86 w 462"/>
                  <a:gd name="T35" fmla="*/ 276 h 616"/>
                  <a:gd name="T36" fmla="*/ 122 w 462"/>
                  <a:gd name="T37" fmla="*/ 265 h 616"/>
                  <a:gd name="T38" fmla="*/ 143 w 462"/>
                  <a:gd name="T39" fmla="*/ 267 h 616"/>
                  <a:gd name="T40" fmla="*/ 156 w 462"/>
                  <a:gd name="T41" fmla="*/ 270 h 616"/>
                  <a:gd name="T42" fmla="*/ 150 w 462"/>
                  <a:gd name="T43" fmla="*/ 299 h 616"/>
                  <a:gd name="T44" fmla="*/ 135 w 462"/>
                  <a:gd name="T45" fmla="*/ 294 h 616"/>
                  <a:gd name="T46" fmla="*/ 116 w 462"/>
                  <a:gd name="T47" fmla="*/ 295 h 616"/>
                  <a:gd name="T48" fmla="*/ 113 w 462"/>
                  <a:gd name="T49" fmla="*/ 305 h 616"/>
                  <a:gd name="T50" fmla="*/ 120 w 462"/>
                  <a:gd name="T51" fmla="*/ 311 h 616"/>
                  <a:gd name="T52" fmla="*/ 142 w 462"/>
                  <a:gd name="T53" fmla="*/ 321 h 616"/>
                  <a:gd name="T54" fmla="*/ 160 w 462"/>
                  <a:gd name="T55" fmla="*/ 340 h 616"/>
                  <a:gd name="T56" fmla="*/ 162 w 462"/>
                  <a:gd name="T57" fmla="*/ 362 h 616"/>
                  <a:gd name="T58" fmla="*/ 229 w 462"/>
                  <a:gd name="T59" fmla="*/ 393 h 616"/>
                  <a:gd name="T60" fmla="*/ 188 w 462"/>
                  <a:gd name="T61" fmla="*/ 375 h 616"/>
                  <a:gd name="T62" fmla="*/ 171 w 462"/>
                  <a:gd name="T63" fmla="*/ 331 h 616"/>
                  <a:gd name="T64" fmla="*/ 189 w 462"/>
                  <a:gd name="T65" fmla="*/ 284 h 616"/>
                  <a:gd name="T66" fmla="*/ 235 w 462"/>
                  <a:gd name="T67" fmla="*/ 265 h 616"/>
                  <a:gd name="T68" fmla="*/ 278 w 462"/>
                  <a:gd name="T69" fmla="*/ 282 h 616"/>
                  <a:gd name="T70" fmla="*/ 296 w 462"/>
                  <a:gd name="T71" fmla="*/ 329 h 616"/>
                  <a:gd name="T72" fmla="*/ 286 w 462"/>
                  <a:gd name="T73" fmla="*/ 365 h 616"/>
                  <a:gd name="T74" fmla="*/ 261 w 462"/>
                  <a:gd name="T75" fmla="*/ 387 h 616"/>
                  <a:gd name="T76" fmla="*/ 256 w 462"/>
                  <a:gd name="T77" fmla="*/ 423 h 616"/>
                  <a:gd name="T78" fmla="*/ 393 w 462"/>
                  <a:gd name="T79" fmla="*/ 391 h 616"/>
                  <a:gd name="T80" fmla="*/ 313 w 462"/>
                  <a:gd name="T81" fmla="*/ 267 h 616"/>
                  <a:gd name="T82" fmla="*/ 351 w 462"/>
                  <a:gd name="T83" fmla="*/ 362 h 616"/>
                  <a:gd name="T84" fmla="*/ 393 w 462"/>
                  <a:gd name="T85" fmla="*/ 391 h 616"/>
                  <a:gd name="T86" fmla="*/ 231 w 462"/>
                  <a:gd name="T87" fmla="*/ 134 h 616"/>
                  <a:gd name="T88" fmla="*/ 231 w 462"/>
                  <a:gd name="T89" fmla="*/ 34 h 616"/>
                  <a:gd name="T90" fmla="*/ 231 w 462"/>
                  <a:gd name="T91" fmla="*/ 13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6">
                    <a:moveTo>
                      <a:pt x="231" y="0"/>
                    </a:moveTo>
                    <a:cubicBezTo>
                      <a:pt x="104" y="0"/>
                      <a:pt x="0" y="44"/>
                      <a:pt x="0" y="92"/>
                    </a:cubicBezTo>
                    <a:lnTo>
                      <a:pt x="0" y="523"/>
                    </a:lnTo>
                    <a:cubicBezTo>
                      <a:pt x="0" y="571"/>
                      <a:pt x="104" y="616"/>
                      <a:pt x="231" y="616"/>
                    </a:cubicBezTo>
                    <a:cubicBezTo>
                      <a:pt x="359" y="616"/>
                      <a:pt x="462" y="573"/>
                      <a:pt x="462" y="526"/>
                    </a:cubicBezTo>
                    <a:lnTo>
                      <a:pt x="462" y="94"/>
                    </a:lnTo>
                    <a:cubicBezTo>
                      <a:pt x="462" y="46"/>
                      <a:pt x="359" y="0"/>
                      <a:pt x="231" y="0"/>
                    </a:cubicBezTo>
                    <a:close/>
                    <a:moveTo>
                      <a:pt x="162" y="362"/>
                    </a:moveTo>
                    <a:cubicBezTo>
                      <a:pt x="161" y="366"/>
                      <a:pt x="160" y="369"/>
                      <a:pt x="159" y="371"/>
                    </a:cubicBezTo>
                    <a:cubicBezTo>
                      <a:pt x="157" y="374"/>
                      <a:pt x="155" y="377"/>
                      <a:pt x="152" y="380"/>
                    </a:cubicBezTo>
                    <a:cubicBezTo>
                      <a:pt x="150" y="382"/>
                      <a:pt x="146" y="385"/>
                      <a:pt x="142" y="387"/>
                    </a:cubicBezTo>
                    <a:cubicBezTo>
                      <a:pt x="138" y="389"/>
                      <a:pt x="134" y="390"/>
                      <a:pt x="128" y="391"/>
                    </a:cubicBezTo>
                    <a:cubicBezTo>
                      <a:pt x="123" y="393"/>
                      <a:pt x="116" y="393"/>
                      <a:pt x="109" y="393"/>
                    </a:cubicBezTo>
                    <a:cubicBezTo>
                      <a:pt x="105" y="393"/>
                      <a:pt x="102" y="393"/>
                      <a:pt x="98" y="393"/>
                    </a:cubicBezTo>
                    <a:cubicBezTo>
                      <a:pt x="95" y="392"/>
                      <a:pt x="91" y="392"/>
                      <a:pt x="88" y="391"/>
                    </a:cubicBezTo>
                    <a:cubicBezTo>
                      <a:pt x="85" y="391"/>
                      <a:pt x="82" y="390"/>
                      <a:pt x="80" y="389"/>
                    </a:cubicBezTo>
                    <a:cubicBezTo>
                      <a:pt x="77" y="388"/>
                      <a:pt x="75" y="387"/>
                      <a:pt x="74" y="387"/>
                    </a:cubicBezTo>
                    <a:lnTo>
                      <a:pt x="74" y="353"/>
                    </a:lnTo>
                    <a:cubicBezTo>
                      <a:pt x="76" y="354"/>
                      <a:pt x="78" y="356"/>
                      <a:pt x="81" y="357"/>
                    </a:cubicBezTo>
                    <a:cubicBezTo>
                      <a:pt x="83" y="359"/>
                      <a:pt x="86" y="360"/>
                      <a:pt x="89" y="361"/>
                    </a:cubicBezTo>
                    <a:cubicBezTo>
                      <a:pt x="92" y="363"/>
                      <a:pt x="95" y="364"/>
                      <a:pt x="99" y="364"/>
                    </a:cubicBezTo>
                    <a:cubicBezTo>
                      <a:pt x="102" y="365"/>
                      <a:pt x="105" y="366"/>
                      <a:pt x="108" y="366"/>
                    </a:cubicBezTo>
                    <a:cubicBezTo>
                      <a:pt x="111" y="366"/>
                      <a:pt x="113" y="365"/>
                      <a:pt x="115" y="365"/>
                    </a:cubicBezTo>
                    <a:cubicBezTo>
                      <a:pt x="116" y="364"/>
                      <a:pt x="118" y="364"/>
                      <a:pt x="119" y="363"/>
                    </a:cubicBezTo>
                    <a:cubicBezTo>
                      <a:pt x="119" y="362"/>
                      <a:pt x="120" y="361"/>
                      <a:pt x="121" y="360"/>
                    </a:cubicBezTo>
                    <a:cubicBezTo>
                      <a:pt x="121" y="359"/>
                      <a:pt x="121" y="358"/>
                      <a:pt x="121" y="357"/>
                    </a:cubicBezTo>
                    <a:cubicBezTo>
                      <a:pt x="121" y="355"/>
                      <a:pt x="121" y="353"/>
                      <a:pt x="120" y="352"/>
                    </a:cubicBezTo>
                    <a:cubicBezTo>
                      <a:pt x="119" y="351"/>
                      <a:pt x="117" y="349"/>
                      <a:pt x="116" y="348"/>
                    </a:cubicBezTo>
                    <a:cubicBezTo>
                      <a:pt x="114" y="347"/>
                      <a:pt x="112" y="346"/>
                      <a:pt x="110" y="345"/>
                    </a:cubicBezTo>
                    <a:cubicBezTo>
                      <a:pt x="107" y="344"/>
                      <a:pt x="104" y="343"/>
                      <a:pt x="102" y="342"/>
                    </a:cubicBezTo>
                    <a:cubicBezTo>
                      <a:pt x="96" y="340"/>
                      <a:pt x="92" y="337"/>
                      <a:pt x="88" y="335"/>
                    </a:cubicBezTo>
                    <a:cubicBezTo>
                      <a:pt x="84" y="332"/>
                      <a:pt x="81" y="329"/>
                      <a:pt x="79" y="326"/>
                    </a:cubicBezTo>
                    <a:cubicBezTo>
                      <a:pt x="76" y="323"/>
                      <a:pt x="74" y="319"/>
                      <a:pt x="73" y="316"/>
                    </a:cubicBezTo>
                    <a:cubicBezTo>
                      <a:pt x="72" y="312"/>
                      <a:pt x="72" y="309"/>
                      <a:pt x="72" y="305"/>
                    </a:cubicBezTo>
                    <a:cubicBezTo>
                      <a:pt x="72" y="299"/>
                      <a:pt x="73" y="293"/>
                      <a:pt x="75" y="288"/>
                    </a:cubicBezTo>
                    <a:cubicBezTo>
                      <a:pt x="78" y="283"/>
                      <a:pt x="81" y="279"/>
                      <a:pt x="86" y="276"/>
                    </a:cubicBezTo>
                    <a:cubicBezTo>
                      <a:pt x="90" y="272"/>
                      <a:pt x="95" y="270"/>
                      <a:pt x="101" y="268"/>
                    </a:cubicBezTo>
                    <a:cubicBezTo>
                      <a:pt x="108" y="266"/>
                      <a:pt x="114" y="265"/>
                      <a:pt x="122" y="265"/>
                    </a:cubicBezTo>
                    <a:cubicBezTo>
                      <a:pt x="126" y="265"/>
                      <a:pt x="130" y="265"/>
                      <a:pt x="134" y="266"/>
                    </a:cubicBezTo>
                    <a:cubicBezTo>
                      <a:pt x="137" y="266"/>
                      <a:pt x="140" y="266"/>
                      <a:pt x="143" y="267"/>
                    </a:cubicBezTo>
                    <a:cubicBezTo>
                      <a:pt x="146" y="267"/>
                      <a:pt x="148" y="268"/>
                      <a:pt x="150" y="268"/>
                    </a:cubicBezTo>
                    <a:cubicBezTo>
                      <a:pt x="153" y="269"/>
                      <a:pt x="155" y="269"/>
                      <a:pt x="156" y="270"/>
                    </a:cubicBezTo>
                    <a:lnTo>
                      <a:pt x="156" y="302"/>
                    </a:lnTo>
                    <a:cubicBezTo>
                      <a:pt x="154" y="301"/>
                      <a:pt x="153" y="299"/>
                      <a:pt x="150" y="299"/>
                    </a:cubicBezTo>
                    <a:cubicBezTo>
                      <a:pt x="148" y="297"/>
                      <a:pt x="146" y="297"/>
                      <a:pt x="143" y="296"/>
                    </a:cubicBezTo>
                    <a:cubicBezTo>
                      <a:pt x="140" y="295"/>
                      <a:pt x="138" y="294"/>
                      <a:pt x="135" y="294"/>
                    </a:cubicBezTo>
                    <a:cubicBezTo>
                      <a:pt x="132" y="293"/>
                      <a:pt x="129" y="293"/>
                      <a:pt x="126" y="293"/>
                    </a:cubicBezTo>
                    <a:cubicBezTo>
                      <a:pt x="121" y="293"/>
                      <a:pt x="118" y="294"/>
                      <a:pt x="116" y="295"/>
                    </a:cubicBezTo>
                    <a:cubicBezTo>
                      <a:pt x="113" y="297"/>
                      <a:pt x="112" y="299"/>
                      <a:pt x="112" y="302"/>
                    </a:cubicBezTo>
                    <a:cubicBezTo>
                      <a:pt x="112" y="303"/>
                      <a:pt x="112" y="304"/>
                      <a:pt x="113" y="305"/>
                    </a:cubicBezTo>
                    <a:cubicBezTo>
                      <a:pt x="113" y="307"/>
                      <a:pt x="114" y="307"/>
                      <a:pt x="115" y="308"/>
                    </a:cubicBezTo>
                    <a:cubicBezTo>
                      <a:pt x="116" y="309"/>
                      <a:pt x="118" y="310"/>
                      <a:pt x="120" y="311"/>
                    </a:cubicBezTo>
                    <a:cubicBezTo>
                      <a:pt x="122" y="312"/>
                      <a:pt x="125" y="314"/>
                      <a:pt x="128" y="315"/>
                    </a:cubicBezTo>
                    <a:cubicBezTo>
                      <a:pt x="133" y="317"/>
                      <a:pt x="137" y="319"/>
                      <a:pt x="142" y="321"/>
                    </a:cubicBezTo>
                    <a:cubicBezTo>
                      <a:pt x="146" y="324"/>
                      <a:pt x="150" y="327"/>
                      <a:pt x="153" y="330"/>
                    </a:cubicBezTo>
                    <a:cubicBezTo>
                      <a:pt x="156" y="333"/>
                      <a:pt x="158" y="336"/>
                      <a:pt x="160" y="340"/>
                    </a:cubicBezTo>
                    <a:cubicBezTo>
                      <a:pt x="162" y="344"/>
                      <a:pt x="163" y="349"/>
                      <a:pt x="163" y="354"/>
                    </a:cubicBezTo>
                    <a:cubicBezTo>
                      <a:pt x="163" y="356"/>
                      <a:pt x="163" y="359"/>
                      <a:pt x="162" y="362"/>
                    </a:cubicBezTo>
                    <a:close/>
                    <a:moveTo>
                      <a:pt x="256" y="423"/>
                    </a:moveTo>
                    <a:lnTo>
                      <a:pt x="229" y="393"/>
                    </a:lnTo>
                    <a:cubicBezTo>
                      <a:pt x="221" y="393"/>
                      <a:pt x="213" y="391"/>
                      <a:pt x="206" y="388"/>
                    </a:cubicBezTo>
                    <a:cubicBezTo>
                      <a:pt x="199" y="385"/>
                      <a:pt x="193" y="381"/>
                      <a:pt x="188" y="375"/>
                    </a:cubicBezTo>
                    <a:cubicBezTo>
                      <a:pt x="183" y="370"/>
                      <a:pt x="179" y="364"/>
                      <a:pt x="176" y="356"/>
                    </a:cubicBezTo>
                    <a:cubicBezTo>
                      <a:pt x="173" y="349"/>
                      <a:pt x="171" y="340"/>
                      <a:pt x="171" y="331"/>
                    </a:cubicBezTo>
                    <a:cubicBezTo>
                      <a:pt x="171" y="321"/>
                      <a:pt x="173" y="312"/>
                      <a:pt x="176" y="304"/>
                    </a:cubicBezTo>
                    <a:cubicBezTo>
                      <a:pt x="179" y="296"/>
                      <a:pt x="183" y="289"/>
                      <a:pt x="189" y="284"/>
                    </a:cubicBezTo>
                    <a:cubicBezTo>
                      <a:pt x="194" y="278"/>
                      <a:pt x="201" y="273"/>
                      <a:pt x="209" y="270"/>
                    </a:cubicBezTo>
                    <a:cubicBezTo>
                      <a:pt x="217" y="267"/>
                      <a:pt x="225" y="265"/>
                      <a:pt x="235" y="265"/>
                    </a:cubicBezTo>
                    <a:cubicBezTo>
                      <a:pt x="243" y="265"/>
                      <a:pt x="252" y="267"/>
                      <a:pt x="259" y="270"/>
                    </a:cubicBezTo>
                    <a:cubicBezTo>
                      <a:pt x="267" y="273"/>
                      <a:pt x="273" y="277"/>
                      <a:pt x="278" y="282"/>
                    </a:cubicBezTo>
                    <a:cubicBezTo>
                      <a:pt x="284" y="288"/>
                      <a:pt x="288" y="294"/>
                      <a:pt x="291" y="302"/>
                    </a:cubicBezTo>
                    <a:cubicBezTo>
                      <a:pt x="294" y="310"/>
                      <a:pt x="296" y="319"/>
                      <a:pt x="296" y="329"/>
                    </a:cubicBezTo>
                    <a:cubicBezTo>
                      <a:pt x="296" y="336"/>
                      <a:pt x="295" y="343"/>
                      <a:pt x="293" y="349"/>
                    </a:cubicBezTo>
                    <a:cubicBezTo>
                      <a:pt x="291" y="355"/>
                      <a:pt x="289" y="360"/>
                      <a:pt x="286" y="365"/>
                    </a:cubicBezTo>
                    <a:cubicBezTo>
                      <a:pt x="283" y="370"/>
                      <a:pt x="279" y="374"/>
                      <a:pt x="275" y="378"/>
                    </a:cubicBezTo>
                    <a:cubicBezTo>
                      <a:pt x="271" y="382"/>
                      <a:pt x="266" y="385"/>
                      <a:pt x="261" y="387"/>
                    </a:cubicBezTo>
                    <a:lnTo>
                      <a:pt x="303" y="423"/>
                    </a:lnTo>
                    <a:lnTo>
                      <a:pt x="256" y="423"/>
                    </a:lnTo>
                    <a:lnTo>
                      <a:pt x="256" y="423"/>
                    </a:lnTo>
                    <a:close/>
                    <a:moveTo>
                      <a:pt x="393" y="391"/>
                    </a:moveTo>
                    <a:lnTo>
                      <a:pt x="313" y="391"/>
                    </a:lnTo>
                    <a:lnTo>
                      <a:pt x="313" y="267"/>
                    </a:lnTo>
                    <a:lnTo>
                      <a:pt x="351" y="267"/>
                    </a:lnTo>
                    <a:lnTo>
                      <a:pt x="351" y="362"/>
                    </a:lnTo>
                    <a:lnTo>
                      <a:pt x="393" y="362"/>
                    </a:lnTo>
                    <a:lnTo>
                      <a:pt x="393" y="391"/>
                    </a:lnTo>
                    <a:lnTo>
                      <a:pt x="393" y="391"/>
                    </a:lnTo>
                    <a:close/>
                    <a:moveTo>
                      <a:pt x="231" y="134"/>
                    </a:moveTo>
                    <a:cubicBezTo>
                      <a:pt x="140" y="134"/>
                      <a:pt x="67" y="112"/>
                      <a:pt x="67" y="84"/>
                    </a:cubicBezTo>
                    <a:cubicBezTo>
                      <a:pt x="67" y="56"/>
                      <a:pt x="140" y="34"/>
                      <a:pt x="231" y="34"/>
                    </a:cubicBezTo>
                    <a:cubicBezTo>
                      <a:pt x="322" y="34"/>
                      <a:pt x="396" y="56"/>
                      <a:pt x="396" y="84"/>
                    </a:cubicBezTo>
                    <a:cubicBezTo>
                      <a:pt x="396" y="112"/>
                      <a:pt x="322" y="134"/>
                      <a:pt x="231" y="13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68" name="Rectangle 67"/>
            <p:cNvSpPr/>
            <p:nvPr/>
          </p:nvSpPr>
          <p:spPr>
            <a:xfrm>
              <a:off x="4773288" y="4747204"/>
              <a:ext cx="463589" cy="276999"/>
            </a:xfrm>
            <a:prstGeom prst="rect">
              <a:avLst/>
            </a:prstGeom>
          </p:spPr>
          <p:txBody>
            <a:bodyPr wrap="none">
              <a:spAutoFit/>
            </a:bodyPr>
            <a:lstStyle/>
            <a:p>
              <a:pPr algn="ctr" defTabSz="466135" fontAlgn="auto">
                <a:spcBef>
                  <a:spcPts val="0"/>
                </a:spcBef>
                <a:spcAft>
                  <a:spcPts val="0"/>
                </a:spcAft>
                <a:defRPr/>
              </a:pPr>
              <a:r>
                <a:rPr lang="en-US" sz="1200" kern="0" dirty="0" smtClean="0">
                  <a:solidFill>
                    <a:srgbClr val="FFFFFF"/>
                  </a:solidFill>
                </a:rPr>
                <a:t>DB6</a:t>
              </a:r>
              <a:endParaRPr lang="en-US" sz="1200" kern="0" dirty="0">
                <a:solidFill>
                  <a:srgbClr val="FFFFFF"/>
                </a:solidFill>
              </a:endParaRPr>
            </a:p>
          </p:txBody>
        </p:sp>
      </p:grpSp>
      <p:sp>
        <p:nvSpPr>
          <p:cNvPr id="69" name="Rectangle 68"/>
          <p:cNvSpPr/>
          <p:nvPr/>
        </p:nvSpPr>
        <p:spPr>
          <a:xfrm>
            <a:off x="3791887" y="2222356"/>
            <a:ext cx="2395288" cy="338554"/>
          </a:xfrm>
          <a:prstGeom prst="rect">
            <a:avLst/>
          </a:prstGeom>
        </p:spPr>
        <p:txBody>
          <a:bodyPr wrap="square">
            <a:spAutoFit/>
          </a:bodyPr>
          <a:lstStyle/>
          <a:p>
            <a:r>
              <a:rPr lang="en-US" sz="1600" dirty="0">
                <a:solidFill>
                  <a:schemeClr val="tx2"/>
                </a:solidFill>
              </a:rPr>
              <a:t>Azure Virtual Machines</a:t>
            </a:r>
          </a:p>
        </p:txBody>
      </p:sp>
      <p:sp>
        <p:nvSpPr>
          <p:cNvPr id="70" name="Rectangle 69"/>
          <p:cNvSpPr/>
          <p:nvPr/>
        </p:nvSpPr>
        <p:spPr>
          <a:xfrm>
            <a:off x="4149339" y="3828086"/>
            <a:ext cx="1860378" cy="369332"/>
          </a:xfrm>
          <a:prstGeom prst="rect">
            <a:avLst/>
          </a:prstGeom>
        </p:spPr>
        <p:txBody>
          <a:bodyPr wrap="square">
            <a:spAutoFit/>
          </a:bodyPr>
          <a:lstStyle/>
          <a:p>
            <a:r>
              <a:rPr lang="en-US" dirty="0" smtClean="0">
                <a:solidFill>
                  <a:schemeClr val="tx2"/>
                </a:solidFill>
              </a:rPr>
              <a:t>On-premises</a:t>
            </a:r>
            <a:endParaRPr lang="en-US" dirty="0">
              <a:solidFill>
                <a:schemeClr val="tx2"/>
              </a:solidFill>
            </a:endParaRPr>
          </a:p>
        </p:txBody>
      </p:sp>
      <p:sp>
        <p:nvSpPr>
          <p:cNvPr id="73" name="TextBox 72"/>
          <p:cNvSpPr txBox="1"/>
          <p:nvPr/>
        </p:nvSpPr>
        <p:spPr>
          <a:xfrm>
            <a:off x="7662168" y="3154663"/>
            <a:ext cx="2273972"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tx2"/>
                </a:solidFill>
              </a:rPr>
              <a:t>Azure Storage</a:t>
            </a:r>
          </a:p>
        </p:txBody>
      </p:sp>
      <p:sp>
        <p:nvSpPr>
          <p:cNvPr id="74" name="Freeform 31"/>
          <p:cNvSpPr>
            <a:spLocks noEditPoints="1"/>
          </p:cNvSpPr>
          <p:nvPr/>
        </p:nvSpPr>
        <p:spPr bwMode="auto">
          <a:xfrm>
            <a:off x="8262920" y="2290627"/>
            <a:ext cx="1072469" cy="928300"/>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8" name="Rectangle 17"/>
          <p:cNvSpPr/>
          <p:nvPr/>
        </p:nvSpPr>
        <p:spPr>
          <a:xfrm>
            <a:off x="10169267" y="1734420"/>
            <a:ext cx="1905220" cy="1200329"/>
          </a:xfrm>
          <a:prstGeom prst="rect">
            <a:avLst/>
          </a:prstGeom>
        </p:spPr>
        <p:txBody>
          <a:bodyPr wrap="square">
            <a:spAutoFit/>
          </a:bodyPr>
          <a:lstStyle/>
          <a:p>
            <a:pPr defTabSz="699174"/>
            <a:r>
              <a:rPr lang="en-US" dirty="0"/>
              <a:t>Native support for SQL Server data files stored as Azure blobs</a:t>
            </a:r>
          </a:p>
        </p:txBody>
      </p:sp>
      <p:sp>
        <p:nvSpPr>
          <p:cNvPr id="75" name="Content Placeholder 2"/>
          <p:cNvSpPr txBox="1">
            <a:spLocks/>
          </p:cNvSpPr>
          <p:nvPr/>
        </p:nvSpPr>
        <p:spPr bwMode="auto">
          <a:xfrm>
            <a:off x="364748" y="4318486"/>
            <a:ext cx="7280958" cy="2481616"/>
          </a:xfrm>
          <a:prstGeom prst="rect">
            <a:avLst/>
          </a:prstGeom>
          <a:solidFill>
            <a:srgbClr val="FFFFFF">
              <a:lumMod val="95000"/>
            </a:srgbClr>
          </a:solidFill>
          <a:ln w="63500">
            <a:solidFill>
              <a:srgbClr val="C00000"/>
            </a:solidFill>
            <a:miter lim="800000"/>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182880" tIns="146304" rIns="182880" bIns="146304" numCol="1" anchor="t" anchorCtr="0" compatLnSpc="1">
            <a:prstTxWarp prst="textNoShape">
              <a:avLst/>
            </a:prstTxWarp>
            <a:normAutofit lnSpcReduction="10000"/>
          </a:bodyPr>
          <a:lstStyle>
            <a:lvl1pPr marL="0" indent="0" algn="l" defTabSz="373039" rtl="0" fontAlgn="base">
              <a:lnSpc>
                <a:spcPct val="100000"/>
              </a:lnSpc>
              <a:spcBef>
                <a:spcPts val="0"/>
              </a:spcBef>
              <a:spcAft>
                <a:spcPct val="0"/>
              </a:spcAft>
              <a:buClr>
                <a:schemeClr val="tx1"/>
              </a:buClr>
              <a:buSzPct val="90000"/>
              <a:buFont typeface="Wingdings" pitchFamily="2" charset="2"/>
              <a:buNone/>
              <a:defRPr sz="1836" kern="1200" baseline="0">
                <a:solidFill>
                  <a:schemeClr val="tx1"/>
                </a:solidFill>
                <a:latin typeface="Consolas" panose="020B0609020204030204" pitchFamily="49" charset="0"/>
                <a:ea typeface="ＭＳ Ｐゴシック" charset="0"/>
                <a:cs typeface="Consolas" panose="020B0609020204030204" pitchFamily="49" charset="0"/>
              </a:defRPr>
            </a:lvl1pPr>
            <a:lvl2pPr marL="373039" indent="0" algn="l" defTabSz="373039" rtl="0" fontAlgn="base">
              <a:lnSpc>
                <a:spcPct val="100000"/>
              </a:lnSpc>
              <a:spcBef>
                <a:spcPts val="0"/>
              </a:spcBef>
              <a:spcAft>
                <a:spcPct val="0"/>
              </a:spcAft>
              <a:buSzPct val="90000"/>
              <a:buFont typeface="Arial" charset="0"/>
              <a:buNone/>
              <a:defRPr sz="1836" kern="1200">
                <a:solidFill>
                  <a:schemeClr val="tx1"/>
                </a:solidFill>
                <a:latin typeface="Consolas" panose="020B0609020204030204" pitchFamily="49" charset="0"/>
                <a:ea typeface="ＭＳ Ｐゴシック" charset="0"/>
                <a:cs typeface="Consolas" panose="020B0609020204030204" pitchFamily="49" charset="0"/>
              </a:defRPr>
            </a:lvl2pPr>
            <a:lvl3pPr marL="746077" indent="0" algn="l" defTabSz="373039" rtl="0" fontAlgn="base">
              <a:lnSpc>
                <a:spcPct val="100000"/>
              </a:lnSpc>
              <a:spcBef>
                <a:spcPts val="0"/>
              </a:spcBef>
              <a:spcAft>
                <a:spcPct val="0"/>
              </a:spcAft>
              <a:buSzPct val="90000"/>
              <a:buFont typeface="Arial" charset="0"/>
              <a:buNone/>
              <a:tabLst/>
              <a:defRPr sz="1836" kern="1200">
                <a:solidFill>
                  <a:schemeClr val="tx1"/>
                </a:solidFill>
                <a:latin typeface="Consolas" panose="020B0609020204030204" pitchFamily="49" charset="0"/>
                <a:ea typeface="ＭＳ Ｐゴシック" charset="0"/>
                <a:cs typeface="Consolas" panose="020B0609020204030204" pitchFamily="49" charset="0"/>
              </a:defRPr>
            </a:lvl3pPr>
            <a:lvl4pPr marL="1119116" indent="0" algn="l" defTabSz="373039" rtl="0" fontAlgn="base">
              <a:lnSpc>
                <a:spcPct val="100000"/>
              </a:lnSpc>
              <a:spcBef>
                <a:spcPts val="0"/>
              </a:spcBef>
              <a:spcAft>
                <a:spcPct val="0"/>
              </a:spcAft>
              <a:buSzPct val="90000"/>
              <a:buFont typeface="Arial" charset="0"/>
              <a:buNone/>
              <a:defRPr sz="1836" kern="1200">
                <a:solidFill>
                  <a:schemeClr val="tx1"/>
                </a:solidFill>
                <a:latin typeface="Consolas" panose="020B0609020204030204" pitchFamily="49" charset="0"/>
                <a:ea typeface="ＭＳ Ｐゴシック" charset="0"/>
                <a:cs typeface="Consolas" panose="020B0609020204030204" pitchFamily="49" charset="0"/>
              </a:defRPr>
            </a:lvl4pPr>
            <a:lvl5pPr marL="1492154" indent="0" algn="l" defTabSz="373039" rtl="0" fontAlgn="base">
              <a:lnSpc>
                <a:spcPct val="100000"/>
              </a:lnSpc>
              <a:spcBef>
                <a:spcPts val="0"/>
              </a:spcBef>
              <a:spcAft>
                <a:spcPct val="0"/>
              </a:spcAft>
              <a:buSzPct val="90000"/>
              <a:buFont typeface="Arial" charset="0"/>
              <a:buNone/>
              <a:tabLst/>
              <a:defRPr sz="1836" kern="1200">
                <a:solidFill>
                  <a:schemeClr val="tx1"/>
                </a:solidFill>
                <a:latin typeface="Consolas" panose="020B0609020204030204" pitchFamily="49" charset="0"/>
                <a:ea typeface="ＭＳ Ｐゴシック" charset="0"/>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203" fontAlgn="auto">
              <a:spcAft>
                <a:spcPts val="0"/>
              </a:spcAft>
            </a:pPr>
            <a:r>
              <a:rPr lang="en-US" sz="1400" dirty="0">
                <a:solidFill>
                  <a:srgbClr val="0000FF"/>
                </a:solidFill>
              </a:rPr>
              <a:t>CREATE</a:t>
            </a:r>
            <a:r>
              <a:rPr lang="en-US" sz="1400" dirty="0">
                <a:solidFill>
                  <a:prstClr val="black"/>
                </a:solidFill>
              </a:rPr>
              <a:t> </a:t>
            </a:r>
            <a:r>
              <a:rPr lang="en-US" sz="1400" dirty="0">
                <a:solidFill>
                  <a:srgbClr val="0000FF"/>
                </a:solidFill>
              </a:rPr>
              <a:t>CREDENTIAL</a:t>
            </a:r>
            <a:r>
              <a:rPr lang="en-US" sz="1400" dirty="0">
                <a:solidFill>
                  <a:prstClr val="black"/>
                </a:solidFill>
              </a:rPr>
              <a:t> </a:t>
            </a:r>
            <a:r>
              <a:rPr lang="en-US" sz="1400" dirty="0">
                <a:solidFill>
                  <a:srgbClr val="00B050"/>
                </a:solidFill>
              </a:rPr>
              <a:t>[https://mystorage.blog.core.windows.net/data]</a:t>
            </a:r>
          </a:p>
          <a:p>
            <a:pPr defTabSz="699203" fontAlgn="auto">
              <a:spcAft>
                <a:spcPts val="0"/>
              </a:spcAft>
            </a:pPr>
            <a:r>
              <a:rPr lang="en-US" sz="1400" dirty="0">
                <a:solidFill>
                  <a:srgbClr val="0000FF"/>
                </a:solidFill>
              </a:rPr>
              <a:t>WITH</a:t>
            </a:r>
            <a:r>
              <a:rPr lang="en-US" sz="1400" dirty="0">
                <a:solidFill>
                  <a:prstClr val="black"/>
                </a:solidFill>
              </a:rPr>
              <a:t> </a:t>
            </a:r>
            <a:r>
              <a:rPr lang="en-US" sz="1400" dirty="0">
                <a:solidFill>
                  <a:srgbClr val="0000FF"/>
                </a:solidFill>
              </a:rPr>
              <a:t>IDENTITY</a:t>
            </a:r>
            <a:r>
              <a:rPr lang="en-US" sz="1400" dirty="0">
                <a:solidFill>
                  <a:prstClr val="black"/>
                </a:solidFill>
              </a:rPr>
              <a:t> </a:t>
            </a:r>
            <a:r>
              <a:rPr lang="en-US" sz="1400" dirty="0">
                <a:solidFill>
                  <a:srgbClr val="808080"/>
                </a:solidFill>
              </a:rPr>
              <a:t>=</a:t>
            </a:r>
            <a:r>
              <a:rPr lang="en-US" sz="1400" dirty="0">
                <a:solidFill>
                  <a:prstClr val="black"/>
                </a:solidFill>
              </a:rPr>
              <a:t> </a:t>
            </a:r>
            <a:r>
              <a:rPr lang="en-US" sz="1400" dirty="0">
                <a:solidFill>
                  <a:srgbClr val="FF0000"/>
                </a:solidFill>
              </a:rPr>
              <a:t>‘Shared Access Signature'</a:t>
            </a:r>
            <a:r>
              <a:rPr lang="en-US" sz="1400" dirty="0">
                <a:solidFill>
                  <a:srgbClr val="808080"/>
                </a:solidFill>
              </a:rPr>
              <a:t>,</a:t>
            </a:r>
            <a:endParaRPr lang="en-US" sz="1400" dirty="0">
              <a:solidFill>
                <a:prstClr val="black"/>
              </a:solidFill>
            </a:endParaRPr>
          </a:p>
          <a:p>
            <a:pPr defTabSz="699203" fontAlgn="auto">
              <a:spcAft>
                <a:spcPts val="0"/>
              </a:spcAft>
            </a:pPr>
            <a:r>
              <a:rPr lang="en-US" sz="1400" dirty="0">
                <a:solidFill>
                  <a:srgbClr val="0000FF"/>
                </a:solidFill>
              </a:rPr>
              <a:t>SECRET</a:t>
            </a:r>
            <a:r>
              <a:rPr lang="en-US" sz="1400" dirty="0">
                <a:solidFill>
                  <a:prstClr val="black"/>
                </a:solidFill>
              </a:rPr>
              <a:t> </a:t>
            </a:r>
            <a:r>
              <a:rPr lang="en-US" sz="1400" dirty="0">
                <a:solidFill>
                  <a:srgbClr val="808080"/>
                </a:solidFill>
              </a:rPr>
              <a:t>=</a:t>
            </a:r>
            <a:r>
              <a:rPr lang="en-US" sz="1400" dirty="0">
                <a:solidFill>
                  <a:prstClr val="black"/>
                </a:solidFill>
              </a:rPr>
              <a:t> </a:t>
            </a:r>
            <a:r>
              <a:rPr lang="en-US" sz="1400" dirty="0">
                <a:solidFill>
                  <a:srgbClr val="FF0000"/>
                </a:solidFill>
              </a:rPr>
              <a:t>‘&lt;your SAS key&gt;</a:t>
            </a:r>
            <a:endParaRPr lang="en-US" sz="1400" dirty="0">
              <a:solidFill>
                <a:prstClr val="black"/>
              </a:solidFill>
            </a:endParaRPr>
          </a:p>
          <a:p>
            <a:pPr defTabSz="699203" fontAlgn="auto">
              <a:spcAft>
                <a:spcPts val="0"/>
              </a:spcAft>
            </a:pPr>
            <a:r>
              <a:rPr lang="en-US" sz="1400" dirty="0">
                <a:solidFill>
                  <a:srgbClr val="FF0000"/>
                </a:solidFill>
              </a:rPr>
              <a:t>  </a:t>
            </a:r>
            <a:endParaRPr lang="en-US" sz="1400" dirty="0">
              <a:solidFill>
                <a:prstClr val="black"/>
              </a:solidFill>
            </a:endParaRPr>
          </a:p>
          <a:p>
            <a:pPr defTabSz="699203" fontAlgn="auto">
              <a:spcAft>
                <a:spcPts val="0"/>
              </a:spcAft>
            </a:pPr>
            <a:r>
              <a:rPr lang="en-US" sz="1400" dirty="0">
                <a:solidFill>
                  <a:srgbClr val="0000FF"/>
                </a:solidFill>
              </a:rPr>
              <a:t>CREATE DATABASE</a:t>
            </a:r>
            <a:r>
              <a:rPr lang="en-US" sz="1400" dirty="0">
                <a:solidFill>
                  <a:prstClr val="black"/>
                </a:solidFill>
              </a:rPr>
              <a:t> </a:t>
            </a:r>
            <a:r>
              <a:rPr lang="en-US" sz="1400" dirty="0">
                <a:solidFill>
                  <a:srgbClr val="00B050"/>
                </a:solidFill>
              </a:rPr>
              <a:t>mydb </a:t>
            </a:r>
            <a:r>
              <a:rPr lang="en-US" sz="1400" dirty="0">
                <a:solidFill>
                  <a:srgbClr val="0000FF"/>
                </a:solidFill>
              </a:rPr>
              <a:t>ON</a:t>
            </a:r>
          </a:p>
          <a:p>
            <a:r>
              <a:rPr lang="en-US" sz="1400" dirty="0">
                <a:solidFill>
                  <a:srgbClr val="808080"/>
                </a:solidFill>
              </a:rPr>
              <a:t>(</a:t>
            </a:r>
            <a:r>
              <a:rPr lang="en-US" sz="1400" dirty="0">
                <a:solidFill>
                  <a:prstClr val="black"/>
                </a:solidFill>
              </a:rPr>
              <a:t> NAME </a:t>
            </a:r>
            <a:r>
              <a:rPr lang="en-US" sz="1400" dirty="0">
                <a:solidFill>
                  <a:srgbClr val="808080"/>
                </a:solidFill>
              </a:rPr>
              <a:t>=</a:t>
            </a:r>
            <a:r>
              <a:rPr lang="en-US" sz="1400" dirty="0">
                <a:solidFill>
                  <a:prstClr val="black"/>
                </a:solidFill>
              </a:rPr>
              <a:t> mydb_dat</a:t>
            </a:r>
            <a:r>
              <a:rPr lang="en-US" sz="1400" dirty="0">
                <a:solidFill>
                  <a:srgbClr val="808080"/>
                </a:solidFill>
              </a:rPr>
              <a:t>,</a:t>
            </a:r>
            <a:endParaRPr lang="en-US" sz="1400" dirty="0">
              <a:solidFill>
                <a:prstClr val="black"/>
              </a:solidFill>
            </a:endParaRPr>
          </a:p>
          <a:p>
            <a:r>
              <a:rPr lang="en-US" sz="1400" dirty="0">
                <a:solidFill>
                  <a:prstClr val="black"/>
                </a:solidFill>
              </a:rPr>
              <a:t>  </a:t>
            </a:r>
            <a:r>
              <a:rPr lang="en-US" sz="1400" dirty="0">
                <a:solidFill>
                  <a:srgbClr val="0000FF"/>
                </a:solidFill>
              </a:rPr>
              <a:t>FILENAME</a:t>
            </a:r>
            <a:r>
              <a:rPr lang="en-US" sz="1400" dirty="0">
                <a:solidFill>
                  <a:prstClr val="black"/>
                </a:solidFill>
              </a:rPr>
              <a:t> </a:t>
            </a:r>
            <a:r>
              <a:rPr lang="en-US" sz="1400" dirty="0">
                <a:solidFill>
                  <a:srgbClr val="808080"/>
                </a:solidFill>
              </a:rPr>
              <a:t>=</a:t>
            </a:r>
            <a:r>
              <a:rPr lang="en-US" sz="1400" dirty="0">
                <a:solidFill>
                  <a:prstClr val="black"/>
                </a:solidFill>
              </a:rPr>
              <a:t> </a:t>
            </a:r>
            <a:r>
              <a:rPr lang="en-US" sz="1400" dirty="0">
                <a:solidFill>
                  <a:srgbClr val="FF0000"/>
                </a:solidFill>
              </a:rPr>
              <a:t>'https://mystorage.blob.core.windows.net/data/mydb.mdf'</a:t>
            </a:r>
            <a:r>
              <a:rPr lang="en-US" sz="1400" dirty="0">
                <a:solidFill>
                  <a:prstClr val="black"/>
                </a:solidFill>
              </a:rPr>
              <a:t> </a:t>
            </a:r>
            <a:r>
              <a:rPr lang="en-US" sz="1400" dirty="0">
                <a:solidFill>
                  <a:srgbClr val="808080"/>
                </a:solidFill>
              </a:rPr>
              <a:t>)</a:t>
            </a:r>
            <a:endParaRPr lang="en-US" sz="1400" dirty="0">
              <a:solidFill>
                <a:prstClr val="black"/>
              </a:solidFill>
            </a:endParaRPr>
          </a:p>
          <a:p>
            <a:r>
              <a:rPr lang="en-US" sz="1400" dirty="0">
                <a:solidFill>
                  <a:srgbClr val="FF00FF"/>
                </a:solidFill>
              </a:rPr>
              <a:t>LOG</a:t>
            </a:r>
            <a:r>
              <a:rPr lang="en-US" sz="1400" dirty="0">
                <a:solidFill>
                  <a:prstClr val="black"/>
                </a:solidFill>
              </a:rPr>
              <a:t> </a:t>
            </a:r>
            <a:r>
              <a:rPr lang="en-US" sz="1400" dirty="0">
                <a:solidFill>
                  <a:srgbClr val="0000FF"/>
                </a:solidFill>
              </a:rPr>
              <a:t>ON</a:t>
            </a:r>
            <a:endParaRPr lang="en-US" sz="1400" dirty="0">
              <a:solidFill>
                <a:prstClr val="black"/>
              </a:solidFill>
            </a:endParaRPr>
          </a:p>
          <a:p>
            <a:r>
              <a:rPr lang="en-US" sz="1400" dirty="0">
                <a:solidFill>
                  <a:srgbClr val="0000FF"/>
                </a:solidFill>
              </a:rPr>
              <a:t> </a:t>
            </a:r>
            <a:r>
              <a:rPr lang="en-US" sz="1400" dirty="0">
                <a:solidFill>
                  <a:srgbClr val="808080"/>
                </a:solidFill>
              </a:rPr>
              <a:t>(</a:t>
            </a:r>
            <a:r>
              <a:rPr lang="en-US" sz="1400" dirty="0">
                <a:solidFill>
                  <a:prstClr val="black"/>
                </a:solidFill>
              </a:rPr>
              <a:t> NAME </a:t>
            </a:r>
            <a:r>
              <a:rPr lang="en-US" sz="1400" dirty="0">
                <a:solidFill>
                  <a:srgbClr val="808080"/>
                </a:solidFill>
              </a:rPr>
              <a:t>=</a:t>
            </a:r>
            <a:r>
              <a:rPr lang="en-US" sz="1400" dirty="0">
                <a:solidFill>
                  <a:prstClr val="black"/>
                </a:solidFill>
              </a:rPr>
              <a:t> foo_log</a:t>
            </a:r>
            <a:r>
              <a:rPr lang="en-US" sz="1400" dirty="0">
                <a:solidFill>
                  <a:srgbClr val="808080"/>
                </a:solidFill>
              </a:rPr>
              <a:t>,</a:t>
            </a:r>
            <a:endParaRPr lang="en-US" sz="1400" dirty="0">
              <a:solidFill>
                <a:prstClr val="black"/>
              </a:solidFill>
            </a:endParaRPr>
          </a:p>
          <a:p>
            <a:r>
              <a:rPr lang="en-US" sz="1400" dirty="0">
                <a:solidFill>
                  <a:prstClr val="black"/>
                </a:solidFill>
              </a:rPr>
              <a:t>   </a:t>
            </a:r>
            <a:r>
              <a:rPr lang="en-US" sz="1400" dirty="0">
                <a:solidFill>
                  <a:srgbClr val="0000FF"/>
                </a:solidFill>
              </a:rPr>
              <a:t>FILENAME</a:t>
            </a:r>
            <a:r>
              <a:rPr lang="en-US" sz="1400" dirty="0">
                <a:solidFill>
                  <a:prstClr val="black"/>
                </a:solidFill>
              </a:rPr>
              <a:t> </a:t>
            </a:r>
            <a:r>
              <a:rPr lang="en-US" sz="1400" dirty="0">
                <a:solidFill>
                  <a:srgbClr val="808080"/>
                </a:solidFill>
              </a:rPr>
              <a:t>=</a:t>
            </a:r>
            <a:r>
              <a:rPr lang="en-US" sz="1400" dirty="0">
                <a:solidFill>
                  <a:prstClr val="black"/>
                </a:solidFill>
              </a:rPr>
              <a:t> </a:t>
            </a:r>
            <a:r>
              <a:rPr lang="en-US" sz="1400" dirty="0">
                <a:solidFill>
                  <a:srgbClr val="FF0000"/>
                </a:solidFill>
              </a:rPr>
              <a:t>'https://mystorage.blob.core.windows.net/data/mydblog.ldf'</a:t>
            </a:r>
            <a:r>
              <a:rPr lang="en-US" sz="1400" dirty="0">
                <a:solidFill>
                  <a:srgbClr val="808080"/>
                </a:solidFill>
              </a:rPr>
              <a:t>)</a:t>
            </a:r>
            <a:endParaRPr lang="en-US" sz="1400" dirty="0">
              <a:solidFill>
                <a:prstClr val="black"/>
              </a:solidFill>
            </a:endParaRPr>
          </a:p>
        </p:txBody>
      </p:sp>
      <p:sp>
        <p:nvSpPr>
          <p:cNvPr id="21" name="Rectangle 20"/>
          <p:cNvSpPr/>
          <p:nvPr/>
        </p:nvSpPr>
        <p:spPr bwMode="auto">
          <a:xfrm>
            <a:off x="7844271" y="4298288"/>
            <a:ext cx="4230216" cy="2504085"/>
          </a:xfrm>
          <a:prstGeom prst="rect">
            <a:avLst/>
          </a:prstGeom>
          <a:solidFill>
            <a:srgbClr val="BA141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475503" fontAlgn="auto">
              <a:spcBef>
                <a:spcPts val="600"/>
              </a:spcBef>
              <a:spcAft>
                <a:spcPts val="0"/>
              </a:spcAft>
              <a:defRPr/>
            </a:pPr>
            <a:r>
              <a:rPr lang="en-US" kern="0" dirty="0">
                <a:solidFill>
                  <a:srgbClr val="FFFFFF"/>
                </a:solidFill>
              </a:rPr>
              <a:t>Separation of compute and storage</a:t>
            </a:r>
          </a:p>
          <a:p>
            <a:pPr defTabSz="475503" fontAlgn="auto">
              <a:spcBef>
                <a:spcPts val="600"/>
              </a:spcBef>
              <a:spcAft>
                <a:spcPts val="0"/>
              </a:spcAft>
              <a:defRPr/>
            </a:pPr>
            <a:r>
              <a:rPr lang="en-US" kern="0" dirty="0">
                <a:solidFill>
                  <a:srgbClr val="FFFFFF"/>
                </a:solidFill>
              </a:rPr>
              <a:t>Database migration to other machines</a:t>
            </a:r>
          </a:p>
          <a:p>
            <a:pPr defTabSz="475503" fontAlgn="auto">
              <a:spcBef>
                <a:spcPts val="600"/>
              </a:spcBef>
              <a:spcAft>
                <a:spcPts val="0"/>
              </a:spcAft>
              <a:defRPr/>
            </a:pPr>
            <a:r>
              <a:rPr lang="en-US" kern="0" dirty="0">
                <a:solidFill>
                  <a:srgbClr val="FFFFFF"/>
                </a:solidFill>
              </a:rPr>
              <a:t>Basic disaster recovery</a:t>
            </a:r>
          </a:p>
          <a:p>
            <a:pPr defTabSz="475503" fontAlgn="auto">
              <a:spcBef>
                <a:spcPts val="600"/>
              </a:spcBef>
              <a:spcAft>
                <a:spcPts val="0"/>
              </a:spcAft>
              <a:defRPr/>
            </a:pPr>
            <a:r>
              <a:rPr lang="en-US" kern="0" dirty="0">
                <a:solidFill>
                  <a:srgbClr val="FFFFFF"/>
                </a:solidFill>
              </a:rPr>
              <a:t>Increased storage on Azure Virtual Machines</a:t>
            </a:r>
          </a:p>
        </p:txBody>
      </p:sp>
      <p:sp>
        <p:nvSpPr>
          <p:cNvPr id="22" name="Rectangle 21"/>
          <p:cNvSpPr/>
          <p:nvPr/>
        </p:nvSpPr>
        <p:spPr>
          <a:xfrm>
            <a:off x="402690" y="1734420"/>
            <a:ext cx="2936736" cy="2139047"/>
          </a:xfrm>
          <a:prstGeom prst="rect">
            <a:avLst/>
          </a:prstGeom>
        </p:spPr>
        <p:txBody>
          <a:bodyPr wrap="square">
            <a:spAutoFit/>
          </a:bodyPr>
          <a:lstStyle/>
          <a:p>
            <a:pPr defTabSz="475503" fontAlgn="auto">
              <a:spcBef>
                <a:spcPts val="600"/>
              </a:spcBef>
              <a:spcAft>
                <a:spcPts val="0"/>
              </a:spcAft>
              <a:defRPr/>
            </a:pPr>
            <a:r>
              <a:rPr lang="en-US" kern="0" dirty="0"/>
              <a:t>Near </a:t>
            </a:r>
            <a:r>
              <a:rPr lang="en-US" kern="0" dirty="0" smtClean="0"/>
              <a:t>“bottomless</a:t>
            </a:r>
            <a:r>
              <a:rPr lang="en-US" kern="0" dirty="0"/>
              <a:t>” storage</a:t>
            </a:r>
          </a:p>
          <a:p>
            <a:pPr defTabSz="475503" fontAlgn="auto">
              <a:spcBef>
                <a:spcPts val="600"/>
              </a:spcBef>
              <a:spcAft>
                <a:spcPts val="0"/>
              </a:spcAft>
              <a:defRPr/>
            </a:pPr>
            <a:r>
              <a:rPr lang="en-US" kern="0" dirty="0" smtClean="0"/>
              <a:t>Off-site</a:t>
            </a:r>
            <a:r>
              <a:rPr lang="en-US" kern="0" dirty="0"/>
              <a:t>, geo-redundant</a:t>
            </a:r>
          </a:p>
          <a:p>
            <a:pPr defTabSz="475503" fontAlgn="auto">
              <a:spcBef>
                <a:spcPts val="600"/>
              </a:spcBef>
              <a:spcAft>
                <a:spcPts val="0"/>
              </a:spcAft>
              <a:defRPr/>
            </a:pPr>
            <a:r>
              <a:rPr lang="en-US" kern="0" dirty="0"/>
              <a:t>No provisioning</a:t>
            </a:r>
          </a:p>
          <a:p>
            <a:pPr defTabSz="475503" fontAlgn="auto">
              <a:spcBef>
                <a:spcPts val="600"/>
              </a:spcBef>
              <a:spcAft>
                <a:spcPts val="0"/>
              </a:spcAft>
              <a:defRPr/>
            </a:pPr>
            <a:r>
              <a:rPr lang="en-US" kern="0" dirty="0"/>
              <a:t>No device management</a:t>
            </a:r>
          </a:p>
          <a:p>
            <a:pPr defTabSz="475503" fontAlgn="auto">
              <a:spcBef>
                <a:spcPts val="600"/>
              </a:spcBef>
              <a:spcAft>
                <a:spcPts val="0"/>
              </a:spcAft>
              <a:defRPr/>
            </a:pPr>
            <a:r>
              <a:rPr lang="en-US" kern="0" dirty="0"/>
              <a:t>Media safety (decay free)</a:t>
            </a:r>
          </a:p>
          <a:p>
            <a:pPr defTabSz="475503" fontAlgn="auto">
              <a:spcBef>
                <a:spcPts val="600"/>
              </a:spcBef>
              <a:spcAft>
                <a:spcPts val="0"/>
              </a:spcAft>
              <a:defRPr/>
            </a:pPr>
            <a:r>
              <a:rPr lang="en-US" kern="0" dirty="0"/>
              <a:t>Remote accessibility </a:t>
            </a:r>
          </a:p>
        </p:txBody>
      </p:sp>
      <p:grpSp>
        <p:nvGrpSpPr>
          <p:cNvPr id="82" name="Group 81"/>
          <p:cNvGrpSpPr/>
          <p:nvPr/>
        </p:nvGrpSpPr>
        <p:grpSpPr>
          <a:xfrm>
            <a:off x="5538761" y="1405040"/>
            <a:ext cx="576454" cy="772336"/>
            <a:chOff x="4682563" y="2277429"/>
            <a:chExt cx="645039" cy="864227"/>
          </a:xfrm>
          <a:solidFill>
            <a:schemeClr val="tx2"/>
          </a:solidFill>
        </p:grpSpPr>
        <p:grpSp>
          <p:nvGrpSpPr>
            <p:cNvPr id="83" name="Group 21"/>
            <p:cNvGrpSpPr>
              <a:grpSpLocks noChangeAspect="1"/>
            </p:cNvGrpSpPr>
            <p:nvPr/>
          </p:nvGrpSpPr>
          <p:grpSpPr bwMode="auto">
            <a:xfrm>
              <a:off x="4682563" y="2277429"/>
              <a:ext cx="645039" cy="864227"/>
              <a:chOff x="966" y="2128"/>
              <a:chExt cx="206" cy="276"/>
            </a:xfrm>
            <a:grpFill/>
          </p:grpSpPr>
          <p:sp>
            <p:nvSpPr>
              <p:cNvPr id="85" name="Freeform 22"/>
              <p:cNvSpPr>
                <a:spLocks/>
              </p:cNvSpPr>
              <p:nvPr/>
            </p:nvSpPr>
            <p:spPr bwMode="auto">
              <a:xfrm>
                <a:off x="1060" y="2261"/>
                <a:ext cx="20" cy="29"/>
              </a:xfrm>
              <a:custGeom>
                <a:avLst/>
                <a:gdLst>
                  <a:gd name="T0" fmla="*/ 40 w 45"/>
                  <a:gd name="T1" fmla="*/ 10 h 64"/>
                  <a:gd name="T2" fmla="*/ 33 w 45"/>
                  <a:gd name="T3" fmla="*/ 3 h 64"/>
                  <a:gd name="T4" fmla="*/ 23 w 45"/>
                  <a:gd name="T5" fmla="*/ 0 h 64"/>
                  <a:gd name="T6" fmla="*/ 13 w 45"/>
                  <a:gd name="T7" fmla="*/ 3 h 64"/>
                  <a:gd name="T8" fmla="*/ 5 w 45"/>
                  <a:gd name="T9" fmla="*/ 10 h 64"/>
                  <a:gd name="T10" fmla="*/ 1 w 45"/>
                  <a:gd name="T11" fmla="*/ 20 h 64"/>
                  <a:gd name="T12" fmla="*/ 0 w 45"/>
                  <a:gd name="T13" fmla="*/ 32 h 64"/>
                  <a:gd name="T14" fmla="*/ 2 w 45"/>
                  <a:gd name="T15" fmla="*/ 47 h 64"/>
                  <a:gd name="T16" fmla="*/ 7 w 45"/>
                  <a:gd name="T17" fmla="*/ 57 h 64"/>
                  <a:gd name="T18" fmla="*/ 14 w 45"/>
                  <a:gd name="T19" fmla="*/ 63 h 64"/>
                  <a:gd name="T20" fmla="*/ 23 w 45"/>
                  <a:gd name="T21" fmla="*/ 64 h 64"/>
                  <a:gd name="T22" fmla="*/ 31 w 45"/>
                  <a:gd name="T23" fmla="*/ 63 h 64"/>
                  <a:gd name="T24" fmla="*/ 38 w 45"/>
                  <a:gd name="T25" fmla="*/ 57 h 64"/>
                  <a:gd name="T26" fmla="*/ 43 w 45"/>
                  <a:gd name="T27" fmla="*/ 47 h 64"/>
                  <a:gd name="T28" fmla="*/ 45 w 45"/>
                  <a:gd name="T29" fmla="*/ 33 h 64"/>
                  <a:gd name="T30" fmla="*/ 44 w 45"/>
                  <a:gd name="T31" fmla="*/ 20 h 64"/>
                  <a:gd name="T32" fmla="*/ 40 w 45"/>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4">
                    <a:moveTo>
                      <a:pt x="40" y="10"/>
                    </a:moveTo>
                    <a:cubicBezTo>
                      <a:pt x="38" y="7"/>
                      <a:pt x="36" y="4"/>
                      <a:pt x="33" y="3"/>
                    </a:cubicBezTo>
                    <a:cubicBezTo>
                      <a:pt x="31" y="1"/>
                      <a:pt x="27" y="0"/>
                      <a:pt x="23" y="0"/>
                    </a:cubicBezTo>
                    <a:cubicBezTo>
                      <a:pt x="19" y="0"/>
                      <a:pt x="16" y="1"/>
                      <a:pt x="13" y="3"/>
                    </a:cubicBezTo>
                    <a:cubicBezTo>
                      <a:pt x="10" y="4"/>
                      <a:pt x="7" y="7"/>
                      <a:pt x="5" y="10"/>
                    </a:cubicBezTo>
                    <a:cubicBezTo>
                      <a:pt x="3" y="13"/>
                      <a:pt x="2" y="16"/>
                      <a:pt x="1" y="20"/>
                    </a:cubicBezTo>
                    <a:cubicBezTo>
                      <a:pt x="0" y="24"/>
                      <a:pt x="0" y="28"/>
                      <a:pt x="0" y="32"/>
                    </a:cubicBezTo>
                    <a:cubicBezTo>
                      <a:pt x="0" y="38"/>
                      <a:pt x="0" y="43"/>
                      <a:pt x="2" y="47"/>
                    </a:cubicBezTo>
                    <a:cubicBezTo>
                      <a:pt x="3" y="51"/>
                      <a:pt x="5" y="54"/>
                      <a:pt x="7" y="57"/>
                    </a:cubicBezTo>
                    <a:cubicBezTo>
                      <a:pt x="9" y="60"/>
                      <a:pt x="11" y="61"/>
                      <a:pt x="14" y="63"/>
                    </a:cubicBezTo>
                    <a:cubicBezTo>
                      <a:pt x="17" y="64"/>
                      <a:pt x="20" y="64"/>
                      <a:pt x="23" y="64"/>
                    </a:cubicBezTo>
                    <a:cubicBezTo>
                      <a:pt x="26" y="64"/>
                      <a:pt x="28" y="64"/>
                      <a:pt x="31" y="63"/>
                    </a:cubicBezTo>
                    <a:cubicBezTo>
                      <a:pt x="34" y="61"/>
                      <a:pt x="36" y="59"/>
                      <a:pt x="38" y="57"/>
                    </a:cubicBezTo>
                    <a:cubicBezTo>
                      <a:pt x="40" y="54"/>
                      <a:pt x="42" y="51"/>
                      <a:pt x="43" y="47"/>
                    </a:cubicBezTo>
                    <a:cubicBezTo>
                      <a:pt x="45" y="43"/>
                      <a:pt x="45" y="38"/>
                      <a:pt x="45" y="33"/>
                    </a:cubicBezTo>
                    <a:cubicBezTo>
                      <a:pt x="45" y="28"/>
                      <a:pt x="45" y="24"/>
                      <a:pt x="44" y="20"/>
                    </a:cubicBezTo>
                    <a:cubicBezTo>
                      <a:pt x="43" y="16"/>
                      <a:pt x="42" y="13"/>
                      <a:pt x="40" y="10"/>
                    </a:cubicBezTo>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86" name="Freeform 23"/>
              <p:cNvSpPr>
                <a:spLocks noEditPoints="1"/>
              </p:cNvSpPr>
              <p:nvPr/>
            </p:nvSpPr>
            <p:spPr bwMode="auto">
              <a:xfrm>
                <a:off x="966" y="2128"/>
                <a:ext cx="206" cy="276"/>
              </a:xfrm>
              <a:custGeom>
                <a:avLst/>
                <a:gdLst>
                  <a:gd name="T0" fmla="*/ 0 w 462"/>
                  <a:gd name="T1" fmla="*/ 92 h 616"/>
                  <a:gd name="T2" fmla="*/ 231 w 462"/>
                  <a:gd name="T3" fmla="*/ 616 h 616"/>
                  <a:gd name="T4" fmla="*/ 462 w 462"/>
                  <a:gd name="T5" fmla="*/ 94 h 616"/>
                  <a:gd name="T6" fmla="*/ 162 w 462"/>
                  <a:gd name="T7" fmla="*/ 362 h 616"/>
                  <a:gd name="T8" fmla="*/ 152 w 462"/>
                  <a:gd name="T9" fmla="*/ 380 h 616"/>
                  <a:gd name="T10" fmla="*/ 128 w 462"/>
                  <a:gd name="T11" fmla="*/ 391 h 616"/>
                  <a:gd name="T12" fmla="*/ 98 w 462"/>
                  <a:gd name="T13" fmla="*/ 393 h 616"/>
                  <a:gd name="T14" fmla="*/ 80 w 462"/>
                  <a:gd name="T15" fmla="*/ 389 h 616"/>
                  <a:gd name="T16" fmla="*/ 74 w 462"/>
                  <a:gd name="T17" fmla="*/ 353 h 616"/>
                  <a:gd name="T18" fmla="*/ 89 w 462"/>
                  <a:gd name="T19" fmla="*/ 361 h 616"/>
                  <a:gd name="T20" fmla="*/ 108 w 462"/>
                  <a:gd name="T21" fmla="*/ 366 h 616"/>
                  <a:gd name="T22" fmla="*/ 119 w 462"/>
                  <a:gd name="T23" fmla="*/ 363 h 616"/>
                  <a:gd name="T24" fmla="*/ 121 w 462"/>
                  <a:gd name="T25" fmla="*/ 357 h 616"/>
                  <a:gd name="T26" fmla="*/ 116 w 462"/>
                  <a:gd name="T27" fmla="*/ 348 h 616"/>
                  <a:gd name="T28" fmla="*/ 102 w 462"/>
                  <a:gd name="T29" fmla="*/ 342 h 616"/>
                  <a:gd name="T30" fmla="*/ 79 w 462"/>
                  <a:gd name="T31" fmla="*/ 326 h 616"/>
                  <a:gd name="T32" fmla="*/ 72 w 462"/>
                  <a:gd name="T33" fmla="*/ 305 h 616"/>
                  <a:gd name="T34" fmla="*/ 86 w 462"/>
                  <a:gd name="T35" fmla="*/ 276 h 616"/>
                  <a:gd name="T36" fmla="*/ 122 w 462"/>
                  <a:gd name="T37" fmla="*/ 265 h 616"/>
                  <a:gd name="T38" fmla="*/ 143 w 462"/>
                  <a:gd name="T39" fmla="*/ 267 h 616"/>
                  <a:gd name="T40" fmla="*/ 156 w 462"/>
                  <a:gd name="T41" fmla="*/ 270 h 616"/>
                  <a:gd name="T42" fmla="*/ 150 w 462"/>
                  <a:gd name="T43" fmla="*/ 299 h 616"/>
                  <a:gd name="T44" fmla="*/ 135 w 462"/>
                  <a:gd name="T45" fmla="*/ 294 h 616"/>
                  <a:gd name="T46" fmla="*/ 116 w 462"/>
                  <a:gd name="T47" fmla="*/ 295 h 616"/>
                  <a:gd name="T48" fmla="*/ 113 w 462"/>
                  <a:gd name="T49" fmla="*/ 305 h 616"/>
                  <a:gd name="T50" fmla="*/ 120 w 462"/>
                  <a:gd name="T51" fmla="*/ 311 h 616"/>
                  <a:gd name="T52" fmla="*/ 142 w 462"/>
                  <a:gd name="T53" fmla="*/ 321 h 616"/>
                  <a:gd name="T54" fmla="*/ 160 w 462"/>
                  <a:gd name="T55" fmla="*/ 340 h 616"/>
                  <a:gd name="T56" fmla="*/ 162 w 462"/>
                  <a:gd name="T57" fmla="*/ 362 h 616"/>
                  <a:gd name="T58" fmla="*/ 229 w 462"/>
                  <a:gd name="T59" fmla="*/ 393 h 616"/>
                  <a:gd name="T60" fmla="*/ 188 w 462"/>
                  <a:gd name="T61" fmla="*/ 375 h 616"/>
                  <a:gd name="T62" fmla="*/ 171 w 462"/>
                  <a:gd name="T63" fmla="*/ 331 h 616"/>
                  <a:gd name="T64" fmla="*/ 189 w 462"/>
                  <a:gd name="T65" fmla="*/ 284 h 616"/>
                  <a:gd name="T66" fmla="*/ 235 w 462"/>
                  <a:gd name="T67" fmla="*/ 265 h 616"/>
                  <a:gd name="T68" fmla="*/ 278 w 462"/>
                  <a:gd name="T69" fmla="*/ 282 h 616"/>
                  <a:gd name="T70" fmla="*/ 296 w 462"/>
                  <a:gd name="T71" fmla="*/ 329 h 616"/>
                  <a:gd name="T72" fmla="*/ 286 w 462"/>
                  <a:gd name="T73" fmla="*/ 365 h 616"/>
                  <a:gd name="T74" fmla="*/ 261 w 462"/>
                  <a:gd name="T75" fmla="*/ 387 h 616"/>
                  <a:gd name="T76" fmla="*/ 256 w 462"/>
                  <a:gd name="T77" fmla="*/ 423 h 616"/>
                  <a:gd name="T78" fmla="*/ 393 w 462"/>
                  <a:gd name="T79" fmla="*/ 391 h 616"/>
                  <a:gd name="T80" fmla="*/ 313 w 462"/>
                  <a:gd name="T81" fmla="*/ 267 h 616"/>
                  <a:gd name="T82" fmla="*/ 351 w 462"/>
                  <a:gd name="T83" fmla="*/ 362 h 616"/>
                  <a:gd name="T84" fmla="*/ 393 w 462"/>
                  <a:gd name="T85" fmla="*/ 391 h 616"/>
                  <a:gd name="T86" fmla="*/ 231 w 462"/>
                  <a:gd name="T87" fmla="*/ 134 h 616"/>
                  <a:gd name="T88" fmla="*/ 231 w 462"/>
                  <a:gd name="T89" fmla="*/ 34 h 616"/>
                  <a:gd name="T90" fmla="*/ 231 w 462"/>
                  <a:gd name="T91" fmla="*/ 13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6">
                    <a:moveTo>
                      <a:pt x="231" y="0"/>
                    </a:moveTo>
                    <a:cubicBezTo>
                      <a:pt x="104" y="0"/>
                      <a:pt x="0" y="44"/>
                      <a:pt x="0" y="92"/>
                    </a:cubicBezTo>
                    <a:lnTo>
                      <a:pt x="0" y="523"/>
                    </a:lnTo>
                    <a:cubicBezTo>
                      <a:pt x="0" y="571"/>
                      <a:pt x="104" y="616"/>
                      <a:pt x="231" y="616"/>
                    </a:cubicBezTo>
                    <a:cubicBezTo>
                      <a:pt x="359" y="616"/>
                      <a:pt x="462" y="573"/>
                      <a:pt x="462" y="526"/>
                    </a:cubicBezTo>
                    <a:lnTo>
                      <a:pt x="462" y="94"/>
                    </a:lnTo>
                    <a:cubicBezTo>
                      <a:pt x="462" y="46"/>
                      <a:pt x="359" y="0"/>
                      <a:pt x="231" y="0"/>
                    </a:cubicBezTo>
                    <a:close/>
                    <a:moveTo>
                      <a:pt x="162" y="362"/>
                    </a:moveTo>
                    <a:cubicBezTo>
                      <a:pt x="161" y="366"/>
                      <a:pt x="160" y="369"/>
                      <a:pt x="159" y="371"/>
                    </a:cubicBezTo>
                    <a:cubicBezTo>
                      <a:pt x="157" y="374"/>
                      <a:pt x="155" y="377"/>
                      <a:pt x="152" y="380"/>
                    </a:cubicBezTo>
                    <a:cubicBezTo>
                      <a:pt x="150" y="382"/>
                      <a:pt x="146" y="385"/>
                      <a:pt x="142" y="387"/>
                    </a:cubicBezTo>
                    <a:cubicBezTo>
                      <a:pt x="138" y="389"/>
                      <a:pt x="134" y="390"/>
                      <a:pt x="128" y="391"/>
                    </a:cubicBezTo>
                    <a:cubicBezTo>
                      <a:pt x="123" y="393"/>
                      <a:pt x="116" y="393"/>
                      <a:pt x="109" y="393"/>
                    </a:cubicBezTo>
                    <a:cubicBezTo>
                      <a:pt x="105" y="393"/>
                      <a:pt x="102" y="393"/>
                      <a:pt x="98" y="393"/>
                    </a:cubicBezTo>
                    <a:cubicBezTo>
                      <a:pt x="95" y="392"/>
                      <a:pt x="91" y="392"/>
                      <a:pt x="88" y="391"/>
                    </a:cubicBezTo>
                    <a:cubicBezTo>
                      <a:pt x="85" y="391"/>
                      <a:pt x="82" y="390"/>
                      <a:pt x="80" y="389"/>
                    </a:cubicBezTo>
                    <a:cubicBezTo>
                      <a:pt x="77" y="388"/>
                      <a:pt x="75" y="387"/>
                      <a:pt x="74" y="387"/>
                    </a:cubicBezTo>
                    <a:lnTo>
                      <a:pt x="74" y="353"/>
                    </a:lnTo>
                    <a:cubicBezTo>
                      <a:pt x="76" y="354"/>
                      <a:pt x="78" y="356"/>
                      <a:pt x="81" y="357"/>
                    </a:cubicBezTo>
                    <a:cubicBezTo>
                      <a:pt x="83" y="359"/>
                      <a:pt x="86" y="360"/>
                      <a:pt x="89" y="361"/>
                    </a:cubicBezTo>
                    <a:cubicBezTo>
                      <a:pt x="92" y="363"/>
                      <a:pt x="95" y="364"/>
                      <a:pt x="99" y="364"/>
                    </a:cubicBezTo>
                    <a:cubicBezTo>
                      <a:pt x="102" y="365"/>
                      <a:pt x="105" y="366"/>
                      <a:pt x="108" y="366"/>
                    </a:cubicBezTo>
                    <a:cubicBezTo>
                      <a:pt x="111" y="366"/>
                      <a:pt x="113" y="365"/>
                      <a:pt x="115" y="365"/>
                    </a:cubicBezTo>
                    <a:cubicBezTo>
                      <a:pt x="116" y="364"/>
                      <a:pt x="118" y="364"/>
                      <a:pt x="119" y="363"/>
                    </a:cubicBezTo>
                    <a:cubicBezTo>
                      <a:pt x="119" y="362"/>
                      <a:pt x="120" y="361"/>
                      <a:pt x="121" y="360"/>
                    </a:cubicBezTo>
                    <a:cubicBezTo>
                      <a:pt x="121" y="359"/>
                      <a:pt x="121" y="358"/>
                      <a:pt x="121" y="357"/>
                    </a:cubicBezTo>
                    <a:cubicBezTo>
                      <a:pt x="121" y="355"/>
                      <a:pt x="121" y="353"/>
                      <a:pt x="120" y="352"/>
                    </a:cubicBezTo>
                    <a:cubicBezTo>
                      <a:pt x="119" y="351"/>
                      <a:pt x="117" y="349"/>
                      <a:pt x="116" y="348"/>
                    </a:cubicBezTo>
                    <a:cubicBezTo>
                      <a:pt x="114" y="347"/>
                      <a:pt x="112" y="346"/>
                      <a:pt x="110" y="345"/>
                    </a:cubicBezTo>
                    <a:cubicBezTo>
                      <a:pt x="107" y="344"/>
                      <a:pt x="104" y="343"/>
                      <a:pt x="102" y="342"/>
                    </a:cubicBezTo>
                    <a:cubicBezTo>
                      <a:pt x="96" y="340"/>
                      <a:pt x="92" y="337"/>
                      <a:pt x="88" y="335"/>
                    </a:cubicBezTo>
                    <a:cubicBezTo>
                      <a:pt x="84" y="332"/>
                      <a:pt x="81" y="329"/>
                      <a:pt x="79" y="326"/>
                    </a:cubicBezTo>
                    <a:cubicBezTo>
                      <a:pt x="76" y="323"/>
                      <a:pt x="74" y="319"/>
                      <a:pt x="73" y="316"/>
                    </a:cubicBezTo>
                    <a:cubicBezTo>
                      <a:pt x="72" y="312"/>
                      <a:pt x="72" y="309"/>
                      <a:pt x="72" y="305"/>
                    </a:cubicBezTo>
                    <a:cubicBezTo>
                      <a:pt x="72" y="299"/>
                      <a:pt x="73" y="293"/>
                      <a:pt x="75" y="288"/>
                    </a:cubicBezTo>
                    <a:cubicBezTo>
                      <a:pt x="78" y="283"/>
                      <a:pt x="81" y="279"/>
                      <a:pt x="86" y="276"/>
                    </a:cubicBezTo>
                    <a:cubicBezTo>
                      <a:pt x="90" y="272"/>
                      <a:pt x="95" y="270"/>
                      <a:pt x="101" y="268"/>
                    </a:cubicBezTo>
                    <a:cubicBezTo>
                      <a:pt x="108" y="266"/>
                      <a:pt x="114" y="265"/>
                      <a:pt x="122" y="265"/>
                    </a:cubicBezTo>
                    <a:cubicBezTo>
                      <a:pt x="126" y="265"/>
                      <a:pt x="130" y="265"/>
                      <a:pt x="134" y="266"/>
                    </a:cubicBezTo>
                    <a:cubicBezTo>
                      <a:pt x="137" y="266"/>
                      <a:pt x="140" y="266"/>
                      <a:pt x="143" y="267"/>
                    </a:cubicBezTo>
                    <a:cubicBezTo>
                      <a:pt x="146" y="267"/>
                      <a:pt x="148" y="268"/>
                      <a:pt x="150" y="268"/>
                    </a:cubicBezTo>
                    <a:cubicBezTo>
                      <a:pt x="153" y="269"/>
                      <a:pt x="155" y="269"/>
                      <a:pt x="156" y="270"/>
                    </a:cubicBezTo>
                    <a:lnTo>
                      <a:pt x="156" y="302"/>
                    </a:lnTo>
                    <a:cubicBezTo>
                      <a:pt x="154" y="301"/>
                      <a:pt x="153" y="299"/>
                      <a:pt x="150" y="299"/>
                    </a:cubicBezTo>
                    <a:cubicBezTo>
                      <a:pt x="148" y="297"/>
                      <a:pt x="146" y="297"/>
                      <a:pt x="143" y="296"/>
                    </a:cubicBezTo>
                    <a:cubicBezTo>
                      <a:pt x="140" y="295"/>
                      <a:pt x="138" y="294"/>
                      <a:pt x="135" y="294"/>
                    </a:cubicBezTo>
                    <a:cubicBezTo>
                      <a:pt x="132" y="293"/>
                      <a:pt x="129" y="293"/>
                      <a:pt x="126" y="293"/>
                    </a:cubicBezTo>
                    <a:cubicBezTo>
                      <a:pt x="121" y="293"/>
                      <a:pt x="118" y="294"/>
                      <a:pt x="116" y="295"/>
                    </a:cubicBezTo>
                    <a:cubicBezTo>
                      <a:pt x="113" y="297"/>
                      <a:pt x="112" y="299"/>
                      <a:pt x="112" y="302"/>
                    </a:cubicBezTo>
                    <a:cubicBezTo>
                      <a:pt x="112" y="303"/>
                      <a:pt x="112" y="304"/>
                      <a:pt x="113" y="305"/>
                    </a:cubicBezTo>
                    <a:cubicBezTo>
                      <a:pt x="113" y="307"/>
                      <a:pt x="114" y="307"/>
                      <a:pt x="115" y="308"/>
                    </a:cubicBezTo>
                    <a:cubicBezTo>
                      <a:pt x="116" y="309"/>
                      <a:pt x="118" y="310"/>
                      <a:pt x="120" y="311"/>
                    </a:cubicBezTo>
                    <a:cubicBezTo>
                      <a:pt x="122" y="312"/>
                      <a:pt x="125" y="314"/>
                      <a:pt x="128" y="315"/>
                    </a:cubicBezTo>
                    <a:cubicBezTo>
                      <a:pt x="133" y="317"/>
                      <a:pt x="137" y="319"/>
                      <a:pt x="142" y="321"/>
                    </a:cubicBezTo>
                    <a:cubicBezTo>
                      <a:pt x="146" y="324"/>
                      <a:pt x="150" y="327"/>
                      <a:pt x="153" y="330"/>
                    </a:cubicBezTo>
                    <a:cubicBezTo>
                      <a:pt x="156" y="333"/>
                      <a:pt x="158" y="336"/>
                      <a:pt x="160" y="340"/>
                    </a:cubicBezTo>
                    <a:cubicBezTo>
                      <a:pt x="162" y="344"/>
                      <a:pt x="163" y="349"/>
                      <a:pt x="163" y="354"/>
                    </a:cubicBezTo>
                    <a:cubicBezTo>
                      <a:pt x="163" y="356"/>
                      <a:pt x="163" y="359"/>
                      <a:pt x="162" y="362"/>
                    </a:cubicBezTo>
                    <a:close/>
                    <a:moveTo>
                      <a:pt x="256" y="423"/>
                    </a:moveTo>
                    <a:lnTo>
                      <a:pt x="229" y="393"/>
                    </a:lnTo>
                    <a:cubicBezTo>
                      <a:pt x="221" y="393"/>
                      <a:pt x="213" y="391"/>
                      <a:pt x="206" y="388"/>
                    </a:cubicBezTo>
                    <a:cubicBezTo>
                      <a:pt x="199" y="385"/>
                      <a:pt x="193" y="381"/>
                      <a:pt x="188" y="375"/>
                    </a:cubicBezTo>
                    <a:cubicBezTo>
                      <a:pt x="183" y="370"/>
                      <a:pt x="179" y="364"/>
                      <a:pt x="176" y="356"/>
                    </a:cubicBezTo>
                    <a:cubicBezTo>
                      <a:pt x="173" y="349"/>
                      <a:pt x="171" y="340"/>
                      <a:pt x="171" y="331"/>
                    </a:cubicBezTo>
                    <a:cubicBezTo>
                      <a:pt x="171" y="321"/>
                      <a:pt x="173" y="312"/>
                      <a:pt x="176" y="304"/>
                    </a:cubicBezTo>
                    <a:cubicBezTo>
                      <a:pt x="179" y="296"/>
                      <a:pt x="183" y="289"/>
                      <a:pt x="189" y="284"/>
                    </a:cubicBezTo>
                    <a:cubicBezTo>
                      <a:pt x="194" y="278"/>
                      <a:pt x="201" y="273"/>
                      <a:pt x="209" y="270"/>
                    </a:cubicBezTo>
                    <a:cubicBezTo>
                      <a:pt x="217" y="267"/>
                      <a:pt x="225" y="265"/>
                      <a:pt x="235" y="265"/>
                    </a:cubicBezTo>
                    <a:cubicBezTo>
                      <a:pt x="243" y="265"/>
                      <a:pt x="252" y="267"/>
                      <a:pt x="259" y="270"/>
                    </a:cubicBezTo>
                    <a:cubicBezTo>
                      <a:pt x="267" y="273"/>
                      <a:pt x="273" y="277"/>
                      <a:pt x="278" y="282"/>
                    </a:cubicBezTo>
                    <a:cubicBezTo>
                      <a:pt x="284" y="288"/>
                      <a:pt x="288" y="294"/>
                      <a:pt x="291" y="302"/>
                    </a:cubicBezTo>
                    <a:cubicBezTo>
                      <a:pt x="294" y="310"/>
                      <a:pt x="296" y="319"/>
                      <a:pt x="296" y="329"/>
                    </a:cubicBezTo>
                    <a:cubicBezTo>
                      <a:pt x="296" y="336"/>
                      <a:pt x="295" y="343"/>
                      <a:pt x="293" y="349"/>
                    </a:cubicBezTo>
                    <a:cubicBezTo>
                      <a:pt x="291" y="355"/>
                      <a:pt x="289" y="360"/>
                      <a:pt x="286" y="365"/>
                    </a:cubicBezTo>
                    <a:cubicBezTo>
                      <a:pt x="283" y="370"/>
                      <a:pt x="279" y="374"/>
                      <a:pt x="275" y="378"/>
                    </a:cubicBezTo>
                    <a:cubicBezTo>
                      <a:pt x="271" y="382"/>
                      <a:pt x="266" y="385"/>
                      <a:pt x="261" y="387"/>
                    </a:cubicBezTo>
                    <a:lnTo>
                      <a:pt x="303" y="423"/>
                    </a:lnTo>
                    <a:lnTo>
                      <a:pt x="256" y="423"/>
                    </a:lnTo>
                    <a:lnTo>
                      <a:pt x="256" y="423"/>
                    </a:lnTo>
                    <a:close/>
                    <a:moveTo>
                      <a:pt x="393" y="391"/>
                    </a:moveTo>
                    <a:lnTo>
                      <a:pt x="313" y="391"/>
                    </a:lnTo>
                    <a:lnTo>
                      <a:pt x="313" y="267"/>
                    </a:lnTo>
                    <a:lnTo>
                      <a:pt x="351" y="267"/>
                    </a:lnTo>
                    <a:lnTo>
                      <a:pt x="351" y="362"/>
                    </a:lnTo>
                    <a:lnTo>
                      <a:pt x="393" y="362"/>
                    </a:lnTo>
                    <a:lnTo>
                      <a:pt x="393" y="391"/>
                    </a:lnTo>
                    <a:lnTo>
                      <a:pt x="393" y="391"/>
                    </a:lnTo>
                    <a:close/>
                    <a:moveTo>
                      <a:pt x="231" y="134"/>
                    </a:moveTo>
                    <a:cubicBezTo>
                      <a:pt x="140" y="134"/>
                      <a:pt x="67" y="112"/>
                      <a:pt x="67" y="84"/>
                    </a:cubicBezTo>
                    <a:cubicBezTo>
                      <a:pt x="67" y="56"/>
                      <a:pt x="140" y="34"/>
                      <a:pt x="231" y="34"/>
                    </a:cubicBezTo>
                    <a:cubicBezTo>
                      <a:pt x="322" y="34"/>
                      <a:pt x="396" y="56"/>
                      <a:pt x="396" y="84"/>
                    </a:cubicBezTo>
                    <a:cubicBezTo>
                      <a:pt x="396" y="112"/>
                      <a:pt x="322" y="134"/>
                      <a:pt x="231" y="134"/>
                    </a:cubicBez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84" name="Rectangle 83"/>
            <p:cNvSpPr/>
            <p:nvPr/>
          </p:nvSpPr>
          <p:spPr>
            <a:xfrm>
              <a:off x="4773288" y="2860790"/>
              <a:ext cx="463589" cy="276999"/>
            </a:xfrm>
            <a:prstGeom prst="rect">
              <a:avLst/>
            </a:prstGeom>
            <a:noFill/>
          </p:spPr>
          <p:txBody>
            <a:bodyPr wrap="none">
              <a:spAutoFit/>
            </a:bodyPr>
            <a:lstStyle/>
            <a:p>
              <a:pPr algn="ctr" defTabSz="466135" fontAlgn="auto">
                <a:spcBef>
                  <a:spcPts val="0"/>
                </a:spcBef>
                <a:spcAft>
                  <a:spcPts val="0"/>
                </a:spcAft>
                <a:defRPr/>
              </a:pPr>
              <a:r>
                <a:rPr lang="en-US" sz="1200" kern="0" dirty="0" smtClean="0">
                  <a:solidFill>
                    <a:srgbClr val="FFFFFF"/>
                  </a:solidFill>
                </a:rPr>
                <a:t>DB3</a:t>
              </a:r>
              <a:endParaRPr lang="en-US" sz="1200" kern="0" dirty="0">
                <a:solidFill>
                  <a:srgbClr val="FFFFFF"/>
                </a:solidFill>
              </a:endParaRPr>
            </a:p>
          </p:txBody>
        </p:sp>
      </p:grpSp>
      <p:grpSp>
        <p:nvGrpSpPr>
          <p:cNvPr id="87" name="Group 86"/>
          <p:cNvGrpSpPr/>
          <p:nvPr/>
        </p:nvGrpSpPr>
        <p:grpSpPr>
          <a:xfrm>
            <a:off x="5514342" y="2990652"/>
            <a:ext cx="576454" cy="775147"/>
            <a:chOff x="4682563" y="4156831"/>
            <a:chExt cx="645039" cy="867372"/>
          </a:xfrm>
          <a:solidFill>
            <a:schemeClr val="tx2"/>
          </a:solidFill>
        </p:grpSpPr>
        <p:grpSp>
          <p:nvGrpSpPr>
            <p:cNvPr id="88" name="Group 21"/>
            <p:cNvGrpSpPr>
              <a:grpSpLocks noChangeAspect="1"/>
            </p:cNvGrpSpPr>
            <p:nvPr/>
          </p:nvGrpSpPr>
          <p:grpSpPr bwMode="auto">
            <a:xfrm>
              <a:off x="4682563" y="4156831"/>
              <a:ext cx="645039" cy="864227"/>
              <a:chOff x="966" y="2128"/>
              <a:chExt cx="206" cy="276"/>
            </a:xfrm>
            <a:grpFill/>
          </p:grpSpPr>
          <p:sp>
            <p:nvSpPr>
              <p:cNvPr id="90" name="Freeform 22"/>
              <p:cNvSpPr>
                <a:spLocks/>
              </p:cNvSpPr>
              <p:nvPr/>
            </p:nvSpPr>
            <p:spPr bwMode="auto">
              <a:xfrm>
                <a:off x="1060" y="2261"/>
                <a:ext cx="20" cy="29"/>
              </a:xfrm>
              <a:custGeom>
                <a:avLst/>
                <a:gdLst>
                  <a:gd name="T0" fmla="*/ 40 w 45"/>
                  <a:gd name="T1" fmla="*/ 10 h 64"/>
                  <a:gd name="T2" fmla="*/ 33 w 45"/>
                  <a:gd name="T3" fmla="*/ 3 h 64"/>
                  <a:gd name="T4" fmla="*/ 23 w 45"/>
                  <a:gd name="T5" fmla="*/ 0 h 64"/>
                  <a:gd name="T6" fmla="*/ 13 w 45"/>
                  <a:gd name="T7" fmla="*/ 3 h 64"/>
                  <a:gd name="T8" fmla="*/ 5 w 45"/>
                  <a:gd name="T9" fmla="*/ 10 h 64"/>
                  <a:gd name="T10" fmla="*/ 1 w 45"/>
                  <a:gd name="T11" fmla="*/ 20 h 64"/>
                  <a:gd name="T12" fmla="*/ 0 w 45"/>
                  <a:gd name="T13" fmla="*/ 32 h 64"/>
                  <a:gd name="T14" fmla="*/ 2 w 45"/>
                  <a:gd name="T15" fmla="*/ 47 h 64"/>
                  <a:gd name="T16" fmla="*/ 7 w 45"/>
                  <a:gd name="T17" fmla="*/ 57 h 64"/>
                  <a:gd name="T18" fmla="*/ 14 w 45"/>
                  <a:gd name="T19" fmla="*/ 63 h 64"/>
                  <a:gd name="T20" fmla="*/ 23 w 45"/>
                  <a:gd name="T21" fmla="*/ 64 h 64"/>
                  <a:gd name="T22" fmla="*/ 31 w 45"/>
                  <a:gd name="T23" fmla="*/ 63 h 64"/>
                  <a:gd name="T24" fmla="*/ 38 w 45"/>
                  <a:gd name="T25" fmla="*/ 57 h 64"/>
                  <a:gd name="T26" fmla="*/ 43 w 45"/>
                  <a:gd name="T27" fmla="*/ 47 h 64"/>
                  <a:gd name="T28" fmla="*/ 45 w 45"/>
                  <a:gd name="T29" fmla="*/ 33 h 64"/>
                  <a:gd name="T30" fmla="*/ 44 w 45"/>
                  <a:gd name="T31" fmla="*/ 20 h 64"/>
                  <a:gd name="T32" fmla="*/ 40 w 45"/>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4">
                    <a:moveTo>
                      <a:pt x="40" y="10"/>
                    </a:moveTo>
                    <a:cubicBezTo>
                      <a:pt x="38" y="7"/>
                      <a:pt x="36" y="4"/>
                      <a:pt x="33" y="3"/>
                    </a:cubicBezTo>
                    <a:cubicBezTo>
                      <a:pt x="31" y="1"/>
                      <a:pt x="27" y="0"/>
                      <a:pt x="23" y="0"/>
                    </a:cubicBezTo>
                    <a:cubicBezTo>
                      <a:pt x="19" y="0"/>
                      <a:pt x="16" y="1"/>
                      <a:pt x="13" y="3"/>
                    </a:cubicBezTo>
                    <a:cubicBezTo>
                      <a:pt x="10" y="4"/>
                      <a:pt x="7" y="7"/>
                      <a:pt x="5" y="10"/>
                    </a:cubicBezTo>
                    <a:cubicBezTo>
                      <a:pt x="3" y="13"/>
                      <a:pt x="2" y="16"/>
                      <a:pt x="1" y="20"/>
                    </a:cubicBezTo>
                    <a:cubicBezTo>
                      <a:pt x="0" y="24"/>
                      <a:pt x="0" y="28"/>
                      <a:pt x="0" y="32"/>
                    </a:cubicBezTo>
                    <a:cubicBezTo>
                      <a:pt x="0" y="38"/>
                      <a:pt x="0" y="43"/>
                      <a:pt x="2" y="47"/>
                    </a:cubicBezTo>
                    <a:cubicBezTo>
                      <a:pt x="3" y="51"/>
                      <a:pt x="5" y="54"/>
                      <a:pt x="7" y="57"/>
                    </a:cubicBezTo>
                    <a:cubicBezTo>
                      <a:pt x="9" y="60"/>
                      <a:pt x="11" y="61"/>
                      <a:pt x="14" y="63"/>
                    </a:cubicBezTo>
                    <a:cubicBezTo>
                      <a:pt x="17" y="64"/>
                      <a:pt x="20" y="64"/>
                      <a:pt x="23" y="64"/>
                    </a:cubicBezTo>
                    <a:cubicBezTo>
                      <a:pt x="26" y="64"/>
                      <a:pt x="28" y="64"/>
                      <a:pt x="31" y="63"/>
                    </a:cubicBezTo>
                    <a:cubicBezTo>
                      <a:pt x="34" y="61"/>
                      <a:pt x="36" y="59"/>
                      <a:pt x="38" y="57"/>
                    </a:cubicBezTo>
                    <a:cubicBezTo>
                      <a:pt x="40" y="54"/>
                      <a:pt x="42" y="51"/>
                      <a:pt x="43" y="47"/>
                    </a:cubicBezTo>
                    <a:cubicBezTo>
                      <a:pt x="45" y="43"/>
                      <a:pt x="45" y="38"/>
                      <a:pt x="45" y="33"/>
                    </a:cubicBezTo>
                    <a:cubicBezTo>
                      <a:pt x="45" y="28"/>
                      <a:pt x="45" y="24"/>
                      <a:pt x="44" y="20"/>
                    </a:cubicBezTo>
                    <a:cubicBezTo>
                      <a:pt x="43" y="16"/>
                      <a:pt x="42" y="13"/>
                      <a:pt x="40" y="10"/>
                    </a:cubicBezTo>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1" name="Freeform 23"/>
              <p:cNvSpPr>
                <a:spLocks noEditPoints="1"/>
              </p:cNvSpPr>
              <p:nvPr/>
            </p:nvSpPr>
            <p:spPr bwMode="auto">
              <a:xfrm>
                <a:off x="966" y="2128"/>
                <a:ext cx="206" cy="276"/>
              </a:xfrm>
              <a:custGeom>
                <a:avLst/>
                <a:gdLst>
                  <a:gd name="T0" fmla="*/ 0 w 462"/>
                  <a:gd name="T1" fmla="*/ 92 h 616"/>
                  <a:gd name="T2" fmla="*/ 231 w 462"/>
                  <a:gd name="T3" fmla="*/ 616 h 616"/>
                  <a:gd name="T4" fmla="*/ 462 w 462"/>
                  <a:gd name="T5" fmla="*/ 94 h 616"/>
                  <a:gd name="T6" fmla="*/ 162 w 462"/>
                  <a:gd name="T7" fmla="*/ 362 h 616"/>
                  <a:gd name="T8" fmla="*/ 152 w 462"/>
                  <a:gd name="T9" fmla="*/ 380 h 616"/>
                  <a:gd name="T10" fmla="*/ 128 w 462"/>
                  <a:gd name="T11" fmla="*/ 391 h 616"/>
                  <a:gd name="T12" fmla="*/ 98 w 462"/>
                  <a:gd name="T13" fmla="*/ 393 h 616"/>
                  <a:gd name="T14" fmla="*/ 80 w 462"/>
                  <a:gd name="T15" fmla="*/ 389 h 616"/>
                  <a:gd name="T16" fmla="*/ 74 w 462"/>
                  <a:gd name="T17" fmla="*/ 353 h 616"/>
                  <a:gd name="T18" fmla="*/ 89 w 462"/>
                  <a:gd name="T19" fmla="*/ 361 h 616"/>
                  <a:gd name="T20" fmla="*/ 108 w 462"/>
                  <a:gd name="T21" fmla="*/ 366 h 616"/>
                  <a:gd name="T22" fmla="*/ 119 w 462"/>
                  <a:gd name="T23" fmla="*/ 363 h 616"/>
                  <a:gd name="T24" fmla="*/ 121 w 462"/>
                  <a:gd name="T25" fmla="*/ 357 h 616"/>
                  <a:gd name="T26" fmla="*/ 116 w 462"/>
                  <a:gd name="T27" fmla="*/ 348 h 616"/>
                  <a:gd name="T28" fmla="*/ 102 w 462"/>
                  <a:gd name="T29" fmla="*/ 342 h 616"/>
                  <a:gd name="T30" fmla="*/ 79 w 462"/>
                  <a:gd name="T31" fmla="*/ 326 h 616"/>
                  <a:gd name="T32" fmla="*/ 72 w 462"/>
                  <a:gd name="T33" fmla="*/ 305 h 616"/>
                  <a:gd name="T34" fmla="*/ 86 w 462"/>
                  <a:gd name="T35" fmla="*/ 276 h 616"/>
                  <a:gd name="T36" fmla="*/ 122 w 462"/>
                  <a:gd name="T37" fmla="*/ 265 h 616"/>
                  <a:gd name="T38" fmla="*/ 143 w 462"/>
                  <a:gd name="T39" fmla="*/ 267 h 616"/>
                  <a:gd name="T40" fmla="*/ 156 w 462"/>
                  <a:gd name="T41" fmla="*/ 270 h 616"/>
                  <a:gd name="T42" fmla="*/ 150 w 462"/>
                  <a:gd name="T43" fmla="*/ 299 h 616"/>
                  <a:gd name="T44" fmla="*/ 135 w 462"/>
                  <a:gd name="T45" fmla="*/ 294 h 616"/>
                  <a:gd name="T46" fmla="*/ 116 w 462"/>
                  <a:gd name="T47" fmla="*/ 295 h 616"/>
                  <a:gd name="T48" fmla="*/ 113 w 462"/>
                  <a:gd name="T49" fmla="*/ 305 h 616"/>
                  <a:gd name="T50" fmla="*/ 120 w 462"/>
                  <a:gd name="T51" fmla="*/ 311 h 616"/>
                  <a:gd name="T52" fmla="*/ 142 w 462"/>
                  <a:gd name="T53" fmla="*/ 321 h 616"/>
                  <a:gd name="T54" fmla="*/ 160 w 462"/>
                  <a:gd name="T55" fmla="*/ 340 h 616"/>
                  <a:gd name="T56" fmla="*/ 162 w 462"/>
                  <a:gd name="T57" fmla="*/ 362 h 616"/>
                  <a:gd name="T58" fmla="*/ 229 w 462"/>
                  <a:gd name="T59" fmla="*/ 393 h 616"/>
                  <a:gd name="T60" fmla="*/ 188 w 462"/>
                  <a:gd name="T61" fmla="*/ 375 h 616"/>
                  <a:gd name="T62" fmla="*/ 171 w 462"/>
                  <a:gd name="T63" fmla="*/ 331 h 616"/>
                  <a:gd name="T64" fmla="*/ 189 w 462"/>
                  <a:gd name="T65" fmla="*/ 284 h 616"/>
                  <a:gd name="T66" fmla="*/ 235 w 462"/>
                  <a:gd name="T67" fmla="*/ 265 h 616"/>
                  <a:gd name="T68" fmla="*/ 278 w 462"/>
                  <a:gd name="T69" fmla="*/ 282 h 616"/>
                  <a:gd name="T70" fmla="*/ 296 w 462"/>
                  <a:gd name="T71" fmla="*/ 329 h 616"/>
                  <a:gd name="T72" fmla="*/ 286 w 462"/>
                  <a:gd name="T73" fmla="*/ 365 h 616"/>
                  <a:gd name="T74" fmla="*/ 261 w 462"/>
                  <a:gd name="T75" fmla="*/ 387 h 616"/>
                  <a:gd name="T76" fmla="*/ 256 w 462"/>
                  <a:gd name="T77" fmla="*/ 423 h 616"/>
                  <a:gd name="T78" fmla="*/ 393 w 462"/>
                  <a:gd name="T79" fmla="*/ 391 h 616"/>
                  <a:gd name="T80" fmla="*/ 313 w 462"/>
                  <a:gd name="T81" fmla="*/ 267 h 616"/>
                  <a:gd name="T82" fmla="*/ 351 w 462"/>
                  <a:gd name="T83" fmla="*/ 362 h 616"/>
                  <a:gd name="T84" fmla="*/ 393 w 462"/>
                  <a:gd name="T85" fmla="*/ 391 h 616"/>
                  <a:gd name="T86" fmla="*/ 231 w 462"/>
                  <a:gd name="T87" fmla="*/ 134 h 616"/>
                  <a:gd name="T88" fmla="*/ 231 w 462"/>
                  <a:gd name="T89" fmla="*/ 34 h 616"/>
                  <a:gd name="T90" fmla="*/ 231 w 462"/>
                  <a:gd name="T91" fmla="*/ 13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6">
                    <a:moveTo>
                      <a:pt x="231" y="0"/>
                    </a:moveTo>
                    <a:cubicBezTo>
                      <a:pt x="104" y="0"/>
                      <a:pt x="0" y="44"/>
                      <a:pt x="0" y="92"/>
                    </a:cubicBezTo>
                    <a:lnTo>
                      <a:pt x="0" y="523"/>
                    </a:lnTo>
                    <a:cubicBezTo>
                      <a:pt x="0" y="571"/>
                      <a:pt x="104" y="616"/>
                      <a:pt x="231" y="616"/>
                    </a:cubicBezTo>
                    <a:cubicBezTo>
                      <a:pt x="359" y="616"/>
                      <a:pt x="462" y="573"/>
                      <a:pt x="462" y="526"/>
                    </a:cubicBezTo>
                    <a:lnTo>
                      <a:pt x="462" y="94"/>
                    </a:lnTo>
                    <a:cubicBezTo>
                      <a:pt x="462" y="46"/>
                      <a:pt x="359" y="0"/>
                      <a:pt x="231" y="0"/>
                    </a:cubicBezTo>
                    <a:close/>
                    <a:moveTo>
                      <a:pt x="162" y="362"/>
                    </a:moveTo>
                    <a:cubicBezTo>
                      <a:pt x="161" y="366"/>
                      <a:pt x="160" y="369"/>
                      <a:pt x="159" y="371"/>
                    </a:cubicBezTo>
                    <a:cubicBezTo>
                      <a:pt x="157" y="374"/>
                      <a:pt x="155" y="377"/>
                      <a:pt x="152" y="380"/>
                    </a:cubicBezTo>
                    <a:cubicBezTo>
                      <a:pt x="150" y="382"/>
                      <a:pt x="146" y="385"/>
                      <a:pt x="142" y="387"/>
                    </a:cubicBezTo>
                    <a:cubicBezTo>
                      <a:pt x="138" y="389"/>
                      <a:pt x="134" y="390"/>
                      <a:pt x="128" y="391"/>
                    </a:cubicBezTo>
                    <a:cubicBezTo>
                      <a:pt x="123" y="393"/>
                      <a:pt x="116" y="393"/>
                      <a:pt x="109" y="393"/>
                    </a:cubicBezTo>
                    <a:cubicBezTo>
                      <a:pt x="105" y="393"/>
                      <a:pt x="102" y="393"/>
                      <a:pt x="98" y="393"/>
                    </a:cubicBezTo>
                    <a:cubicBezTo>
                      <a:pt x="95" y="392"/>
                      <a:pt x="91" y="392"/>
                      <a:pt x="88" y="391"/>
                    </a:cubicBezTo>
                    <a:cubicBezTo>
                      <a:pt x="85" y="391"/>
                      <a:pt x="82" y="390"/>
                      <a:pt x="80" y="389"/>
                    </a:cubicBezTo>
                    <a:cubicBezTo>
                      <a:pt x="77" y="388"/>
                      <a:pt x="75" y="387"/>
                      <a:pt x="74" y="387"/>
                    </a:cubicBezTo>
                    <a:lnTo>
                      <a:pt x="74" y="353"/>
                    </a:lnTo>
                    <a:cubicBezTo>
                      <a:pt x="76" y="354"/>
                      <a:pt x="78" y="356"/>
                      <a:pt x="81" y="357"/>
                    </a:cubicBezTo>
                    <a:cubicBezTo>
                      <a:pt x="83" y="359"/>
                      <a:pt x="86" y="360"/>
                      <a:pt x="89" y="361"/>
                    </a:cubicBezTo>
                    <a:cubicBezTo>
                      <a:pt x="92" y="363"/>
                      <a:pt x="95" y="364"/>
                      <a:pt x="99" y="364"/>
                    </a:cubicBezTo>
                    <a:cubicBezTo>
                      <a:pt x="102" y="365"/>
                      <a:pt x="105" y="366"/>
                      <a:pt x="108" y="366"/>
                    </a:cubicBezTo>
                    <a:cubicBezTo>
                      <a:pt x="111" y="366"/>
                      <a:pt x="113" y="365"/>
                      <a:pt x="115" y="365"/>
                    </a:cubicBezTo>
                    <a:cubicBezTo>
                      <a:pt x="116" y="364"/>
                      <a:pt x="118" y="364"/>
                      <a:pt x="119" y="363"/>
                    </a:cubicBezTo>
                    <a:cubicBezTo>
                      <a:pt x="119" y="362"/>
                      <a:pt x="120" y="361"/>
                      <a:pt x="121" y="360"/>
                    </a:cubicBezTo>
                    <a:cubicBezTo>
                      <a:pt x="121" y="359"/>
                      <a:pt x="121" y="358"/>
                      <a:pt x="121" y="357"/>
                    </a:cubicBezTo>
                    <a:cubicBezTo>
                      <a:pt x="121" y="355"/>
                      <a:pt x="121" y="353"/>
                      <a:pt x="120" y="352"/>
                    </a:cubicBezTo>
                    <a:cubicBezTo>
                      <a:pt x="119" y="351"/>
                      <a:pt x="117" y="349"/>
                      <a:pt x="116" y="348"/>
                    </a:cubicBezTo>
                    <a:cubicBezTo>
                      <a:pt x="114" y="347"/>
                      <a:pt x="112" y="346"/>
                      <a:pt x="110" y="345"/>
                    </a:cubicBezTo>
                    <a:cubicBezTo>
                      <a:pt x="107" y="344"/>
                      <a:pt x="104" y="343"/>
                      <a:pt x="102" y="342"/>
                    </a:cubicBezTo>
                    <a:cubicBezTo>
                      <a:pt x="96" y="340"/>
                      <a:pt x="92" y="337"/>
                      <a:pt x="88" y="335"/>
                    </a:cubicBezTo>
                    <a:cubicBezTo>
                      <a:pt x="84" y="332"/>
                      <a:pt x="81" y="329"/>
                      <a:pt x="79" y="326"/>
                    </a:cubicBezTo>
                    <a:cubicBezTo>
                      <a:pt x="76" y="323"/>
                      <a:pt x="74" y="319"/>
                      <a:pt x="73" y="316"/>
                    </a:cubicBezTo>
                    <a:cubicBezTo>
                      <a:pt x="72" y="312"/>
                      <a:pt x="72" y="309"/>
                      <a:pt x="72" y="305"/>
                    </a:cubicBezTo>
                    <a:cubicBezTo>
                      <a:pt x="72" y="299"/>
                      <a:pt x="73" y="293"/>
                      <a:pt x="75" y="288"/>
                    </a:cubicBezTo>
                    <a:cubicBezTo>
                      <a:pt x="78" y="283"/>
                      <a:pt x="81" y="279"/>
                      <a:pt x="86" y="276"/>
                    </a:cubicBezTo>
                    <a:cubicBezTo>
                      <a:pt x="90" y="272"/>
                      <a:pt x="95" y="270"/>
                      <a:pt x="101" y="268"/>
                    </a:cubicBezTo>
                    <a:cubicBezTo>
                      <a:pt x="108" y="266"/>
                      <a:pt x="114" y="265"/>
                      <a:pt x="122" y="265"/>
                    </a:cubicBezTo>
                    <a:cubicBezTo>
                      <a:pt x="126" y="265"/>
                      <a:pt x="130" y="265"/>
                      <a:pt x="134" y="266"/>
                    </a:cubicBezTo>
                    <a:cubicBezTo>
                      <a:pt x="137" y="266"/>
                      <a:pt x="140" y="266"/>
                      <a:pt x="143" y="267"/>
                    </a:cubicBezTo>
                    <a:cubicBezTo>
                      <a:pt x="146" y="267"/>
                      <a:pt x="148" y="268"/>
                      <a:pt x="150" y="268"/>
                    </a:cubicBezTo>
                    <a:cubicBezTo>
                      <a:pt x="153" y="269"/>
                      <a:pt x="155" y="269"/>
                      <a:pt x="156" y="270"/>
                    </a:cubicBezTo>
                    <a:lnTo>
                      <a:pt x="156" y="302"/>
                    </a:lnTo>
                    <a:cubicBezTo>
                      <a:pt x="154" y="301"/>
                      <a:pt x="153" y="299"/>
                      <a:pt x="150" y="299"/>
                    </a:cubicBezTo>
                    <a:cubicBezTo>
                      <a:pt x="148" y="297"/>
                      <a:pt x="146" y="297"/>
                      <a:pt x="143" y="296"/>
                    </a:cubicBezTo>
                    <a:cubicBezTo>
                      <a:pt x="140" y="295"/>
                      <a:pt x="138" y="294"/>
                      <a:pt x="135" y="294"/>
                    </a:cubicBezTo>
                    <a:cubicBezTo>
                      <a:pt x="132" y="293"/>
                      <a:pt x="129" y="293"/>
                      <a:pt x="126" y="293"/>
                    </a:cubicBezTo>
                    <a:cubicBezTo>
                      <a:pt x="121" y="293"/>
                      <a:pt x="118" y="294"/>
                      <a:pt x="116" y="295"/>
                    </a:cubicBezTo>
                    <a:cubicBezTo>
                      <a:pt x="113" y="297"/>
                      <a:pt x="112" y="299"/>
                      <a:pt x="112" y="302"/>
                    </a:cubicBezTo>
                    <a:cubicBezTo>
                      <a:pt x="112" y="303"/>
                      <a:pt x="112" y="304"/>
                      <a:pt x="113" y="305"/>
                    </a:cubicBezTo>
                    <a:cubicBezTo>
                      <a:pt x="113" y="307"/>
                      <a:pt x="114" y="307"/>
                      <a:pt x="115" y="308"/>
                    </a:cubicBezTo>
                    <a:cubicBezTo>
                      <a:pt x="116" y="309"/>
                      <a:pt x="118" y="310"/>
                      <a:pt x="120" y="311"/>
                    </a:cubicBezTo>
                    <a:cubicBezTo>
                      <a:pt x="122" y="312"/>
                      <a:pt x="125" y="314"/>
                      <a:pt x="128" y="315"/>
                    </a:cubicBezTo>
                    <a:cubicBezTo>
                      <a:pt x="133" y="317"/>
                      <a:pt x="137" y="319"/>
                      <a:pt x="142" y="321"/>
                    </a:cubicBezTo>
                    <a:cubicBezTo>
                      <a:pt x="146" y="324"/>
                      <a:pt x="150" y="327"/>
                      <a:pt x="153" y="330"/>
                    </a:cubicBezTo>
                    <a:cubicBezTo>
                      <a:pt x="156" y="333"/>
                      <a:pt x="158" y="336"/>
                      <a:pt x="160" y="340"/>
                    </a:cubicBezTo>
                    <a:cubicBezTo>
                      <a:pt x="162" y="344"/>
                      <a:pt x="163" y="349"/>
                      <a:pt x="163" y="354"/>
                    </a:cubicBezTo>
                    <a:cubicBezTo>
                      <a:pt x="163" y="356"/>
                      <a:pt x="163" y="359"/>
                      <a:pt x="162" y="362"/>
                    </a:cubicBezTo>
                    <a:close/>
                    <a:moveTo>
                      <a:pt x="256" y="423"/>
                    </a:moveTo>
                    <a:lnTo>
                      <a:pt x="229" y="393"/>
                    </a:lnTo>
                    <a:cubicBezTo>
                      <a:pt x="221" y="393"/>
                      <a:pt x="213" y="391"/>
                      <a:pt x="206" y="388"/>
                    </a:cubicBezTo>
                    <a:cubicBezTo>
                      <a:pt x="199" y="385"/>
                      <a:pt x="193" y="381"/>
                      <a:pt x="188" y="375"/>
                    </a:cubicBezTo>
                    <a:cubicBezTo>
                      <a:pt x="183" y="370"/>
                      <a:pt x="179" y="364"/>
                      <a:pt x="176" y="356"/>
                    </a:cubicBezTo>
                    <a:cubicBezTo>
                      <a:pt x="173" y="349"/>
                      <a:pt x="171" y="340"/>
                      <a:pt x="171" y="331"/>
                    </a:cubicBezTo>
                    <a:cubicBezTo>
                      <a:pt x="171" y="321"/>
                      <a:pt x="173" y="312"/>
                      <a:pt x="176" y="304"/>
                    </a:cubicBezTo>
                    <a:cubicBezTo>
                      <a:pt x="179" y="296"/>
                      <a:pt x="183" y="289"/>
                      <a:pt x="189" y="284"/>
                    </a:cubicBezTo>
                    <a:cubicBezTo>
                      <a:pt x="194" y="278"/>
                      <a:pt x="201" y="273"/>
                      <a:pt x="209" y="270"/>
                    </a:cubicBezTo>
                    <a:cubicBezTo>
                      <a:pt x="217" y="267"/>
                      <a:pt x="225" y="265"/>
                      <a:pt x="235" y="265"/>
                    </a:cubicBezTo>
                    <a:cubicBezTo>
                      <a:pt x="243" y="265"/>
                      <a:pt x="252" y="267"/>
                      <a:pt x="259" y="270"/>
                    </a:cubicBezTo>
                    <a:cubicBezTo>
                      <a:pt x="267" y="273"/>
                      <a:pt x="273" y="277"/>
                      <a:pt x="278" y="282"/>
                    </a:cubicBezTo>
                    <a:cubicBezTo>
                      <a:pt x="284" y="288"/>
                      <a:pt x="288" y="294"/>
                      <a:pt x="291" y="302"/>
                    </a:cubicBezTo>
                    <a:cubicBezTo>
                      <a:pt x="294" y="310"/>
                      <a:pt x="296" y="319"/>
                      <a:pt x="296" y="329"/>
                    </a:cubicBezTo>
                    <a:cubicBezTo>
                      <a:pt x="296" y="336"/>
                      <a:pt x="295" y="343"/>
                      <a:pt x="293" y="349"/>
                    </a:cubicBezTo>
                    <a:cubicBezTo>
                      <a:pt x="291" y="355"/>
                      <a:pt x="289" y="360"/>
                      <a:pt x="286" y="365"/>
                    </a:cubicBezTo>
                    <a:cubicBezTo>
                      <a:pt x="283" y="370"/>
                      <a:pt x="279" y="374"/>
                      <a:pt x="275" y="378"/>
                    </a:cubicBezTo>
                    <a:cubicBezTo>
                      <a:pt x="271" y="382"/>
                      <a:pt x="266" y="385"/>
                      <a:pt x="261" y="387"/>
                    </a:cubicBezTo>
                    <a:lnTo>
                      <a:pt x="303" y="423"/>
                    </a:lnTo>
                    <a:lnTo>
                      <a:pt x="256" y="423"/>
                    </a:lnTo>
                    <a:lnTo>
                      <a:pt x="256" y="423"/>
                    </a:lnTo>
                    <a:close/>
                    <a:moveTo>
                      <a:pt x="393" y="391"/>
                    </a:moveTo>
                    <a:lnTo>
                      <a:pt x="313" y="391"/>
                    </a:lnTo>
                    <a:lnTo>
                      <a:pt x="313" y="267"/>
                    </a:lnTo>
                    <a:lnTo>
                      <a:pt x="351" y="267"/>
                    </a:lnTo>
                    <a:lnTo>
                      <a:pt x="351" y="362"/>
                    </a:lnTo>
                    <a:lnTo>
                      <a:pt x="393" y="362"/>
                    </a:lnTo>
                    <a:lnTo>
                      <a:pt x="393" y="391"/>
                    </a:lnTo>
                    <a:lnTo>
                      <a:pt x="393" y="391"/>
                    </a:lnTo>
                    <a:close/>
                    <a:moveTo>
                      <a:pt x="231" y="134"/>
                    </a:moveTo>
                    <a:cubicBezTo>
                      <a:pt x="140" y="134"/>
                      <a:pt x="67" y="112"/>
                      <a:pt x="67" y="84"/>
                    </a:cubicBezTo>
                    <a:cubicBezTo>
                      <a:pt x="67" y="56"/>
                      <a:pt x="140" y="34"/>
                      <a:pt x="231" y="34"/>
                    </a:cubicBezTo>
                    <a:cubicBezTo>
                      <a:pt x="322" y="34"/>
                      <a:pt x="396" y="56"/>
                      <a:pt x="396" y="84"/>
                    </a:cubicBezTo>
                    <a:cubicBezTo>
                      <a:pt x="396" y="112"/>
                      <a:pt x="322" y="134"/>
                      <a:pt x="231" y="134"/>
                    </a:cubicBez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89" name="Rectangle 88"/>
            <p:cNvSpPr/>
            <p:nvPr/>
          </p:nvSpPr>
          <p:spPr>
            <a:xfrm>
              <a:off x="4773288" y="4747204"/>
              <a:ext cx="463589" cy="276999"/>
            </a:xfrm>
            <a:prstGeom prst="rect">
              <a:avLst/>
            </a:prstGeom>
            <a:noFill/>
          </p:spPr>
          <p:txBody>
            <a:bodyPr wrap="none">
              <a:spAutoFit/>
            </a:bodyPr>
            <a:lstStyle/>
            <a:p>
              <a:pPr algn="ctr" defTabSz="466135" fontAlgn="auto">
                <a:spcBef>
                  <a:spcPts val="0"/>
                </a:spcBef>
                <a:spcAft>
                  <a:spcPts val="0"/>
                </a:spcAft>
                <a:defRPr/>
              </a:pPr>
              <a:r>
                <a:rPr lang="en-US" sz="1200" kern="0" dirty="0" smtClean="0">
                  <a:solidFill>
                    <a:srgbClr val="FFFFFF"/>
                  </a:solidFill>
                </a:rPr>
                <a:t>DB6</a:t>
              </a:r>
              <a:endParaRPr lang="en-US" sz="1200" kern="0" dirty="0">
                <a:solidFill>
                  <a:srgbClr val="FFFFFF"/>
                </a:solidFill>
              </a:endParaRPr>
            </a:p>
          </p:txBody>
        </p:sp>
      </p:grpSp>
      <p:sp>
        <p:nvSpPr>
          <p:cNvPr id="71" name="Rectangle 70"/>
          <p:cNvSpPr/>
          <p:nvPr/>
        </p:nvSpPr>
        <p:spPr>
          <a:xfrm>
            <a:off x="373944" y="1077948"/>
            <a:ext cx="10730935" cy="461665"/>
          </a:xfrm>
          <a:prstGeom prst="rect">
            <a:avLst/>
          </a:prstGeom>
        </p:spPr>
        <p:txBody>
          <a:bodyPr wrap="square">
            <a:spAutoFit/>
          </a:bodyPr>
          <a:lstStyle/>
          <a:p>
            <a:r>
              <a:rPr lang="en-US" sz="2400" dirty="0">
                <a:solidFill>
                  <a:srgbClr val="BA141A"/>
                </a:solidFill>
                <a:latin typeface="Segoe UI Light"/>
              </a:rPr>
              <a:t>SQL Server 2014</a:t>
            </a:r>
          </a:p>
        </p:txBody>
      </p:sp>
    </p:spTree>
    <p:extLst>
      <p:ext uri="{BB962C8B-B14F-4D97-AF65-F5344CB8AC3E}">
        <p14:creationId xmlns:p14="http://schemas.microsoft.com/office/powerpoint/2010/main" val="4008330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3.96222E-6 -2.57376E-6 L 0.26359 -0.12051 " pathEditMode="relative" rAng="0" ptsTypes="AA">
                                      <p:cBhvr>
                                        <p:cTn id="6" dur="2000" fill="hold"/>
                                        <p:tgtEl>
                                          <p:spTgt spid="16"/>
                                        </p:tgtEl>
                                        <p:attrNameLst>
                                          <p:attrName>ppt_x</p:attrName>
                                          <p:attrName>ppt_y</p:attrName>
                                        </p:attrNameLst>
                                      </p:cBhvr>
                                      <p:rCtr x="13173" y="-6037"/>
                                    </p:animMotion>
                                  </p:childTnLst>
                                </p:cTn>
                              </p:par>
                              <p:par>
                                <p:cTn id="7" presetID="42" presetClass="path" presetSubtype="0" accel="50000" decel="50000" fill="hold" nodeType="withEffect">
                                  <p:stCondLst>
                                    <p:cond delay="0"/>
                                  </p:stCondLst>
                                  <p:childTnLst>
                                    <p:animMotion origin="layout" path="M -3.11973E-6 2.43759E-6 L 0.18739 0.10644 " pathEditMode="relative" rAng="0" ptsTypes="AA">
                                      <p:cBhvr>
                                        <p:cTn id="8" dur="2000" fill="hold"/>
                                        <p:tgtEl>
                                          <p:spTgt spid="15"/>
                                        </p:tgtEl>
                                        <p:attrNameLst>
                                          <p:attrName>ppt_x</p:attrName>
                                          <p:attrName>ppt_y</p:attrName>
                                        </p:attrNameLst>
                                      </p:cBhvr>
                                      <p:rCtr x="9369" y="5311"/>
                                    </p:animMotion>
                                  </p:childTnLst>
                                </p:cTn>
                              </p:par>
                              <p:par>
                                <p:cTn id="9" presetID="10" presetClass="exit" presetSubtype="0" fill="hold" grpId="0" nodeType="withEffect">
                                  <p:stCondLst>
                                    <p:cond delay="0"/>
                                  </p:stCondLst>
                                  <p:childTnLst>
                                    <p:animEffect transition="out" filter="fade">
                                      <p:cBhvr>
                                        <p:cTn id="10" dur="500"/>
                                        <p:tgtEl>
                                          <p:spTgt spid="74"/>
                                        </p:tgtEl>
                                      </p:cBhvr>
                                    </p:animEffect>
                                    <p:set>
                                      <p:cBhvr>
                                        <p:cTn id="11" dur="1" fill="hold">
                                          <p:stCondLst>
                                            <p:cond delay="499"/>
                                          </p:stCondLst>
                                        </p:cTn>
                                        <p:tgtEl>
                                          <p:spTgt spid="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0" name="Straight Arrow Connector 49"/>
          <p:cNvCxnSpPr/>
          <p:nvPr/>
        </p:nvCxnSpPr>
        <p:spPr>
          <a:xfrm flipV="1">
            <a:off x="2994420" y="4173349"/>
            <a:ext cx="2" cy="941495"/>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0" name="Freeform 39"/>
          <p:cNvSpPr/>
          <p:nvPr/>
        </p:nvSpPr>
        <p:spPr bwMode="auto">
          <a:xfrm>
            <a:off x="5227542" y="1666700"/>
            <a:ext cx="4595319" cy="2882860"/>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1">
              <a:lumMod val="95000"/>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IN" sz="2000" b="1" dirty="0">
              <a:solidFill>
                <a:srgbClr val="FFFFFF"/>
              </a:solidFill>
              <a:latin typeface="Segoe UI Light"/>
              <a:ea typeface="Segoe UI" pitchFamily="34" charset="0"/>
              <a:cs typeface="Segoe UI" pitchFamily="34" charset="0"/>
            </a:endParaRPr>
          </a:p>
        </p:txBody>
      </p:sp>
      <p:sp>
        <p:nvSpPr>
          <p:cNvPr id="3" name="Title 2"/>
          <p:cNvSpPr>
            <a:spLocks noGrp="1"/>
          </p:cNvSpPr>
          <p:nvPr>
            <p:ph type="title"/>
          </p:nvPr>
        </p:nvSpPr>
        <p:spPr>
          <a:xfrm>
            <a:off x="274320" y="296898"/>
            <a:ext cx="11887518" cy="1452160"/>
          </a:xfrm>
          <a:noFill/>
        </p:spPr>
        <p:txBody>
          <a:bodyPr>
            <a:noAutofit/>
          </a:bodyPr>
          <a:lstStyle/>
          <a:p>
            <a:r>
              <a:rPr lang="en-US" sz="4800" dirty="0">
                <a:gradFill>
                  <a:gsLst>
                    <a:gs pos="2655">
                      <a:schemeClr val="tx1"/>
                    </a:gs>
                    <a:gs pos="31000">
                      <a:schemeClr val="tx1"/>
                    </a:gs>
                  </a:gsLst>
                  <a:lin ang="5400000" scaled="0"/>
                </a:gradFill>
              </a:rPr>
              <a:t>SQL Server </a:t>
            </a:r>
            <a:r>
              <a:rPr lang="en-US" sz="4800" dirty="0" smtClean="0">
                <a:gradFill>
                  <a:gsLst>
                    <a:gs pos="2655">
                      <a:schemeClr val="tx1"/>
                    </a:gs>
                    <a:gs pos="31000">
                      <a:schemeClr val="tx1"/>
                    </a:gs>
                  </a:gsLst>
                  <a:lin ang="5400000" scaled="0"/>
                </a:gradFill>
              </a:rPr>
              <a:t>2016: Backup </a:t>
            </a:r>
            <a:r>
              <a:rPr lang="en-US" sz="4800" dirty="0">
                <a:gradFill>
                  <a:gsLst>
                    <a:gs pos="2655">
                      <a:schemeClr val="tx1"/>
                    </a:gs>
                    <a:gs pos="31000">
                      <a:schemeClr val="tx1"/>
                    </a:gs>
                  </a:gsLst>
                  <a:lin ang="5400000" scaled="0"/>
                </a:gradFill>
              </a:rPr>
              <a:t>to Azure with </a:t>
            </a:r>
            <a:r>
              <a:rPr lang="en-US" sz="4800" dirty="0" smtClean="0">
                <a:gradFill>
                  <a:gsLst>
                    <a:gs pos="2655">
                      <a:schemeClr val="tx1"/>
                    </a:gs>
                    <a:gs pos="31000">
                      <a:schemeClr val="tx1"/>
                    </a:gs>
                  </a:gsLst>
                  <a:lin ang="5400000" scaled="0"/>
                </a:gradFill>
              </a:rPr>
              <a:t>file </a:t>
            </a:r>
            <a:r>
              <a:rPr lang="en-US" sz="4800" dirty="0">
                <a:gradFill>
                  <a:gsLst>
                    <a:gs pos="2655">
                      <a:schemeClr val="tx1"/>
                    </a:gs>
                    <a:gs pos="31000">
                      <a:schemeClr val="tx1"/>
                    </a:gs>
                  </a:gsLst>
                  <a:lin ang="5400000" scaled="0"/>
                </a:gradFill>
              </a:rPr>
              <a:t>s</a:t>
            </a:r>
            <a:r>
              <a:rPr lang="en-US" sz="4800" dirty="0" smtClean="0">
                <a:gradFill>
                  <a:gsLst>
                    <a:gs pos="2655">
                      <a:schemeClr val="tx1"/>
                    </a:gs>
                    <a:gs pos="31000">
                      <a:schemeClr val="tx1"/>
                    </a:gs>
                  </a:gsLst>
                  <a:lin ang="5400000" scaled="0"/>
                </a:gradFill>
              </a:rPr>
              <a:t>napshots</a:t>
            </a:r>
            <a:br>
              <a:rPr lang="en-US" sz="4800" dirty="0" smtClean="0">
                <a:gradFill>
                  <a:gsLst>
                    <a:gs pos="2655">
                      <a:schemeClr val="tx1"/>
                    </a:gs>
                    <a:gs pos="31000">
                      <a:schemeClr val="tx1"/>
                    </a:gs>
                  </a:gsLst>
                  <a:lin ang="5400000" scaled="0"/>
                </a:gradFill>
              </a:rPr>
            </a:br>
            <a:endParaRPr lang="en-US" sz="2400" dirty="0">
              <a:solidFill>
                <a:schemeClr val="tx2"/>
              </a:solidFill>
            </a:endParaRPr>
          </a:p>
        </p:txBody>
      </p:sp>
      <p:sp>
        <p:nvSpPr>
          <p:cNvPr id="23" name="Content Placeholder 2"/>
          <p:cNvSpPr txBox="1">
            <a:spLocks/>
          </p:cNvSpPr>
          <p:nvPr/>
        </p:nvSpPr>
        <p:spPr bwMode="auto">
          <a:xfrm>
            <a:off x="430900" y="5069066"/>
            <a:ext cx="11574357" cy="1489166"/>
          </a:xfrm>
          <a:prstGeom prst="rect">
            <a:avLst/>
          </a:prstGeom>
          <a:solidFill>
            <a:srgbClr val="FFFFFF">
              <a:lumMod val="95000"/>
            </a:srgbClr>
          </a:solidFill>
          <a:ln w="63500">
            <a:solidFill>
              <a:srgbClr val="C00000"/>
            </a:solidFill>
            <a:miter lim="800000"/>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182880" tIns="146304" rIns="182880" bIns="146304" numCol="1" anchor="t" anchorCtr="0" compatLnSpc="1">
            <a:prstTxWarp prst="textNoShape">
              <a:avLst/>
            </a:prstTxWarp>
            <a:noAutofit/>
          </a:bodyPr>
          <a:lstStyle>
            <a:lvl1pPr marL="0" indent="0" algn="l" defTabSz="373039" rtl="0" fontAlgn="base">
              <a:lnSpc>
                <a:spcPct val="100000"/>
              </a:lnSpc>
              <a:spcBef>
                <a:spcPts val="0"/>
              </a:spcBef>
              <a:spcAft>
                <a:spcPct val="0"/>
              </a:spcAft>
              <a:buClr>
                <a:schemeClr val="tx1"/>
              </a:buClr>
              <a:buSzPct val="90000"/>
              <a:buFont typeface="Wingdings" pitchFamily="2" charset="2"/>
              <a:buNone/>
              <a:defRPr sz="1836" kern="1200" baseline="0">
                <a:solidFill>
                  <a:schemeClr val="tx1"/>
                </a:solidFill>
                <a:latin typeface="Consolas" panose="020B0609020204030204" pitchFamily="49" charset="0"/>
                <a:ea typeface="ＭＳ Ｐゴシック" charset="0"/>
                <a:cs typeface="Consolas" panose="020B0609020204030204" pitchFamily="49" charset="0"/>
              </a:defRPr>
            </a:lvl1pPr>
            <a:lvl2pPr marL="373039" indent="0" algn="l" defTabSz="373039" rtl="0" fontAlgn="base">
              <a:lnSpc>
                <a:spcPct val="100000"/>
              </a:lnSpc>
              <a:spcBef>
                <a:spcPts val="0"/>
              </a:spcBef>
              <a:spcAft>
                <a:spcPct val="0"/>
              </a:spcAft>
              <a:buSzPct val="90000"/>
              <a:buFont typeface="Arial" charset="0"/>
              <a:buNone/>
              <a:defRPr sz="1836" kern="1200">
                <a:solidFill>
                  <a:schemeClr val="tx1"/>
                </a:solidFill>
                <a:latin typeface="Consolas" panose="020B0609020204030204" pitchFamily="49" charset="0"/>
                <a:ea typeface="ＭＳ Ｐゴシック" charset="0"/>
                <a:cs typeface="Consolas" panose="020B0609020204030204" pitchFamily="49" charset="0"/>
              </a:defRPr>
            </a:lvl2pPr>
            <a:lvl3pPr marL="746077" indent="0" algn="l" defTabSz="373039" rtl="0" fontAlgn="base">
              <a:lnSpc>
                <a:spcPct val="100000"/>
              </a:lnSpc>
              <a:spcBef>
                <a:spcPts val="0"/>
              </a:spcBef>
              <a:spcAft>
                <a:spcPct val="0"/>
              </a:spcAft>
              <a:buSzPct val="90000"/>
              <a:buFont typeface="Arial" charset="0"/>
              <a:buNone/>
              <a:tabLst/>
              <a:defRPr sz="1836" kern="1200">
                <a:solidFill>
                  <a:schemeClr val="tx1"/>
                </a:solidFill>
                <a:latin typeface="Consolas" panose="020B0609020204030204" pitchFamily="49" charset="0"/>
                <a:ea typeface="ＭＳ Ｐゴシック" charset="0"/>
                <a:cs typeface="Consolas" panose="020B0609020204030204" pitchFamily="49" charset="0"/>
              </a:defRPr>
            </a:lvl3pPr>
            <a:lvl4pPr marL="1119116" indent="0" algn="l" defTabSz="373039" rtl="0" fontAlgn="base">
              <a:lnSpc>
                <a:spcPct val="100000"/>
              </a:lnSpc>
              <a:spcBef>
                <a:spcPts val="0"/>
              </a:spcBef>
              <a:spcAft>
                <a:spcPct val="0"/>
              </a:spcAft>
              <a:buSzPct val="90000"/>
              <a:buFont typeface="Arial" charset="0"/>
              <a:buNone/>
              <a:defRPr sz="1836" kern="1200">
                <a:solidFill>
                  <a:schemeClr val="tx1"/>
                </a:solidFill>
                <a:latin typeface="Consolas" panose="020B0609020204030204" pitchFamily="49" charset="0"/>
                <a:ea typeface="ＭＳ Ｐゴシック" charset="0"/>
                <a:cs typeface="Consolas" panose="020B0609020204030204" pitchFamily="49" charset="0"/>
              </a:defRPr>
            </a:lvl4pPr>
            <a:lvl5pPr marL="1492154" indent="0" algn="l" defTabSz="373039" rtl="0" fontAlgn="base">
              <a:lnSpc>
                <a:spcPct val="100000"/>
              </a:lnSpc>
              <a:spcBef>
                <a:spcPts val="0"/>
              </a:spcBef>
              <a:spcAft>
                <a:spcPct val="0"/>
              </a:spcAft>
              <a:buSzPct val="90000"/>
              <a:buFont typeface="Arial" charset="0"/>
              <a:buNone/>
              <a:tabLst/>
              <a:defRPr sz="1836" kern="1200">
                <a:solidFill>
                  <a:schemeClr val="tx1"/>
                </a:solidFill>
                <a:latin typeface="Consolas" panose="020B0609020204030204" pitchFamily="49" charset="0"/>
                <a:ea typeface="ＭＳ Ｐゴシック" charset="0"/>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defTabSz="699203" fontAlgn="auto">
              <a:spcAft>
                <a:spcPts val="0"/>
              </a:spcAft>
            </a:pPr>
            <a:r>
              <a:rPr lang="en-US" sz="2000" dirty="0"/>
              <a:t>BACKUP DATABASE </a:t>
            </a:r>
            <a:r>
              <a:rPr lang="en-US" sz="2000" dirty="0">
                <a:solidFill>
                  <a:srgbClr val="00188F"/>
                </a:solidFill>
              </a:rPr>
              <a:t>database </a:t>
            </a:r>
            <a:r>
              <a:rPr lang="en-US" sz="2000" dirty="0"/>
              <a:t>TO</a:t>
            </a:r>
            <a:br>
              <a:rPr lang="en-US" sz="2000" dirty="0"/>
            </a:br>
            <a:r>
              <a:rPr lang="en-US" sz="2000" dirty="0"/>
              <a:t>  URL = N'</a:t>
            </a:r>
            <a:r>
              <a:rPr lang="en-US" sz="2000" dirty="0">
                <a:solidFill>
                  <a:srgbClr val="000000"/>
                </a:solidFill>
              </a:rPr>
              <a:t>https://&lt;account&gt;.blob.core.windows.net/&lt;container&gt;/</a:t>
            </a:r>
            <a:r>
              <a:rPr lang="en-US" sz="2000" dirty="0">
                <a:solidFill>
                  <a:srgbClr val="FFFFFF">
                    <a:lumMod val="85000"/>
                  </a:srgbClr>
                </a:solidFill>
              </a:rPr>
              <a:t>&lt;</a:t>
            </a:r>
            <a:r>
              <a:rPr lang="en-US" sz="2000" dirty="0">
                <a:solidFill>
                  <a:srgbClr val="92D050"/>
                </a:solidFill>
              </a:rPr>
              <a:t>backupfileblob1</a:t>
            </a:r>
            <a:r>
              <a:rPr lang="en-US" sz="2000" dirty="0">
                <a:solidFill>
                  <a:srgbClr val="FFFFFF">
                    <a:lumMod val="85000"/>
                  </a:srgbClr>
                </a:solidFill>
              </a:rPr>
              <a:t>&gt;‘</a:t>
            </a:r>
            <a:br>
              <a:rPr lang="en-US" sz="2000" dirty="0">
                <a:solidFill>
                  <a:srgbClr val="FFFFFF">
                    <a:lumMod val="85000"/>
                  </a:srgbClr>
                </a:solidFill>
              </a:rPr>
            </a:br>
            <a:r>
              <a:rPr lang="en-US" sz="2000" dirty="0">
                <a:solidFill>
                  <a:srgbClr val="FF0000"/>
                </a:solidFill>
              </a:rPr>
              <a:t>  WITH FILE_SNAPSHOT</a:t>
            </a:r>
            <a:endParaRPr lang="en-US" sz="2000" dirty="0">
              <a:solidFill>
                <a:prstClr val="black"/>
              </a:solidFill>
            </a:endParaRPr>
          </a:p>
        </p:txBody>
      </p:sp>
      <p:grpSp>
        <p:nvGrpSpPr>
          <p:cNvPr id="26" name="Group 21"/>
          <p:cNvGrpSpPr>
            <a:grpSpLocks noChangeAspect="1"/>
          </p:cNvGrpSpPr>
          <p:nvPr/>
        </p:nvGrpSpPr>
        <p:grpSpPr bwMode="auto">
          <a:xfrm>
            <a:off x="2473835" y="2398694"/>
            <a:ext cx="1031159" cy="1381552"/>
            <a:chOff x="966" y="2128"/>
            <a:chExt cx="206" cy="276"/>
          </a:xfrm>
          <a:solidFill>
            <a:schemeClr val="tx2"/>
          </a:solidFill>
        </p:grpSpPr>
        <p:sp>
          <p:nvSpPr>
            <p:cNvPr id="27" name="Freeform 22"/>
            <p:cNvSpPr>
              <a:spLocks/>
            </p:cNvSpPr>
            <p:nvPr/>
          </p:nvSpPr>
          <p:spPr bwMode="auto">
            <a:xfrm>
              <a:off x="1060" y="2261"/>
              <a:ext cx="20" cy="29"/>
            </a:xfrm>
            <a:custGeom>
              <a:avLst/>
              <a:gdLst>
                <a:gd name="T0" fmla="*/ 40 w 45"/>
                <a:gd name="T1" fmla="*/ 10 h 64"/>
                <a:gd name="T2" fmla="*/ 33 w 45"/>
                <a:gd name="T3" fmla="*/ 3 h 64"/>
                <a:gd name="T4" fmla="*/ 23 w 45"/>
                <a:gd name="T5" fmla="*/ 0 h 64"/>
                <a:gd name="T6" fmla="*/ 13 w 45"/>
                <a:gd name="T7" fmla="*/ 3 h 64"/>
                <a:gd name="T8" fmla="*/ 5 w 45"/>
                <a:gd name="T9" fmla="*/ 10 h 64"/>
                <a:gd name="T10" fmla="*/ 1 w 45"/>
                <a:gd name="T11" fmla="*/ 20 h 64"/>
                <a:gd name="T12" fmla="*/ 0 w 45"/>
                <a:gd name="T13" fmla="*/ 32 h 64"/>
                <a:gd name="T14" fmla="*/ 2 w 45"/>
                <a:gd name="T15" fmla="*/ 47 h 64"/>
                <a:gd name="T16" fmla="*/ 7 w 45"/>
                <a:gd name="T17" fmla="*/ 57 h 64"/>
                <a:gd name="T18" fmla="*/ 14 w 45"/>
                <a:gd name="T19" fmla="*/ 63 h 64"/>
                <a:gd name="T20" fmla="*/ 23 w 45"/>
                <a:gd name="T21" fmla="*/ 64 h 64"/>
                <a:gd name="T22" fmla="*/ 31 w 45"/>
                <a:gd name="T23" fmla="*/ 63 h 64"/>
                <a:gd name="T24" fmla="*/ 38 w 45"/>
                <a:gd name="T25" fmla="*/ 57 h 64"/>
                <a:gd name="T26" fmla="*/ 43 w 45"/>
                <a:gd name="T27" fmla="*/ 47 h 64"/>
                <a:gd name="T28" fmla="*/ 45 w 45"/>
                <a:gd name="T29" fmla="*/ 33 h 64"/>
                <a:gd name="T30" fmla="*/ 44 w 45"/>
                <a:gd name="T31" fmla="*/ 20 h 64"/>
                <a:gd name="T32" fmla="*/ 40 w 45"/>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4">
                  <a:moveTo>
                    <a:pt x="40" y="10"/>
                  </a:moveTo>
                  <a:cubicBezTo>
                    <a:pt x="38" y="7"/>
                    <a:pt x="36" y="4"/>
                    <a:pt x="33" y="3"/>
                  </a:cubicBezTo>
                  <a:cubicBezTo>
                    <a:pt x="31" y="1"/>
                    <a:pt x="27" y="0"/>
                    <a:pt x="23" y="0"/>
                  </a:cubicBezTo>
                  <a:cubicBezTo>
                    <a:pt x="19" y="0"/>
                    <a:pt x="16" y="1"/>
                    <a:pt x="13" y="3"/>
                  </a:cubicBezTo>
                  <a:cubicBezTo>
                    <a:pt x="10" y="4"/>
                    <a:pt x="7" y="7"/>
                    <a:pt x="5" y="10"/>
                  </a:cubicBezTo>
                  <a:cubicBezTo>
                    <a:pt x="3" y="13"/>
                    <a:pt x="2" y="16"/>
                    <a:pt x="1" y="20"/>
                  </a:cubicBezTo>
                  <a:cubicBezTo>
                    <a:pt x="0" y="24"/>
                    <a:pt x="0" y="28"/>
                    <a:pt x="0" y="32"/>
                  </a:cubicBezTo>
                  <a:cubicBezTo>
                    <a:pt x="0" y="38"/>
                    <a:pt x="0" y="43"/>
                    <a:pt x="2" y="47"/>
                  </a:cubicBezTo>
                  <a:cubicBezTo>
                    <a:pt x="3" y="51"/>
                    <a:pt x="5" y="54"/>
                    <a:pt x="7" y="57"/>
                  </a:cubicBezTo>
                  <a:cubicBezTo>
                    <a:pt x="9" y="60"/>
                    <a:pt x="11" y="61"/>
                    <a:pt x="14" y="63"/>
                  </a:cubicBezTo>
                  <a:cubicBezTo>
                    <a:pt x="17" y="64"/>
                    <a:pt x="20" y="64"/>
                    <a:pt x="23" y="64"/>
                  </a:cubicBezTo>
                  <a:cubicBezTo>
                    <a:pt x="26" y="64"/>
                    <a:pt x="28" y="64"/>
                    <a:pt x="31" y="63"/>
                  </a:cubicBezTo>
                  <a:cubicBezTo>
                    <a:pt x="34" y="61"/>
                    <a:pt x="36" y="59"/>
                    <a:pt x="38" y="57"/>
                  </a:cubicBezTo>
                  <a:cubicBezTo>
                    <a:pt x="40" y="54"/>
                    <a:pt x="42" y="51"/>
                    <a:pt x="43" y="47"/>
                  </a:cubicBezTo>
                  <a:cubicBezTo>
                    <a:pt x="45" y="43"/>
                    <a:pt x="45" y="38"/>
                    <a:pt x="45" y="33"/>
                  </a:cubicBezTo>
                  <a:cubicBezTo>
                    <a:pt x="45" y="28"/>
                    <a:pt x="45" y="24"/>
                    <a:pt x="44" y="20"/>
                  </a:cubicBezTo>
                  <a:cubicBezTo>
                    <a:pt x="43" y="16"/>
                    <a:pt x="42" y="13"/>
                    <a:pt x="40" y="1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23"/>
            <p:cNvSpPr>
              <a:spLocks noEditPoints="1"/>
            </p:cNvSpPr>
            <p:nvPr/>
          </p:nvSpPr>
          <p:spPr bwMode="auto">
            <a:xfrm>
              <a:off x="966" y="2128"/>
              <a:ext cx="206" cy="276"/>
            </a:xfrm>
            <a:custGeom>
              <a:avLst/>
              <a:gdLst>
                <a:gd name="T0" fmla="*/ 0 w 462"/>
                <a:gd name="T1" fmla="*/ 92 h 616"/>
                <a:gd name="T2" fmla="*/ 231 w 462"/>
                <a:gd name="T3" fmla="*/ 616 h 616"/>
                <a:gd name="T4" fmla="*/ 462 w 462"/>
                <a:gd name="T5" fmla="*/ 94 h 616"/>
                <a:gd name="T6" fmla="*/ 162 w 462"/>
                <a:gd name="T7" fmla="*/ 362 h 616"/>
                <a:gd name="T8" fmla="*/ 152 w 462"/>
                <a:gd name="T9" fmla="*/ 380 h 616"/>
                <a:gd name="T10" fmla="*/ 128 w 462"/>
                <a:gd name="T11" fmla="*/ 391 h 616"/>
                <a:gd name="T12" fmla="*/ 98 w 462"/>
                <a:gd name="T13" fmla="*/ 393 h 616"/>
                <a:gd name="T14" fmla="*/ 80 w 462"/>
                <a:gd name="T15" fmla="*/ 389 h 616"/>
                <a:gd name="T16" fmla="*/ 74 w 462"/>
                <a:gd name="T17" fmla="*/ 353 h 616"/>
                <a:gd name="T18" fmla="*/ 89 w 462"/>
                <a:gd name="T19" fmla="*/ 361 h 616"/>
                <a:gd name="T20" fmla="*/ 108 w 462"/>
                <a:gd name="T21" fmla="*/ 366 h 616"/>
                <a:gd name="T22" fmla="*/ 119 w 462"/>
                <a:gd name="T23" fmla="*/ 363 h 616"/>
                <a:gd name="T24" fmla="*/ 121 w 462"/>
                <a:gd name="T25" fmla="*/ 357 h 616"/>
                <a:gd name="T26" fmla="*/ 116 w 462"/>
                <a:gd name="T27" fmla="*/ 348 h 616"/>
                <a:gd name="T28" fmla="*/ 102 w 462"/>
                <a:gd name="T29" fmla="*/ 342 h 616"/>
                <a:gd name="T30" fmla="*/ 79 w 462"/>
                <a:gd name="T31" fmla="*/ 326 h 616"/>
                <a:gd name="T32" fmla="*/ 72 w 462"/>
                <a:gd name="T33" fmla="*/ 305 h 616"/>
                <a:gd name="T34" fmla="*/ 86 w 462"/>
                <a:gd name="T35" fmla="*/ 276 h 616"/>
                <a:gd name="T36" fmla="*/ 122 w 462"/>
                <a:gd name="T37" fmla="*/ 265 h 616"/>
                <a:gd name="T38" fmla="*/ 143 w 462"/>
                <a:gd name="T39" fmla="*/ 267 h 616"/>
                <a:gd name="T40" fmla="*/ 156 w 462"/>
                <a:gd name="T41" fmla="*/ 270 h 616"/>
                <a:gd name="T42" fmla="*/ 150 w 462"/>
                <a:gd name="T43" fmla="*/ 299 h 616"/>
                <a:gd name="T44" fmla="*/ 135 w 462"/>
                <a:gd name="T45" fmla="*/ 294 h 616"/>
                <a:gd name="T46" fmla="*/ 116 w 462"/>
                <a:gd name="T47" fmla="*/ 295 h 616"/>
                <a:gd name="T48" fmla="*/ 113 w 462"/>
                <a:gd name="T49" fmla="*/ 305 h 616"/>
                <a:gd name="T50" fmla="*/ 120 w 462"/>
                <a:gd name="T51" fmla="*/ 311 h 616"/>
                <a:gd name="T52" fmla="*/ 142 w 462"/>
                <a:gd name="T53" fmla="*/ 321 h 616"/>
                <a:gd name="T54" fmla="*/ 160 w 462"/>
                <a:gd name="T55" fmla="*/ 340 h 616"/>
                <a:gd name="T56" fmla="*/ 162 w 462"/>
                <a:gd name="T57" fmla="*/ 362 h 616"/>
                <a:gd name="T58" fmla="*/ 229 w 462"/>
                <a:gd name="T59" fmla="*/ 393 h 616"/>
                <a:gd name="T60" fmla="*/ 188 w 462"/>
                <a:gd name="T61" fmla="*/ 375 h 616"/>
                <a:gd name="T62" fmla="*/ 171 w 462"/>
                <a:gd name="T63" fmla="*/ 331 h 616"/>
                <a:gd name="T64" fmla="*/ 189 w 462"/>
                <a:gd name="T65" fmla="*/ 284 h 616"/>
                <a:gd name="T66" fmla="*/ 235 w 462"/>
                <a:gd name="T67" fmla="*/ 265 h 616"/>
                <a:gd name="T68" fmla="*/ 278 w 462"/>
                <a:gd name="T69" fmla="*/ 282 h 616"/>
                <a:gd name="T70" fmla="*/ 296 w 462"/>
                <a:gd name="T71" fmla="*/ 329 h 616"/>
                <a:gd name="T72" fmla="*/ 286 w 462"/>
                <a:gd name="T73" fmla="*/ 365 h 616"/>
                <a:gd name="T74" fmla="*/ 261 w 462"/>
                <a:gd name="T75" fmla="*/ 387 h 616"/>
                <a:gd name="T76" fmla="*/ 256 w 462"/>
                <a:gd name="T77" fmla="*/ 423 h 616"/>
                <a:gd name="T78" fmla="*/ 393 w 462"/>
                <a:gd name="T79" fmla="*/ 391 h 616"/>
                <a:gd name="T80" fmla="*/ 313 w 462"/>
                <a:gd name="T81" fmla="*/ 267 h 616"/>
                <a:gd name="T82" fmla="*/ 351 w 462"/>
                <a:gd name="T83" fmla="*/ 362 h 616"/>
                <a:gd name="T84" fmla="*/ 393 w 462"/>
                <a:gd name="T85" fmla="*/ 391 h 616"/>
                <a:gd name="T86" fmla="*/ 231 w 462"/>
                <a:gd name="T87" fmla="*/ 134 h 616"/>
                <a:gd name="T88" fmla="*/ 231 w 462"/>
                <a:gd name="T89" fmla="*/ 34 h 616"/>
                <a:gd name="T90" fmla="*/ 231 w 462"/>
                <a:gd name="T91" fmla="*/ 13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6">
                  <a:moveTo>
                    <a:pt x="231" y="0"/>
                  </a:moveTo>
                  <a:cubicBezTo>
                    <a:pt x="104" y="0"/>
                    <a:pt x="0" y="44"/>
                    <a:pt x="0" y="92"/>
                  </a:cubicBezTo>
                  <a:lnTo>
                    <a:pt x="0" y="523"/>
                  </a:lnTo>
                  <a:cubicBezTo>
                    <a:pt x="0" y="571"/>
                    <a:pt x="104" y="616"/>
                    <a:pt x="231" y="616"/>
                  </a:cubicBezTo>
                  <a:cubicBezTo>
                    <a:pt x="359" y="616"/>
                    <a:pt x="462" y="573"/>
                    <a:pt x="462" y="526"/>
                  </a:cubicBezTo>
                  <a:lnTo>
                    <a:pt x="462" y="94"/>
                  </a:lnTo>
                  <a:cubicBezTo>
                    <a:pt x="462" y="46"/>
                    <a:pt x="359" y="0"/>
                    <a:pt x="231" y="0"/>
                  </a:cubicBezTo>
                  <a:close/>
                  <a:moveTo>
                    <a:pt x="162" y="362"/>
                  </a:moveTo>
                  <a:cubicBezTo>
                    <a:pt x="161" y="366"/>
                    <a:pt x="160" y="369"/>
                    <a:pt x="159" y="371"/>
                  </a:cubicBezTo>
                  <a:cubicBezTo>
                    <a:pt x="157" y="374"/>
                    <a:pt x="155" y="377"/>
                    <a:pt x="152" y="380"/>
                  </a:cubicBezTo>
                  <a:cubicBezTo>
                    <a:pt x="150" y="382"/>
                    <a:pt x="146" y="385"/>
                    <a:pt x="142" y="387"/>
                  </a:cubicBezTo>
                  <a:cubicBezTo>
                    <a:pt x="138" y="389"/>
                    <a:pt x="134" y="390"/>
                    <a:pt x="128" y="391"/>
                  </a:cubicBezTo>
                  <a:cubicBezTo>
                    <a:pt x="123" y="393"/>
                    <a:pt x="116" y="393"/>
                    <a:pt x="109" y="393"/>
                  </a:cubicBezTo>
                  <a:cubicBezTo>
                    <a:pt x="105" y="393"/>
                    <a:pt x="102" y="393"/>
                    <a:pt x="98" y="393"/>
                  </a:cubicBezTo>
                  <a:cubicBezTo>
                    <a:pt x="95" y="392"/>
                    <a:pt x="91" y="392"/>
                    <a:pt x="88" y="391"/>
                  </a:cubicBezTo>
                  <a:cubicBezTo>
                    <a:pt x="85" y="391"/>
                    <a:pt x="82" y="390"/>
                    <a:pt x="80" y="389"/>
                  </a:cubicBezTo>
                  <a:cubicBezTo>
                    <a:pt x="77" y="388"/>
                    <a:pt x="75" y="387"/>
                    <a:pt x="74" y="387"/>
                  </a:cubicBezTo>
                  <a:lnTo>
                    <a:pt x="74" y="353"/>
                  </a:lnTo>
                  <a:cubicBezTo>
                    <a:pt x="76" y="354"/>
                    <a:pt x="78" y="356"/>
                    <a:pt x="81" y="357"/>
                  </a:cubicBezTo>
                  <a:cubicBezTo>
                    <a:pt x="83" y="359"/>
                    <a:pt x="86" y="360"/>
                    <a:pt x="89" y="361"/>
                  </a:cubicBezTo>
                  <a:cubicBezTo>
                    <a:pt x="92" y="363"/>
                    <a:pt x="95" y="364"/>
                    <a:pt x="99" y="364"/>
                  </a:cubicBezTo>
                  <a:cubicBezTo>
                    <a:pt x="102" y="365"/>
                    <a:pt x="105" y="366"/>
                    <a:pt x="108" y="366"/>
                  </a:cubicBezTo>
                  <a:cubicBezTo>
                    <a:pt x="111" y="366"/>
                    <a:pt x="113" y="365"/>
                    <a:pt x="115" y="365"/>
                  </a:cubicBezTo>
                  <a:cubicBezTo>
                    <a:pt x="116" y="364"/>
                    <a:pt x="118" y="364"/>
                    <a:pt x="119" y="363"/>
                  </a:cubicBezTo>
                  <a:cubicBezTo>
                    <a:pt x="119" y="362"/>
                    <a:pt x="120" y="361"/>
                    <a:pt x="121" y="360"/>
                  </a:cubicBezTo>
                  <a:cubicBezTo>
                    <a:pt x="121" y="359"/>
                    <a:pt x="121" y="358"/>
                    <a:pt x="121" y="357"/>
                  </a:cubicBezTo>
                  <a:cubicBezTo>
                    <a:pt x="121" y="355"/>
                    <a:pt x="121" y="353"/>
                    <a:pt x="120" y="352"/>
                  </a:cubicBezTo>
                  <a:cubicBezTo>
                    <a:pt x="119" y="351"/>
                    <a:pt x="117" y="349"/>
                    <a:pt x="116" y="348"/>
                  </a:cubicBezTo>
                  <a:cubicBezTo>
                    <a:pt x="114" y="347"/>
                    <a:pt x="112" y="346"/>
                    <a:pt x="110" y="345"/>
                  </a:cubicBezTo>
                  <a:cubicBezTo>
                    <a:pt x="107" y="344"/>
                    <a:pt x="104" y="343"/>
                    <a:pt x="102" y="342"/>
                  </a:cubicBezTo>
                  <a:cubicBezTo>
                    <a:pt x="96" y="340"/>
                    <a:pt x="92" y="337"/>
                    <a:pt x="88" y="335"/>
                  </a:cubicBezTo>
                  <a:cubicBezTo>
                    <a:pt x="84" y="332"/>
                    <a:pt x="81" y="329"/>
                    <a:pt x="79" y="326"/>
                  </a:cubicBezTo>
                  <a:cubicBezTo>
                    <a:pt x="76" y="323"/>
                    <a:pt x="74" y="319"/>
                    <a:pt x="73" y="316"/>
                  </a:cubicBezTo>
                  <a:cubicBezTo>
                    <a:pt x="72" y="312"/>
                    <a:pt x="72" y="309"/>
                    <a:pt x="72" y="305"/>
                  </a:cubicBezTo>
                  <a:cubicBezTo>
                    <a:pt x="72" y="299"/>
                    <a:pt x="73" y="293"/>
                    <a:pt x="75" y="288"/>
                  </a:cubicBezTo>
                  <a:cubicBezTo>
                    <a:pt x="78" y="283"/>
                    <a:pt x="81" y="279"/>
                    <a:pt x="86" y="276"/>
                  </a:cubicBezTo>
                  <a:cubicBezTo>
                    <a:pt x="90" y="272"/>
                    <a:pt x="95" y="270"/>
                    <a:pt x="101" y="268"/>
                  </a:cubicBezTo>
                  <a:cubicBezTo>
                    <a:pt x="108" y="266"/>
                    <a:pt x="114" y="265"/>
                    <a:pt x="122" y="265"/>
                  </a:cubicBezTo>
                  <a:cubicBezTo>
                    <a:pt x="126" y="265"/>
                    <a:pt x="130" y="265"/>
                    <a:pt x="134" y="266"/>
                  </a:cubicBezTo>
                  <a:cubicBezTo>
                    <a:pt x="137" y="266"/>
                    <a:pt x="140" y="266"/>
                    <a:pt x="143" y="267"/>
                  </a:cubicBezTo>
                  <a:cubicBezTo>
                    <a:pt x="146" y="267"/>
                    <a:pt x="148" y="268"/>
                    <a:pt x="150" y="268"/>
                  </a:cubicBezTo>
                  <a:cubicBezTo>
                    <a:pt x="153" y="269"/>
                    <a:pt x="155" y="269"/>
                    <a:pt x="156" y="270"/>
                  </a:cubicBezTo>
                  <a:lnTo>
                    <a:pt x="156" y="302"/>
                  </a:lnTo>
                  <a:cubicBezTo>
                    <a:pt x="154" y="301"/>
                    <a:pt x="153" y="299"/>
                    <a:pt x="150" y="299"/>
                  </a:cubicBezTo>
                  <a:cubicBezTo>
                    <a:pt x="148" y="297"/>
                    <a:pt x="146" y="297"/>
                    <a:pt x="143" y="296"/>
                  </a:cubicBezTo>
                  <a:cubicBezTo>
                    <a:pt x="140" y="295"/>
                    <a:pt x="138" y="294"/>
                    <a:pt x="135" y="294"/>
                  </a:cubicBezTo>
                  <a:cubicBezTo>
                    <a:pt x="132" y="293"/>
                    <a:pt x="129" y="293"/>
                    <a:pt x="126" y="293"/>
                  </a:cubicBezTo>
                  <a:cubicBezTo>
                    <a:pt x="121" y="293"/>
                    <a:pt x="118" y="294"/>
                    <a:pt x="116" y="295"/>
                  </a:cubicBezTo>
                  <a:cubicBezTo>
                    <a:pt x="113" y="297"/>
                    <a:pt x="112" y="299"/>
                    <a:pt x="112" y="302"/>
                  </a:cubicBezTo>
                  <a:cubicBezTo>
                    <a:pt x="112" y="303"/>
                    <a:pt x="112" y="304"/>
                    <a:pt x="113" y="305"/>
                  </a:cubicBezTo>
                  <a:cubicBezTo>
                    <a:pt x="113" y="307"/>
                    <a:pt x="114" y="307"/>
                    <a:pt x="115" y="308"/>
                  </a:cubicBezTo>
                  <a:cubicBezTo>
                    <a:pt x="116" y="309"/>
                    <a:pt x="118" y="310"/>
                    <a:pt x="120" y="311"/>
                  </a:cubicBezTo>
                  <a:cubicBezTo>
                    <a:pt x="122" y="312"/>
                    <a:pt x="125" y="314"/>
                    <a:pt x="128" y="315"/>
                  </a:cubicBezTo>
                  <a:cubicBezTo>
                    <a:pt x="133" y="317"/>
                    <a:pt x="137" y="319"/>
                    <a:pt x="142" y="321"/>
                  </a:cubicBezTo>
                  <a:cubicBezTo>
                    <a:pt x="146" y="324"/>
                    <a:pt x="150" y="327"/>
                    <a:pt x="153" y="330"/>
                  </a:cubicBezTo>
                  <a:cubicBezTo>
                    <a:pt x="156" y="333"/>
                    <a:pt x="158" y="336"/>
                    <a:pt x="160" y="340"/>
                  </a:cubicBezTo>
                  <a:cubicBezTo>
                    <a:pt x="162" y="344"/>
                    <a:pt x="163" y="349"/>
                    <a:pt x="163" y="354"/>
                  </a:cubicBezTo>
                  <a:cubicBezTo>
                    <a:pt x="163" y="356"/>
                    <a:pt x="163" y="359"/>
                    <a:pt x="162" y="362"/>
                  </a:cubicBezTo>
                  <a:close/>
                  <a:moveTo>
                    <a:pt x="256" y="423"/>
                  </a:moveTo>
                  <a:lnTo>
                    <a:pt x="229" y="393"/>
                  </a:lnTo>
                  <a:cubicBezTo>
                    <a:pt x="221" y="393"/>
                    <a:pt x="213" y="391"/>
                    <a:pt x="206" y="388"/>
                  </a:cubicBezTo>
                  <a:cubicBezTo>
                    <a:pt x="199" y="385"/>
                    <a:pt x="193" y="381"/>
                    <a:pt x="188" y="375"/>
                  </a:cubicBezTo>
                  <a:cubicBezTo>
                    <a:pt x="183" y="370"/>
                    <a:pt x="179" y="364"/>
                    <a:pt x="176" y="356"/>
                  </a:cubicBezTo>
                  <a:cubicBezTo>
                    <a:pt x="173" y="349"/>
                    <a:pt x="171" y="340"/>
                    <a:pt x="171" y="331"/>
                  </a:cubicBezTo>
                  <a:cubicBezTo>
                    <a:pt x="171" y="321"/>
                    <a:pt x="173" y="312"/>
                    <a:pt x="176" y="304"/>
                  </a:cubicBezTo>
                  <a:cubicBezTo>
                    <a:pt x="179" y="296"/>
                    <a:pt x="183" y="289"/>
                    <a:pt x="189" y="284"/>
                  </a:cubicBezTo>
                  <a:cubicBezTo>
                    <a:pt x="194" y="278"/>
                    <a:pt x="201" y="273"/>
                    <a:pt x="209" y="270"/>
                  </a:cubicBezTo>
                  <a:cubicBezTo>
                    <a:pt x="217" y="267"/>
                    <a:pt x="225" y="265"/>
                    <a:pt x="235" y="265"/>
                  </a:cubicBezTo>
                  <a:cubicBezTo>
                    <a:pt x="243" y="265"/>
                    <a:pt x="252" y="267"/>
                    <a:pt x="259" y="270"/>
                  </a:cubicBezTo>
                  <a:cubicBezTo>
                    <a:pt x="267" y="273"/>
                    <a:pt x="273" y="277"/>
                    <a:pt x="278" y="282"/>
                  </a:cubicBezTo>
                  <a:cubicBezTo>
                    <a:pt x="284" y="288"/>
                    <a:pt x="288" y="294"/>
                    <a:pt x="291" y="302"/>
                  </a:cubicBezTo>
                  <a:cubicBezTo>
                    <a:pt x="294" y="310"/>
                    <a:pt x="296" y="319"/>
                    <a:pt x="296" y="329"/>
                  </a:cubicBezTo>
                  <a:cubicBezTo>
                    <a:pt x="296" y="336"/>
                    <a:pt x="295" y="343"/>
                    <a:pt x="293" y="349"/>
                  </a:cubicBezTo>
                  <a:cubicBezTo>
                    <a:pt x="291" y="355"/>
                    <a:pt x="289" y="360"/>
                    <a:pt x="286" y="365"/>
                  </a:cubicBezTo>
                  <a:cubicBezTo>
                    <a:pt x="283" y="370"/>
                    <a:pt x="279" y="374"/>
                    <a:pt x="275" y="378"/>
                  </a:cubicBezTo>
                  <a:cubicBezTo>
                    <a:pt x="271" y="382"/>
                    <a:pt x="266" y="385"/>
                    <a:pt x="261" y="387"/>
                  </a:cubicBezTo>
                  <a:lnTo>
                    <a:pt x="303" y="423"/>
                  </a:lnTo>
                  <a:lnTo>
                    <a:pt x="256" y="423"/>
                  </a:lnTo>
                  <a:lnTo>
                    <a:pt x="256" y="423"/>
                  </a:lnTo>
                  <a:close/>
                  <a:moveTo>
                    <a:pt x="393" y="391"/>
                  </a:moveTo>
                  <a:lnTo>
                    <a:pt x="313" y="391"/>
                  </a:lnTo>
                  <a:lnTo>
                    <a:pt x="313" y="267"/>
                  </a:lnTo>
                  <a:lnTo>
                    <a:pt x="351" y="267"/>
                  </a:lnTo>
                  <a:lnTo>
                    <a:pt x="351" y="362"/>
                  </a:lnTo>
                  <a:lnTo>
                    <a:pt x="393" y="362"/>
                  </a:lnTo>
                  <a:lnTo>
                    <a:pt x="393" y="391"/>
                  </a:lnTo>
                  <a:lnTo>
                    <a:pt x="393" y="391"/>
                  </a:lnTo>
                  <a:close/>
                  <a:moveTo>
                    <a:pt x="231" y="134"/>
                  </a:moveTo>
                  <a:cubicBezTo>
                    <a:pt x="140" y="134"/>
                    <a:pt x="67" y="112"/>
                    <a:pt x="67" y="84"/>
                  </a:cubicBezTo>
                  <a:cubicBezTo>
                    <a:pt x="67" y="56"/>
                    <a:pt x="140" y="34"/>
                    <a:pt x="231" y="34"/>
                  </a:cubicBezTo>
                  <a:cubicBezTo>
                    <a:pt x="322" y="34"/>
                    <a:pt x="396" y="56"/>
                    <a:pt x="396" y="84"/>
                  </a:cubicBezTo>
                  <a:cubicBezTo>
                    <a:pt x="396" y="112"/>
                    <a:pt x="322" y="134"/>
                    <a:pt x="231" y="13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5" name="Freeform 5"/>
          <p:cNvSpPr>
            <a:spLocks noEditPoints="1"/>
          </p:cNvSpPr>
          <p:nvPr/>
        </p:nvSpPr>
        <p:spPr bwMode="auto">
          <a:xfrm>
            <a:off x="5954658" y="2272747"/>
            <a:ext cx="587828" cy="773605"/>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p>
            <a:r>
              <a:rPr lang="en-US" sz="1400" b="1" dirty="0" smtClean="0">
                <a:solidFill>
                  <a:schemeClr val="bg1"/>
                </a:solidFill>
              </a:rPr>
              <a:t>MDF</a:t>
            </a:r>
            <a:endParaRPr lang="en-US" sz="1400" b="1" dirty="0">
              <a:solidFill>
                <a:schemeClr val="bg1"/>
              </a:solidFill>
            </a:endParaRPr>
          </a:p>
        </p:txBody>
      </p:sp>
      <p:sp>
        <p:nvSpPr>
          <p:cNvPr id="36" name="Freeform 5"/>
          <p:cNvSpPr>
            <a:spLocks noEditPoints="1"/>
          </p:cNvSpPr>
          <p:nvPr/>
        </p:nvSpPr>
        <p:spPr bwMode="auto">
          <a:xfrm>
            <a:off x="6606420" y="2272747"/>
            <a:ext cx="587828" cy="773605"/>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50000"/>
            </a:schemeClr>
          </a:solidFill>
          <a:ln w="0">
            <a:noFill/>
            <a:prstDash val="solid"/>
            <a:round/>
            <a:headEnd/>
            <a:tailEnd/>
          </a:ln>
        </p:spPr>
        <p:txBody>
          <a:bodyPr vert="horz" wrap="square" lIns="91440" tIns="45720" rIns="91440" bIns="45720" numCol="1" anchor="ctr" anchorCtr="0" compatLnSpc="1">
            <a:prstTxWarp prst="textNoShape">
              <a:avLst/>
            </a:prstTxWarp>
          </a:bodyPr>
          <a:lstStyle/>
          <a:p>
            <a:r>
              <a:rPr lang="en-US" sz="1400" b="1" dirty="0" smtClean="0">
                <a:solidFill>
                  <a:schemeClr val="bg1"/>
                </a:solidFill>
              </a:rPr>
              <a:t>MDF</a:t>
            </a:r>
            <a:endParaRPr lang="en-US" sz="1400" b="1" dirty="0">
              <a:solidFill>
                <a:schemeClr val="bg1"/>
              </a:solidFill>
            </a:endParaRPr>
          </a:p>
        </p:txBody>
      </p:sp>
      <p:sp>
        <p:nvSpPr>
          <p:cNvPr id="37" name="Freeform 5"/>
          <p:cNvSpPr>
            <a:spLocks noEditPoints="1"/>
          </p:cNvSpPr>
          <p:nvPr/>
        </p:nvSpPr>
        <p:spPr bwMode="auto">
          <a:xfrm>
            <a:off x="5954658" y="3267496"/>
            <a:ext cx="587828" cy="773605"/>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US" sz="1400" b="1" dirty="0" smtClean="0">
                <a:solidFill>
                  <a:schemeClr val="bg1"/>
                </a:solidFill>
              </a:rPr>
              <a:t>LDF</a:t>
            </a:r>
            <a:endParaRPr lang="en-US" sz="1400" b="1" dirty="0">
              <a:solidFill>
                <a:schemeClr val="bg1"/>
              </a:solidFill>
            </a:endParaRPr>
          </a:p>
        </p:txBody>
      </p:sp>
      <p:sp>
        <p:nvSpPr>
          <p:cNvPr id="38" name="Freeform 5"/>
          <p:cNvSpPr>
            <a:spLocks noEditPoints="1"/>
          </p:cNvSpPr>
          <p:nvPr/>
        </p:nvSpPr>
        <p:spPr bwMode="auto">
          <a:xfrm>
            <a:off x="6606420" y="3267496"/>
            <a:ext cx="587828" cy="773605"/>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50000"/>
            </a:schemeClr>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US" sz="1400" b="1" dirty="0" smtClean="0">
                <a:solidFill>
                  <a:schemeClr val="bg1"/>
                </a:solidFill>
              </a:rPr>
              <a:t>LDF</a:t>
            </a:r>
            <a:endParaRPr lang="en-US" sz="1400" b="1" dirty="0">
              <a:solidFill>
                <a:schemeClr val="bg1"/>
              </a:solidFill>
            </a:endParaRPr>
          </a:p>
        </p:txBody>
      </p:sp>
      <p:sp>
        <p:nvSpPr>
          <p:cNvPr id="41" name="TextBox 40"/>
          <p:cNvSpPr txBox="1"/>
          <p:nvPr/>
        </p:nvSpPr>
        <p:spPr>
          <a:xfrm>
            <a:off x="5469762" y="4004046"/>
            <a:ext cx="227331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t>Azure Storage</a:t>
            </a:r>
          </a:p>
        </p:txBody>
      </p:sp>
      <p:sp>
        <p:nvSpPr>
          <p:cNvPr id="17" name="TextBox 16"/>
          <p:cNvSpPr txBox="1"/>
          <p:nvPr/>
        </p:nvSpPr>
        <p:spPr>
          <a:xfrm>
            <a:off x="2276962" y="3704066"/>
            <a:ext cx="1415900"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rPr>
              <a:t>Database</a:t>
            </a:r>
          </a:p>
        </p:txBody>
      </p:sp>
      <p:cxnSp>
        <p:nvCxnSpPr>
          <p:cNvPr id="19" name="Straight Arrow Connector 18"/>
          <p:cNvCxnSpPr/>
          <p:nvPr/>
        </p:nvCxnSpPr>
        <p:spPr>
          <a:xfrm flipV="1">
            <a:off x="3636891" y="2659548"/>
            <a:ext cx="2168434" cy="500288"/>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636891" y="3304999"/>
            <a:ext cx="2168434" cy="349298"/>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5" name="Freeform 5"/>
          <p:cNvSpPr>
            <a:spLocks noEditPoints="1"/>
          </p:cNvSpPr>
          <p:nvPr/>
        </p:nvSpPr>
        <p:spPr bwMode="auto">
          <a:xfrm>
            <a:off x="8107469" y="2977144"/>
            <a:ext cx="587828" cy="773605"/>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ctr" anchorCtr="0" compatLnSpc="1">
            <a:prstTxWarp prst="textNoShape">
              <a:avLst/>
            </a:prstTxWarp>
          </a:bodyPr>
          <a:lstStyle/>
          <a:p>
            <a:pPr algn="ctr"/>
            <a:r>
              <a:rPr lang="en-US" sz="1400" b="1" dirty="0" smtClean="0">
                <a:solidFill>
                  <a:schemeClr val="bg1"/>
                </a:solidFill>
              </a:rPr>
              <a:t>BAK</a:t>
            </a:r>
            <a:endParaRPr lang="en-US" sz="1400" b="1" dirty="0">
              <a:solidFill>
                <a:schemeClr val="bg1"/>
              </a:solidFill>
            </a:endParaRPr>
          </a:p>
        </p:txBody>
      </p:sp>
      <p:cxnSp>
        <p:nvCxnSpPr>
          <p:cNvPr id="30" name="Straight Arrow Connector 29"/>
          <p:cNvCxnSpPr/>
          <p:nvPr/>
        </p:nvCxnSpPr>
        <p:spPr>
          <a:xfrm flipH="1" flipV="1">
            <a:off x="8646084" y="3780246"/>
            <a:ext cx="1501526" cy="1750759"/>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flipV="1">
            <a:off x="7383380" y="2659548"/>
            <a:ext cx="629568" cy="500288"/>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H="1">
            <a:off x="7383380" y="3363946"/>
            <a:ext cx="629568" cy="290351"/>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364748" y="1781854"/>
            <a:ext cx="2843599" cy="461665"/>
          </a:xfrm>
          <a:prstGeom prst="rect">
            <a:avLst/>
          </a:prstGeom>
        </p:spPr>
        <p:txBody>
          <a:bodyPr wrap="none">
            <a:spAutoFit/>
          </a:bodyPr>
          <a:lstStyle/>
          <a:p>
            <a:r>
              <a:rPr lang="en-US" sz="2400" dirty="0">
                <a:solidFill>
                  <a:schemeClr val="tx2"/>
                </a:solidFill>
                <a:latin typeface="+mj-lt"/>
              </a:rPr>
              <a:t>SQL Server data files</a:t>
            </a:r>
          </a:p>
        </p:txBody>
      </p:sp>
    </p:spTree>
    <p:extLst>
      <p:ext uri="{BB962C8B-B14F-4D97-AF65-F5344CB8AC3E}">
        <p14:creationId xmlns:p14="http://schemas.microsoft.com/office/powerpoint/2010/main" val="4163583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50"/>
                                        </p:tgtEl>
                                        <p:attrNameLst>
                                          <p:attrName>style.visibility</p:attrName>
                                        </p:attrNameLst>
                                      </p:cBhvr>
                                      <p:to>
                                        <p:strVal val="visible"/>
                                      </p:to>
                                    </p:set>
                                    <p:animEffect transition="in" filter="wipe(down)">
                                      <p:cBhvr>
                                        <p:cTn id="12" dur="500"/>
                                        <p:tgtEl>
                                          <p:spTgt spid="50"/>
                                        </p:tgtEl>
                                      </p:cBhvr>
                                    </p:animEffect>
                                  </p:childTnLst>
                                </p:cTn>
                              </p:par>
                            </p:childTnLst>
                          </p:cTn>
                        </p:par>
                        <p:par>
                          <p:cTn id="13" fill="hold">
                            <p:stCondLst>
                              <p:cond delay="500"/>
                            </p:stCondLst>
                            <p:childTnLst>
                              <p:par>
                                <p:cTn id="14" presetID="26" presetClass="emph" presetSubtype="0" fill="hold" nodeType="afterEffect">
                                  <p:stCondLst>
                                    <p:cond delay="0"/>
                                  </p:stCondLst>
                                  <p:childTnLst>
                                    <p:animEffect transition="out" filter="fade">
                                      <p:cBhvr>
                                        <p:cTn id="15" dur="500" tmFilter="0, 0; .2, .5; .8, .5; 1, 0"/>
                                        <p:tgtEl>
                                          <p:spTgt spid="19"/>
                                        </p:tgtEl>
                                      </p:cBhvr>
                                    </p:animEffect>
                                    <p:animScale>
                                      <p:cBhvr>
                                        <p:cTn id="16" dur="250" autoRev="1" fill="hold"/>
                                        <p:tgtEl>
                                          <p:spTgt spid="19"/>
                                        </p:tgtEl>
                                      </p:cBhvr>
                                      <p:by x="105000" y="105000"/>
                                    </p:animScale>
                                  </p:childTnLst>
                                </p:cTn>
                              </p:par>
                              <p:par>
                                <p:cTn id="17" presetID="26" presetClass="emph" presetSubtype="0" fill="hold" nodeType="withEffect">
                                  <p:stCondLst>
                                    <p:cond delay="0"/>
                                  </p:stCondLst>
                                  <p:childTnLst>
                                    <p:animEffect transition="out" filter="fade">
                                      <p:cBhvr>
                                        <p:cTn id="18" dur="500" tmFilter="0, 0; .2, .5; .8, .5; 1, 0"/>
                                        <p:tgtEl>
                                          <p:spTgt spid="21"/>
                                        </p:tgtEl>
                                      </p:cBhvr>
                                    </p:animEffect>
                                    <p:animScale>
                                      <p:cBhvr>
                                        <p:cTn id="19" dur="250" autoRev="1" fill="hold"/>
                                        <p:tgtEl>
                                          <p:spTgt spid="21"/>
                                        </p:tgtEl>
                                      </p:cBhvr>
                                      <p:by x="105000" y="105000"/>
                                    </p:animScale>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500"/>
                                        <p:tgtEl>
                                          <p:spTgt spid="3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xit" presetSubtype="0" fill="hold" nodeType="clickEffect">
                                  <p:stCondLst>
                                    <p:cond delay="0"/>
                                  </p:stCondLst>
                                  <p:childTnLst>
                                    <p:animEffect transition="out" filter="fade">
                                      <p:cBhvr>
                                        <p:cTn id="30" dur="500"/>
                                        <p:tgtEl>
                                          <p:spTgt spid="50"/>
                                        </p:tgtEl>
                                      </p:cBhvr>
                                    </p:animEffect>
                                    <p:set>
                                      <p:cBhvr>
                                        <p:cTn id="31" dur="1" fill="hold">
                                          <p:stCondLst>
                                            <p:cond delay="499"/>
                                          </p:stCondLst>
                                        </p:cTn>
                                        <p:tgtEl>
                                          <p:spTgt spid="50"/>
                                        </p:tgtEl>
                                        <p:attrNameLst>
                                          <p:attrName>style.visibility</p:attrName>
                                        </p:attrNameLst>
                                      </p:cBhvr>
                                      <p:to>
                                        <p:strVal val="hidden"/>
                                      </p:to>
                                    </p:set>
                                  </p:childTnLst>
                                </p:cTn>
                              </p:par>
                            </p:childTnLst>
                          </p:cTn>
                        </p:par>
                        <p:par>
                          <p:cTn id="32" fill="hold">
                            <p:stCondLst>
                              <p:cond delay="500"/>
                            </p:stCondLst>
                            <p:childTnLst>
                              <p:par>
                                <p:cTn id="33" presetID="22" presetClass="entr" presetSubtype="4"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down)">
                                      <p:cBhvr>
                                        <p:cTn id="35" dur="500"/>
                                        <p:tgtEl>
                                          <p:spTgt spid="30"/>
                                        </p:tgtEl>
                                      </p:cBhvr>
                                    </p:animEffect>
                                  </p:childTnLst>
                                </p:cTn>
                              </p:par>
                            </p:childTnLst>
                          </p:cTn>
                        </p:par>
                        <p:par>
                          <p:cTn id="36" fill="hold">
                            <p:stCondLst>
                              <p:cond delay="1000"/>
                            </p:stCondLst>
                            <p:childTnLst>
                              <p:par>
                                <p:cTn id="37" presetID="10" presetClass="entr" presetSubtype="0" fill="hold" grpId="0" nodeType="after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childTnLst>
                          </p:cTn>
                        </p:par>
                        <p:par>
                          <p:cTn id="40" fill="hold">
                            <p:stCondLst>
                              <p:cond delay="1500"/>
                            </p:stCondLst>
                            <p:childTnLst>
                              <p:par>
                                <p:cTn id="41" presetID="22" presetClass="entr" presetSubtype="2" fill="hold"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wipe(right)">
                                      <p:cBhvr>
                                        <p:cTn id="43" dur="500"/>
                                        <p:tgtEl>
                                          <p:spTgt spid="33"/>
                                        </p:tgtEl>
                                      </p:cBhvr>
                                    </p:animEffect>
                                  </p:childTnLst>
                                </p:cTn>
                              </p:par>
                              <p:par>
                                <p:cTn id="44" presetID="22" presetClass="entr" presetSubtype="2" fill="hold" nodeType="withEffect">
                                  <p:stCondLst>
                                    <p:cond delay="0"/>
                                  </p:stCondLst>
                                  <p:childTnLst>
                                    <p:set>
                                      <p:cBhvr>
                                        <p:cTn id="45" dur="1" fill="hold">
                                          <p:stCondLst>
                                            <p:cond delay="0"/>
                                          </p:stCondLst>
                                        </p:cTn>
                                        <p:tgtEl>
                                          <p:spTgt spid="43"/>
                                        </p:tgtEl>
                                        <p:attrNameLst>
                                          <p:attrName>style.visibility</p:attrName>
                                        </p:attrNameLst>
                                      </p:cBhvr>
                                      <p:to>
                                        <p:strVal val="visible"/>
                                      </p:to>
                                    </p:set>
                                    <p:animEffect transition="in" filter="wipe(right)">
                                      <p:cBhvr>
                                        <p:cTn id="46" dur="500"/>
                                        <p:tgtEl>
                                          <p:spTgt spid="43"/>
                                        </p:tgtEl>
                                      </p:cBhvr>
                                    </p:animEffect>
                                  </p:childTnLst>
                                </p:cTn>
                              </p:par>
                            </p:childTnLst>
                          </p:cTn>
                        </p:par>
                        <p:par>
                          <p:cTn id="47" fill="hold">
                            <p:stCondLst>
                              <p:cond delay="2000"/>
                            </p:stCondLst>
                            <p:childTnLst>
                              <p:par>
                                <p:cTn id="48" presetID="10" presetClass="exit" presetSubtype="0" fill="hold" nodeType="afterEffect">
                                  <p:stCondLst>
                                    <p:cond delay="0"/>
                                  </p:stCondLst>
                                  <p:childTnLst>
                                    <p:animEffect transition="out" filter="fade">
                                      <p:cBhvr>
                                        <p:cTn id="49" dur="500"/>
                                        <p:tgtEl>
                                          <p:spTgt spid="30"/>
                                        </p:tgtEl>
                                      </p:cBhvr>
                                    </p:animEffect>
                                    <p:set>
                                      <p:cBhvr>
                                        <p:cTn id="50"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6" grpId="0" animBg="1"/>
      <p:bldP spid="38" grpId="0" animBg="1"/>
      <p:bldP spid="4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320" y="296898"/>
            <a:ext cx="11887518" cy="836518"/>
          </a:xfrm>
          <a:noFill/>
        </p:spPr>
        <p:txBody>
          <a:bodyPr>
            <a:normAutofit fontScale="90000"/>
          </a:bodyPr>
          <a:lstStyle/>
          <a:p>
            <a:r>
              <a:rPr lang="en-US" dirty="0" smtClean="0"/>
              <a:t>Point-in-time </a:t>
            </a:r>
            <a:r>
              <a:rPr lang="en-US" dirty="0"/>
              <a:t>r</a:t>
            </a:r>
            <a:r>
              <a:rPr lang="en-US" dirty="0" smtClean="0"/>
              <a:t>estore </a:t>
            </a:r>
            <a:r>
              <a:rPr lang="en-US" dirty="0"/>
              <a:t>with </a:t>
            </a:r>
            <a:r>
              <a:rPr lang="en-US" dirty="0" smtClean="0"/>
              <a:t>file snapshots </a:t>
            </a:r>
            <a:br>
              <a:rPr lang="en-US" dirty="0" smtClean="0"/>
            </a:br>
            <a:endParaRPr lang="en-US" sz="2400" dirty="0">
              <a:gradFill>
                <a:gsLst>
                  <a:gs pos="2655">
                    <a:schemeClr val="tx1"/>
                  </a:gs>
                  <a:gs pos="31000">
                    <a:schemeClr val="tx1"/>
                  </a:gs>
                </a:gsLst>
                <a:lin ang="5400000" scaled="0"/>
              </a:gradFill>
            </a:endParaRPr>
          </a:p>
        </p:txBody>
      </p:sp>
      <p:sp>
        <p:nvSpPr>
          <p:cNvPr id="6" name="Объект 5"/>
          <p:cNvSpPr>
            <a:spLocks noGrp="1"/>
          </p:cNvSpPr>
          <p:nvPr>
            <p:ph sz="quarter" idx="10"/>
          </p:nvPr>
        </p:nvSpPr>
        <p:spPr>
          <a:xfrm>
            <a:off x="8899854" y="1708546"/>
            <a:ext cx="2941332" cy="2056041"/>
          </a:xfrm>
          <a:prstGeom prst="rect">
            <a:avLst/>
          </a:prstGeom>
        </p:spPr>
        <p:txBody>
          <a:bodyPr>
            <a:normAutofit/>
          </a:bodyPr>
          <a:lstStyle/>
          <a:p>
            <a:pPr>
              <a:spcBef>
                <a:spcPts val="600"/>
              </a:spcBef>
              <a:spcAft>
                <a:spcPts val="600"/>
              </a:spcAft>
            </a:pPr>
            <a:r>
              <a:rPr lang="en-US" sz="1800" dirty="0">
                <a:solidFill>
                  <a:schemeClr val="tx2"/>
                </a:solidFill>
              </a:rPr>
              <a:t>Traditional backup</a:t>
            </a:r>
          </a:p>
          <a:p>
            <a:pPr marL="342900" lvl="1" indent="0">
              <a:lnSpc>
                <a:spcPct val="100000"/>
              </a:lnSpc>
              <a:spcBef>
                <a:spcPts val="600"/>
              </a:spcBef>
              <a:spcAft>
                <a:spcPts val="600"/>
              </a:spcAft>
              <a:buNone/>
            </a:pPr>
            <a:r>
              <a:rPr lang="en-US" sz="1600" dirty="0">
                <a:solidFill>
                  <a:schemeClr val="tx1"/>
                </a:solidFill>
              </a:rPr>
              <a:t>Multiple backup types</a:t>
            </a:r>
          </a:p>
          <a:p>
            <a:pPr marL="342900" lvl="1" indent="0">
              <a:lnSpc>
                <a:spcPct val="100000"/>
              </a:lnSpc>
              <a:spcBef>
                <a:spcPts val="600"/>
              </a:spcBef>
              <a:spcAft>
                <a:spcPts val="600"/>
              </a:spcAft>
              <a:buNone/>
            </a:pPr>
            <a:r>
              <a:rPr lang="en-US" sz="1600" dirty="0">
                <a:solidFill>
                  <a:schemeClr val="tx1"/>
                </a:solidFill>
              </a:rPr>
              <a:t>Complex </a:t>
            </a:r>
            <a:r>
              <a:rPr lang="en-US" sz="1600" dirty="0" smtClean="0">
                <a:solidFill>
                  <a:schemeClr val="tx1"/>
                </a:solidFill>
              </a:rPr>
              <a:t>point-in-time </a:t>
            </a:r>
            <a:r>
              <a:rPr lang="en-US" sz="1600" dirty="0">
                <a:solidFill>
                  <a:schemeClr val="tx1"/>
                </a:solidFill>
              </a:rPr>
              <a:t>restore process</a:t>
            </a:r>
          </a:p>
        </p:txBody>
      </p:sp>
      <p:sp>
        <p:nvSpPr>
          <p:cNvPr id="26" name="Объект 5"/>
          <p:cNvSpPr txBox="1">
            <a:spLocks/>
          </p:cNvSpPr>
          <p:nvPr/>
        </p:nvSpPr>
        <p:spPr>
          <a:xfrm>
            <a:off x="8893425" y="4327225"/>
            <a:ext cx="3514795" cy="2378574"/>
          </a:xfrm>
          <a:prstGeom prst="rect">
            <a:avLst/>
          </a:prstGeom>
        </p:spPr>
        <p:txBody>
          <a:bodyPr vert="horz" lIns="93260" tIns="46630" rIns="93260" bIns="4663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spcAft>
                <a:spcPts val="600"/>
              </a:spcAft>
              <a:buNone/>
            </a:pPr>
            <a:r>
              <a:rPr lang="en-US" sz="1800" dirty="0">
                <a:solidFill>
                  <a:schemeClr val="tx2"/>
                </a:solidFill>
              </a:rPr>
              <a:t>Backup to Azure with </a:t>
            </a:r>
            <a:r>
              <a:rPr lang="en-US" sz="1800" dirty="0" smtClean="0">
                <a:solidFill>
                  <a:schemeClr val="tx2"/>
                </a:solidFill>
              </a:rPr>
              <a:t>file </a:t>
            </a:r>
            <a:r>
              <a:rPr lang="en-US" sz="1800" dirty="0">
                <a:solidFill>
                  <a:schemeClr val="tx2"/>
                </a:solidFill>
              </a:rPr>
              <a:t>s</a:t>
            </a:r>
            <a:r>
              <a:rPr lang="en-US" sz="1800" dirty="0" smtClean="0">
                <a:solidFill>
                  <a:schemeClr val="tx2"/>
                </a:solidFill>
              </a:rPr>
              <a:t>napshots </a:t>
            </a:r>
            <a:endParaRPr lang="en-US" sz="1800" dirty="0">
              <a:solidFill>
                <a:schemeClr val="tx2"/>
              </a:solidFill>
            </a:endParaRPr>
          </a:p>
          <a:p>
            <a:pPr marL="457200" lvl="1" indent="0">
              <a:lnSpc>
                <a:spcPct val="120000"/>
              </a:lnSpc>
              <a:spcBef>
                <a:spcPts val="600"/>
              </a:spcBef>
              <a:spcAft>
                <a:spcPts val="600"/>
              </a:spcAft>
              <a:buNone/>
            </a:pPr>
            <a:r>
              <a:rPr lang="en-US" sz="1600" dirty="0"/>
              <a:t>Full backup only once </a:t>
            </a:r>
          </a:p>
          <a:p>
            <a:pPr marL="457200" lvl="1" indent="0">
              <a:lnSpc>
                <a:spcPct val="100000"/>
              </a:lnSpc>
              <a:spcBef>
                <a:spcPts val="600"/>
              </a:spcBef>
              <a:buNone/>
            </a:pPr>
            <a:r>
              <a:rPr lang="en-US" sz="1600" dirty="0" smtClean="0"/>
              <a:t>Point-in-time restore only </a:t>
            </a:r>
            <a:r>
              <a:rPr lang="en-US" sz="1600" dirty="0"/>
              <a:t>needs </a:t>
            </a:r>
            <a:r>
              <a:rPr lang="en-US" sz="1600" dirty="0" smtClean="0"/>
              <a:t>two </a:t>
            </a:r>
            <a:r>
              <a:rPr lang="en-US" sz="1600" dirty="0"/>
              <a:t>adjacent backups</a:t>
            </a:r>
          </a:p>
        </p:txBody>
      </p:sp>
      <p:grpSp>
        <p:nvGrpSpPr>
          <p:cNvPr id="2" name="Group 1"/>
          <p:cNvGrpSpPr/>
          <p:nvPr/>
        </p:nvGrpSpPr>
        <p:grpSpPr>
          <a:xfrm>
            <a:off x="448797" y="1796107"/>
            <a:ext cx="7795511" cy="1722554"/>
            <a:chOff x="446882" y="2220178"/>
            <a:chExt cx="7795511" cy="1722554"/>
          </a:xfrm>
        </p:grpSpPr>
        <p:grpSp>
          <p:nvGrpSpPr>
            <p:cNvPr id="4" name="Group 3"/>
            <p:cNvGrpSpPr/>
            <p:nvPr/>
          </p:nvGrpSpPr>
          <p:grpSpPr>
            <a:xfrm>
              <a:off x="480560" y="2220178"/>
              <a:ext cx="7723992" cy="1217133"/>
              <a:chOff x="875197" y="1331909"/>
              <a:chExt cx="7723992" cy="1217133"/>
            </a:xfrm>
          </p:grpSpPr>
          <p:sp>
            <p:nvSpPr>
              <p:cNvPr id="7" name="TextBox 6"/>
              <p:cNvSpPr txBox="1"/>
              <p:nvPr/>
            </p:nvSpPr>
            <p:spPr>
              <a:xfrm>
                <a:off x="875197" y="1348713"/>
                <a:ext cx="680023" cy="1200329"/>
              </a:xfrm>
              <a:prstGeom prst="rect">
                <a:avLst/>
              </a:prstGeom>
              <a:solidFill>
                <a:schemeClr val="tx2"/>
              </a:solidFill>
              <a:ln w="57150">
                <a:noFill/>
              </a:ln>
            </p:spPr>
            <p:style>
              <a:lnRef idx="2">
                <a:schemeClr val="dk1">
                  <a:shade val="50000"/>
                </a:schemeClr>
              </a:lnRef>
              <a:fillRef idx="1">
                <a:schemeClr val="dk1"/>
              </a:fillRef>
              <a:effectRef idx="0">
                <a:schemeClr val="dk1"/>
              </a:effectRef>
              <a:fontRef idx="minor">
                <a:schemeClr val="lt1"/>
              </a:fontRef>
            </p:style>
            <p:txBody>
              <a:bodyPr rtlCol="0">
                <a:spAutoFit/>
              </a:bodyPr>
              <a:lstStyle/>
              <a:p>
                <a:pPr algn="ctr"/>
                <a:r>
                  <a:rPr lang="af-ZA" dirty="0">
                    <a:latin typeface=""/>
                  </a:rPr>
                  <a:t>Full</a:t>
                </a:r>
              </a:p>
              <a:p>
                <a:pPr algn="ctr"/>
                <a:endParaRPr lang="af-ZA" dirty="0">
                  <a:latin typeface=""/>
                </a:endParaRPr>
              </a:p>
              <a:p>
                <a:pPr algn="ctr"/>
                <a:endParaRPr lang="af-ZA" dirty="0">
                  <a:latin typeface=""/>
                </a:endParaRPr>
              </a:p>
              <a:p>
                <a:pPr algn="ctr"/>
                <a:endParaRPr lang="ru-RU" dirty="0">
                  <a:latin typeface=""/>
                </a:endParaRPr>
              </a:p>
            </p:txBody>
          </p:sp>
          <p:sp>
            <p:nvSpPr>
              <p:cNvPr id="8" name="TextBox 7"/>
              <p:cNvSpPr txBox="1"/>
              <p:nvPr/>
            </p:nvSpPr>
            <p:spPr>
              <a:xfrm>
                <a:off x="1610270" y="1348713"/>
                <a:ext cx="575378" cy="369332"/>
              </a:xfrm>
              <a:prstGeom prst="rect">
                <a:avLst/>
              </a:prstGeom>
              <a:solidFill>
                <a:schemeClr val="bg2">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spAutoFit/>
              </a:bodyPr>
              <a:lstStyle/>
              <a:p>
                <a:pPr algn="ctr"/>
                <a:r>
                  <a:rPr lang="af-ZA" dirty="0">
                    <a:latin typeface=""/>
                  </a:rPr>
                  <a:t>Log</a:t>
                </a:r>
                <a:endParaRPr lang="ru-RU" dirty="0"/>
              </a:p>
            </p:txBody>
          </p:sp>
          <p:sp>
            <p:nvSpPr>
              <p:cNvPr id="9" name="TextBox 8"/>
              <p:cNvSpPr txBox="1"/>
              <p:nvPr/>
            </p:nvSpPr>
            <p:spPr>
              <a:xfrm>
                <a:off x="2223124" y="1348252"/>
                <a:ext cx="575434" cy="369332"/>
              </a:xfrm>
              <a:prstGeom prst="rect">
                <a:avLst/>
              </a:prstGeom>
              <a:solidFill>
                <a:schemeClr val="bg2">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spAutoFit/>
              </a:bodyPr>
              <a:lstStyle/>
              <a:p>
                <a:pPr algn="ctr"/>
                <a:r>
                  <a:rPr lang="af-ZA">
                    <a:latin typeface=""/>
                  </a:rPr>
                  <a:t>Log</a:t>
                </a:r>
                <a:endParaRPr lang="ru-RU"/>
              </a:p>
            </p:txBody>
          </p:sp>
          <p:sp>
            <p:nvSpPr>
              <p:cNvPr id="10" name="TextBox 9"/>
              <p:cNvSpPr txBox="1"/>
              <p:nvPr/>
            </p:nvSpPr>
            <p:spPr>
              <a:xfrm>
                <a:off x="2827703" y="1348252"/>
                <a:ext cx="599515" cy="369332"/>
              </a:xfrm>
              <a:prstGeom prst="rect">
                <a:avLst/>
              </a:prstGeom>
              <a:solidFill>
                <a:schemeClr val="bg2">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spAutoFit/>
              </a:bodyPr>
              <a:lstStyle/>
              <a:p>
                <a:pPr algn="ctr"/>
                <a:r>
                  <a:rPr lang="af-ZA">
                    <a:latin typeface=""/>
                  </a:rPr>
                  <a:t>Log</a:t>
                </a:r>
                <a:endParaRPr lang="ru-RU"/>
              </a:p>
            </p:txBody>
          </p:sp>
          <p:sp>
            <p:nvSpPr>
              <p:cNvPr id="11" name="TextBox 10"/>
              <p:cNvSpPr txBox="1"/>
              <p:nvPr/>
            </p:nvSpPr>
            <p:spPr>
              <a:xfrm>
                <a:off x="3489472" y="1348252"/>
                <a:ext cx="680917" cy="646331"/>
              </a:xfrm>
              <a:prstGeom prst="rect">
                <a:avLst/>
              </a:prstGeom>
              <a:solidFill>
                <a:schemeClr val="bg2">
                  <a:lumMod val="5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spAutoFit/>
              </a:bodyPr>
              <a:lstStyle/>
              <a:p>
                <a:pPr algn="ctr"/>
                <a:r>
                  <a:rPr lang="af-ZA" dirty="0">
                    <a:latin typeface=""/>
                  </a:rPr>
                  <a:t>Diff</a:t>
                </a:r>
              </a:p>
              <a:p>
                <a:pPr algn="ctr"/>
                <a:endParaRPr lang="ru-RU" dirty="0"/>
              </a:p>
            </p:txBody>
          </p:sp>
          <p:sp>
            <p:nvSpPr>
              <p:cNvPr id="12" name="TextBox 11"/>
              <p:cNvSpPr txBox="1"/>
              <p:nvPr/>
            </p:nvSpPr>
            <p:spPr>
              <a:xfrm>
                <a:off x="4216600" y="1340081"/>
                <a:ext cx="575378" cy="369332"/>
              </a:xfrm>
              <a:prstGeom prst="rect">
                <a:avLst/>
              </a:prstGeom>
              <a:solidFill>
                <a:schemeClr val="bg2">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spAutoFit/>
              </a:bodyPr>
              <a:lstStyle/>
              <a:p>
                <a:pPr algn="ctr"/>
                <a:r>
                  <a:rPr lang="af-ZA">
                    <a:latin typeface=""/>
                  </a:rPr>
                  <a:t>Log</a:t>
                </a:r>
                <a:endParaRPr lang="ru-RU"/>
              </a:p>
            </p:txBody>
          </p:sp>
          <p:sp>
            <p:nvSpPr>
              <p:cNvPr id="13" name="TextBox 12"/>
              <p:cNvSpPr txBox="1"/>
              <p:nvPr/>
            </p:nvSpPr>
            <p:spPr>
              <a:xfrm>
                <a:off x="4829349" y="1340081"/>
                <a:ext cx="575378" cy="369332"/>
              </a:xfrm>
              <a:prstGeom prst="rect">
                <a:avLst/>
              </a:prstGeom>
              <a:solidFill>
                <a:schemeClr val="bg2">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spAutoFit/>
              </a:bodyPr>
              <a:lstStyle/>
              <a:p>
                <a:pPr algn="ctr"/>
                <a:r>
                  <a:rPr lang="af-ZA">
                    <a:latin typeface=""/>
                  </a:rPr>
                  <a:t>Log</a:t>
                </a:r>
                <a:endParaRPr lang="ru-RU"/>
              </a:p>
            </p:txBody>
          </p:sp>
          <p:sp>
            <p:nvSpPr>
              <p:cNvPr id="14" name="TextBox 13"/>
              <p:cNvSpPr txBox="1"/>
              <p:nvPr/>
            </p:nvSpPr>
            <p:spPr>
              <a:xfrm>
                <a:off x="5442097" y="1340081"/>
                <a:ext cx="575378" cy="369332"/>
              </a:xfrm>
              <a:prstGeom prst="rect">
                <a:avLst/>
              </a:prstGeom>
              <a:solidFill>
                <a:schemeClr val="bg2">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spAutoFit/>
              </a:bodyPr>
              <a:lstStyle/>
              <a:p>
                <a:pPr algn="ctr"/>
                <a:r>
                  <a:rPr lang="af-ZA">
                    <a:latin typeface=""/>
                  </a:rPr>
                  <a:t>Log</a:t>
                </a:r>
                <a:endParaRPr lang="ru-RU"/>
              </a:p>
            </p:txBody>
          </p:sp>
          <p:sp>
            <p:nvSpPr>
              <p:cNvPr id="15" name="TextBox 14"/>
              <p:cNvSpPr txBox="1"/>
              <p:nvPr/>
            </p:nvSpPr>
            <p:spPr>
              <a:xfrm>
                <a:off x="6071186" y="1340081"/>
                <a:ext cx="680917" cy="646331"/>
              </a:xfrm>
              <a:prstGeom prst="rect">
                <a:avLst/>
              </a:prstGeom>
              <a:solidFill>
                <a:schemeClr val="tx2"/>
              </a:solidFill>
              <a:ln>
                <a:solidFill>
                  <a:schemeClr val="tx2"/>
                </a:solidFill>
              </a:ln>
            </p:spPr>
            <p:style>
              <a:lnRef idx="2">
                <a:schemeClr val="accent5">
                  <a:shade val="50000"/>
                </a:schemeClr>
              </a:lnRef>
              <a:fillRef idx="1">
                <a:schemeClr val="accent5"/>
              </a:fillRef>
              <a:effectRef idx="0">
                <a:schemeClr val="accent5"/>
              </a:effectRef>
              <a:fontRef idx="minor">
                <a:schemeClr val="lt1"/>
              </a:fontRef>
            </p:style>
            <p:txBody>
              <a:bodyPr rtlCol="0">
                <a:spAutoFit/>
              </a:bodyPr>
              <a:lstStyle/>
              <a:p>
                <a:pPr algn="ctr"/>
                <a:r>
                  <a:rPr lang="af-ZA" dirty="0" smtClean="0">
                    <a:latin typeface=""/>
                  </a:rPr>
                  <a:t>Diff</a:t>
                </a:r>
                <a:endParaRPr lang="ru-RU" dirty="0"/>
              </a:p>
              <a:p>
                <a:pPr algn="ctr"/>
                <a:endParaRPr lang="ru-RU" dirty="0"/>
              </a:p>
            </p:txBody>
          </p:sp>
          <p:sp>
            <p:nvSpPr>
              <p:cNvPr id="16" name="TextBox 15"/>
              <p:cNvSpPr txBox="1"/>
              <p:nvPr/>
            </p:nvSpPr>
            <p:spPr>
              <a:xfrm>
                <a:off x="6798314" y="1331909"/>
                <a:ext cx="575378" cy="369332"/>
              </a:xfrm>
              <a:prstGeom prst="rect">
                <a:avLst/>
              </a:prstGeom>
              <a:solidFill>
                <a:schemeClr val="tx2"/>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spAutoFit/>
              </a:bodyPr>
              <a:lstStyle/>
              <a:p>
                <a:pPr algn="ctr"/>
                <a:r>
                  <a:rPr lang="af-ZA" dirty="0">
                    <a:latin typeface=""/>
                  </a:rPr>
                  <a:t>Log</a:t>
                </a:r>
                <a:endParaRPr lang="ru-RU" dirty="0"/>
              </a:p>
            </p:txBody>
          </p:sp>
          <p:sp>
            <p:nvSpPr>
              <p:cNvPr id="17" name="TextBox 16"/>
              <p:cNvSpPr txBox="1"/>
              <p:nvPr/>
            </p:nvSpPr>
            <p:spPr>
              <a:xfrm>
                <a:off x="7411063" y="1331909"/>
                <a:ext cx="575378" cy="369332"/>
              </a:xfrm>
              <a:prstGeom prst="rect">
                <a:avLst/>
              </a:prstGeom>
              <a:solidFill>
                <a:schemeClr val="tx2"/>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spAutoFit/>
              </a:bodyPr>
              <a:lstStyle/>
              <a:p>
                <a:pPr algn="ctr"/>
                <a:r>
                  <a:rPr lang="af-ZA">
                    <a:latin typeface=""/>
                  </a:rPr>
                  <a:t>Log</a:t>
                </a:r>
                <a:endParaRPr lang="ru-RU"/>
              </a:p>
            </p:txBody>
          </p:sp>
          <p:sp>
            <p:nvSpPr>
              <p:cNvPr id="18" name="TextBox 17"/>
              <p:cNvSpPr txBox="1"/>
              <p:nvPr/>
            </p:nvSpPr>
            <p:spPr>
              <a:xfrm>
                <a:off x="8023811" y="1331909"/>
                <a:ext cx="575378" cy="369332"/>
              </a:xfrm>
              <a:prstGeom prst="rect">
                <a:avLst/>
              </a:prstGeom>
              <a:solidFill>
                <a:schemeClr val="tx2"/>
              </a:solidFill>
              <a:ln>
                <a:solidFill>
                  <a:schemeClr val="tx2"/>
                </a:solidFill>
              </a:ln>
            </p:spPr>
            <p:style>
              <a:lnRef idx="2">
                <a:schemeClr val="accent6">
                  <a:shade val="50000"/>
                </a:schemeClr>
              </a:lnRef>
              <a:fillRef idx="1">
                <a:schemeClr val="accent6"/>
              </a:fillRef>
              <a:effectRef idx="0">
                <a:schemeClr val="accent6"/>
              </a:effectRef>
              <a:fontRef idx="minor">
                <a:schemeClr val="lt1"/>
              </a:fontRef>
            </p:style>
            <p:txBody>
              <a:bodyPr rtlCol="0">
                <a:spAutoFit/>
              </a:bodyPr>
              <a:lstStyle/>
              <a:p>
                <a:pPr algn="ctr"/>
                <a:r>
                  <a:rPr lang="af-ZA" dirty="0">
                    <a:latin typeface=""/>
                  </a:rPr>
                  <a:t>Log</a:t>
                </a:r>
                <a:endParaRPr lang="ru-RU" dirty="0"/>
              </a:p>
            </p:txBody>
          </p:sp>
        </p:grpSp>
        <p:cxnSp>
          <p:nvCxnSpPr>
            <p:cNvPr id="23" name="Straight Arrow Connector 22"/>
            <p:cNvCxnSpPr/>
            <p:nvPr/>
          </p:nvCxnSpPr>
          <p:spPr>
            <a:xfrm>
              <a:off x="446882" y="3586788"/>
              <a:ext cx="7795511"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81" name="Group 80"/>
            <p:cNvGrpSpPr/>
            <p:nvPr/>
          </p:nvGrpSpPr>
          <p:grpSpPr>
            <a:xfrm>
              <a:off x="6671120" y="3398151"/>
              <a:ext cx="690611" cy="544581"/>
              <a:chOff x="6786149" y="3492298"/>
              <a:chExt cx="690611" cy="544581"/>
            </a:xfrm>
          </p:grpSpPr>
          <p:grpSp>
            <p:nvGrpSpPr>
              <p:cNvPr id="67" name="Group 4"/>
              <p:cNvGrpSpPr>
                <a:grpSpLocks noChangeAspect="1"/>
              </p:cNvGrpSpPr>
              <p:nvPr/>
            </p:nvGrpSpPr>
            <p:grpSpPr bwMode="auto">
              <a:xfrm>
                <a:off x="6786149" y="3497729"/>
                <a:ext cx="690611" cy="539150"/>
                <a:chOff x="5917" y="2181"/>
                <a:chExt cx="497" cy="388"/>
              </a:xfrm>
              <a:solidFill>
                <a:schemeClr val="bg1"/>
              </a:solidFill>
            </p:grpSpPr>
            <p:sp>
              <p:nvSpPr>
                <p:cNvPr id="68" name="Freeform 5"/>
                <p:cNvSpPr>
                  <a:spLocks noEditPoints="1"/>
                </p:cNvSpPr>
                <p:nvPr/>
              </p:nvSpPr>
              <p:spPr bwMode="auto">
                <a:xfrm>
                  <a:off x="5917" y="2181"/>
                  <a:ext cx="497" cy="388"/>
                </a:xfrm>
                <a:custGeom>
                  <a:avLst/>
                  <a:gdLst>
                    <a:gd name="T0" fmla="*/ 493 w 709"/>
                    <a:gd name="T1" fmla="*/ 419 h 553"/>
                    <a:gd name="T2" fmla="*/ 471 w 709"/>
                    <a:gd name="T3" fmla="*/ 438 h 553"/>
                    <a:gd name="T4" fmla="*/ 452 w 709"/>
                    <a:gd name="T5" fmla="*/ 450 h 553"/>
                    <a:gd name="T6" fmla="*/ 441 w 709"/>
                    <a:gd name="T7" fmla="*/ 456 h 553"/>
                    <a:gd name="T8" fmla="*/ 426 w 709"/>
                    <a:gd name="T9" fmla="*/ 462 h 553"/>
                    <a:gd name="T10" fmla="*/ 414 w 709"/>
                    <a:gd name="T11" fmla="*/ 466 h 553"/>
                    <a:gd name="T12" fmla="*/ 403 w 709"/>
                    <a:gd name="T13" fmla="*/ 470 h 553"/>
                    <a:gd name="T14" fmla="*/ 392 w 709"/>
                    <a:gd name="T15" fmla="*/ 472 h 553"/>
                    <a:gd name="T16" fmla="*/ 379 w 709"/>
                    <a:gd name="T17" fmla="*/ 474 h 553"/>
                    <a:gd name="T18" fmla="*/ 368 w 709"/>
                    <a:gd name="T19" fmla="*/ 475 h 553"/>
                    <a:gd name="T20" fmla="*/ 354 w 709"/>
                    <a:gd name="T21" fmla="*/ 476 h 553"/>
                    <a:gd name="T22" fmla="*/ 305 w 709"/>
                    <a:gd name="T23" fmla="*/ 469 h 553"/>
                    <a:gd name="T24" fmla="*/ 230 w 709"/>
                    <a:gd name="T25" fmla="*/ 277 h 553"/>
                    <a:gd name="T26" fmla="*/ 0 w 709"/>
                    <a:gd name="T27" fmla="*/ 277 h 553"/>
                    <a:gd name="T28" fmla="*/ 241 w 709"/>
                    <a:gd name="T29" fmla="*/ 529 h 553"/>
                    <a:gd name="T30" fmla="*/ 364 w 709"/>
                    <a:gd name="T31" fmla="*/ 553 h 553"/>
                    <a:gd name="T32" fmla="*/ 380 w 709"/>
                    <a:gd name="T33" fmla="*/ 552 h 553"/>
                    <a:gd name="T34" fmla="*/ 395 w 709"/>
                    <a:gd name="T35" fmla="*/ 550 h 553"/>
                    <a:gd name="T36" fmla="*/ 409 w 709"/>
                    <a:gd name="T37" fmla="*/ 548 h 553"/>
                    <a:gd name="T38" fmla="*/ 423 w 709"/>
                    <a:gd name="T39" fmla="*/ 545 h 553"/>
                    <a:gd name="T40" fmla="*/ 438 w 709"/>
                    <a:gd name="T41" fmla="*/ 540 h 553"/>
                    <a:gd name="T42" fmla="*/ 453 w 709"/>
                    <a:gd name="T43" fmla="*/ 535 h 553"/>
                    <a:gd name="T44" fmla="*/ 466 w 709"/>
                    <a:gd name="T45" fmla="*/ 530 h 553"/>
                    <a:gd name="T46" fmla="*/ 479 w 709"/>
                    <a:gd name="T47" fmla="*/ 524 h 553"/>
                    <a:gd name="T48" fmla="*/ 491 w 709"/>
                    <a:gd name="T49" fmla="*/ 517 h 553"/>
                    <a:gd name="T50" fmla="*/ 517 w 709"/>
                    <a:gd name="T51" fmla="*/ 500 h 553"/>
                    <a:gd name="T52" fmla="*/ 528 w 709"/>
                    <a:gd name="T53" fmla="*/ 492 h 553"/>
                    <a:gd name="T54" fmla="*/ 539 w 709"/>
                    <a:gd name="T55" fmla="*/ 482 h 553"/>
                    <a:gd name="T56" fmla="*/ 549 w 709"/>
                    <a:gd name="T57" fmla="*/ 473 h 553"/>
                    <a:gd name="T58" fmla="*/ 631 w 709"/>
                    <a:gd name="T59" fmla="*/ 277 h 553"/>
                    <a:gd name="T60" fmla="*/ 344 w 709"/>
                    <a:gd name="T61" fmla="*/ 1 h 553"/>
                    <a:gd name="T62" fmla="*/ 329 w 709"/>
                    <a:gd name="T63" fmla="*/ 1 h 553"/>
                    <a:gd name="T64" fmla="*/ 314 w 709"/>
                    <a:gd name="T65" fmla="*/ 3 h 553"/>
                    <a:gd name="T66" fmla="*/ 300 w 709"/>
                    <a:gd name="T67" fmla="*/ 6 h 553"/>
                    <a:gd name="T68" fmla="*/ 286 w 709"/>
                    <a:gd name="T69" fmla="*/ 9 h 553"/>
                    <a:gd name="T70" fmla="*/ 270 w 709"/>
                    <a:gd name="T71" fmla="*/ 13 h 553"/>
                    <a:gd name="T72" fmla="*/ 256 w 709"/>
                    <a:gd name="T73" fmla="*/ 18 h 553"/>
                    <a:gd name="T74" fmla="*/ 243 w 709"/>
                    <a:gd name="T75" fmla="*/ 24 h 553"/>
                    <a:gd name="T76" fmla="*/ 230 w 709"/>
                    <a:gd name="T77" fmla="*/ 30 h 553"/>
                    <a:gd name="T78" fmla="*/ 217 w 709"/>
                    <a:gd name="T79" fmla="*/ 37 h 553"/>
                    <a:gd name="T80" fmla="*/ 192 w 709"/>
                    <a:gd name="T81" fmla="*/ 53 h 553"/>
                    <a:gd name="T82" fmla="*/ 181 w 709"/>
                    <a:gd name="T83" fmla="*/ 62 h 553"/>
                    <a:gd name="T84" fmla="*/ 170 w 709"/>
                    <a:gd name="T85" fmla="*/ 71 h 553"/>
                    <a:gd name="T86" fmla="*/ 160 w 709"/>
                    <a:gd name="T87" fmla="*/ 81 h 553"/>
                    <a:gd name="T88" fmla="*/ 197 w 709"/>
                    <a:gd name="T89" fmla="*/ 156 h 553"/>
                    <a:gd name="T90" fmla="*/ 216 w 709"/>
                    <a:gd name="T91" fmla="*/ 134 h 553"/>
                    <a:gd name="T92" fmla="*/ 238 w 709"/>
                    <a:gd name="T93" fmla="*/ 116 h 553"/>
                    <a:gd name="T94" fmla="*/ 257 w 709"/>
                    <a:gd name="T95" fmla="*/ 103 h 553"/>
                    <a:gd name="T96" fmla="*/ 267 w 709"/>
                    <a:gd name="T97" fmla="*/ 98 h 553"/>
                    <a:gd name="T98" fmla="*/ 283 w 709"/>
                    <a:gd name="T99" fmla="*/ 91 h 553"/>
                    <a:gd name="T100" fmla="*/ 294 w 709"/>
                    <a:gd name="T101" fmla="*/ 87 h 553"/>
                    <a:gd name="T102" fmla="*/ 306 w 709"/>
                    <a:gd name="T103" fmla="*/ 84 h 553"/>
                    <a:gd name="T104" fmla="*/ 317 w 709"/>
                    <a:gd name="T105" fmla="*/ 81 h 553"/>
                    <a:gd name="T106" fmla="*/ 330 w 709"/>
                    <a:gd name="T107" fmla="*/ 79 h 553"/>
                    <a:gd name="T108" fmla="*/ 341 w 709"/>
                    <a:gd name="T109" fmla="*/ 78 h 553"/>
                    <a:gd name="T110" fmla="*/ 354 w 709"/>
                    <a:gd name="T111" fmla="*/ 78 h 553"/>
                    <a:gd name="T112" fmla="*/ 419 w 709"/>
                    <a:gd name="T113" fmla="*/ 89 h 553"/>
                    <a:gd name="T114" fmla="*/ 589 w 709"/>
                    <a:gd name="T115" fmla="*/ 42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9" h="553">
                      <a:moveTo>
                        <a:pt x="516" y="393"/>
                      </a:moveTo>
                      <a:cubicBezTo>
                        <a:pt x="510" y="401"/>
                        <a:pt x="504" y="408"/>
                        <a:pt x="497" y="415"/>
                      </a:cubicBezTo>
                      <a:cubicBezTo>
                        <a:pt x="497" y="415"/>
                        <a:pt x="497" y="415"/>
                        <a:pt x="497" y="415"/>
                      </a:cubicBezTo>
                      <a:cubicBezTo>
                        <a:pt x="496" y="417"/>
                        <a:pt x="495" y="418"/>
                        <a:pt x="493" y="419"/>
                      </a:cubicBezTo>
                      <a:cubicBezTo>
                        <a:pt x="493" y="419"/>
                        <a:pt x="493" y="419"/>
                        <a:pt x="493" y="419"/>
                      </a:cubicBezTo>
                      <a:cubicBezTo>
                        <a:pt x="488" y="425"/>
                        <a:pt x="482" y="430"/>
                        <a:pt x="476" y="434"/>
                      </a:cubicBezTo>
                      <a:cubicBezTo>
                        <a:pt x="476" y="434"/>
                        <a:pt x="476" y="434"/>
                        <a:pt x="475" y="435"/>
                      </a:cubicBezTo>
                      <a:cubicBezTo>
                        <a:pt x="474" y="436"/>
                        <a:pt x="473" y="437"/>
                        <a:pt x="471" y="438"/>
                      </a:cubicBezTo>
                      <a:cubicBezTo>
                        <a:pt x="471" y="438"/>
                        <a:pt x="471" y="438"/>
                        <a:pt x="471" y="438"/>
                      </a:cubicBezTo>
                      <a:cubicBezTo>
                        <a:pt x="466" y="441"/>
                        <a:pt x="462" y="444"/>
                        <a:pt x="457" y="447"/>
                      </a:cubicBezTo>
                      <a:cubicBezTo>
                        <a:pt x="456" y="448"/>
                        <a:pt x="456" y="448"/>
                        <a:pt x="456" y="448"/>
                      </a:cubicBezTo>
                      <a:cubicBezTo>
                        <a:pt x="455" y="448"/>
                        <a:pt x="453" y="449"/>
                        <a:pt x="452" y="450"/>
                      </a:cubicBezTo>
                      <a:cubicBezTo>
                        <a:pt x="452" y="450"/>
                        <a:pt x="451" y="450"/>
                        <a:pt x="451" y="451"/>
                      </a:cubicBezTo>
                      <a:cubicBezTo>
                        <a:pt x="450" y="451"/>
                        <a:pt x="448" y="452"/>
                        <a:pt x="447" y="453"/>
                      </a:cubicBezTo>
                      <a:cubicBezTo>
                        <a:pt x="447" y="453"/>
                        <a:pt x="446" y="453"/>
                        <a:pt x="446" y="453"/>
                      </a:cubicBezTo>
                      <a:cubicBezTo>
                        <a:pt x="445" y="454"/>
                        <a:pt x="443" y="455"/>
                        <a:pt x="441" y="456"/>
                      </a:cubicBezTo>
                      <a:cubicBezTo>
                        <a:pt x="441" y="456"/>
                        <a:pt x="441" y="456"/>
                        <a:pt x="441" y="456"/>
                      </a:cubicBezTo>
                      <a:cubicBezTo>
                        <a:pt x="438" y="457"/>
                        <a:pt x="434" y="459"/>
                        <a:pt x="431" y="460"/>
                      </a:cubicBezTo>
                      <a:cubicBezTo>
                        <a:pt x="431" y="460"/>
                        <a:pt x="430" y="461"/>
                        <a:pt x="430" y="461"/>
                      </a:cubicBezTo>
                      <a:cubicBezTo>
                        <a:pt x="428" y="461"/>
                        <a:pt x="427" y="462"/>
                        <a:pt x="426" y="462"/>
                      </a:cubicBezTo>
                      <a:cubicBezTo>
                        <a:pt x="425" y="463"/>
                        <a:pt x="425" y="463"/>
                        <a:pt x="424" y="463"/>
                      </a:cubicBezTo>
                      <a:cubicBezTo>
                        <a:pt x="423" y="463"/>
                        <a:pt x="422" y="464"/>
                        <a:pt x="421" y="464"/>
                      </a:cubicBezTo>
                      <a:cubicBezTo>
                        <a:pt x="420" y="465"/>
                        <a:pt x="420" y="465"/>
                        <a:pt x="419" y="465"/>
                      </a:cubicBezTo>
                      <a:cubicBezTo>
                        <a:pt x="418" y="465"/>
                        <a:pt x="416" y="466"/>
                        <a:pt x="414" y="466"/>
                      </a:cubicBezTo>
                      <a:cubicBezTo>
                        <a:pt x="414" y="466"/>
                        <a:pt x="414" y="466"/>
                        <a:pt x="414" y="467"/>
                      </a:cubicBezTo>
                      <a:cubicBezTo>
                        <a:pt x="412" y="467"/>
                        <a:pt x="410" y="468"/>
                        <a:pt x="409" y="468"/>
                      </a:cubicBezTo>
                      <a:cubicBezTo>
                        <a:pt x="408" y="468"/>
                        <a:pt x="408" y="468"/>
                        <a:pt x="407" y="468"/>
                      </a:cubicBezTo>
                      <a:cubicBezTo>
                        <a:pt x="406" y="469"/>
                        <a:pt x="405" y="469"/>
                        <a:pt x="403" y="470"/>
                      </a:cubicBezTo>
                      <a:cubicBezTo>
                        <a:pt x="403" y="470"/>
                        <a:pt x="402" y="470"/>
                        <a:pt x="401" y="470"/>
                      </a:cubicBezTo>
                      <a:cubicBezTo>
                        <a:pt x="400" y="470"/>
                        <a:pt x="399" y="471"/>
                        <a:pt x="398" y="471"/>
                      </a:cubicBezTo>
                      <a:cubicBezTo>
                        <a:pt x="397" y="471"/>
                        <a:pt x="397" y="471"/>
                        <a:pt x="396" y="471"/>
                      </a:cubicBezTo>
                      <a:cubicBezTo>
                        <a:pt x="395" y="472"/>
                        <a:pt x="393" y="472"/>
                        <a:pt x="392" y="472"/>
                      </a:cubicBezTo>
                      <a:cubicBezTo>
                        <a:pt x="392" y="472"/>
                        <a:pt x="391" y="472"/>
                        <a:pt x="390" y="472"/>
                      </a:cubicBezTo>
                      <a:cubicBezTo>
                        <a:pt x="389" y="473"/>
                        <a:pt x="387" y="473"/>
                        <a:pt x="385" y="473"/>
                      </a:cubicBezTo>
                      <a:cubicBezTo>
                        <a:pt x="385" y="473"/>
                        <a:pt x="385" y="473"/>
                        <a:pt x="385" y="473"/>
                      </a:cubicBezTo>
                      <a:cubicBezTo>
                        <a:pt x="383" y="474"/>
                        <a:pt x="381" y="474"/>
                        <a:pt x="379" y="474"/>
                      </a:cubicBezTo>
                      <a:cubicBezTo>
                        <a:pt x="379" y="474"/>
                        <a:pt x="378" y="474"/>
                        <a:pt x="378" y="474"/>
                      </a:cubicBezTo>
                      <a:cubicBezTo>
                        <a:pt x="376" y="474"/>
                        <a:pt x="375" y="475"/>
                        <a:pt x="374" y="475"/>
                      </a:cubicBezTo>
                      <a:cubicBezTo>
                        <a:pt x="373" y="475"/>
                        <a:pt x="372" y="475"/>
                        <a:pt x="372" y="475"/>
                      </a:cubicBezTo>
                      <a:cubicBezTo>
                        <a:pt x="370" y="475"/>
                        <a:pt x="369" y="475"/>
                        <a:pt x="368" y="475"/>
                      </a:cubicBezTo>
                      <a:cubicBezTo>
                        <a:pt x="367" y="475"/>
                        <a:pt x="367" y="475"/>
                        <a:pt x="366" y="475"/>
                      </a:cubicBezTo>
                      <a:cubicBezTo>
                        <a:pt x="365" y="475"/>
                        <a:pt x="363" y="475"/>
                        <a:pt x="362" y="475"/>
                      </a:cubicBezTo>
                      <a:cubicBezTo>
                        <a:pt x="361" y="475"/>
                        <a:pt x="361" y="475"/>
                        <a:pt x="360" y="475"/>
                      </a:cubicBezTo>
                      <a:cubicBezTo>
                        <a:pt x="358" y="476"/>
                        <a:pt x="356" y="476"/>
                        <a:pt x="354" y="476"/>
                      </a:cubicBezTo>
                      <a:cubicBezTo>
                        <a:pt x="348" y="476"/>
                        <a:pt x="341" y="475"/>
                        <a:pt x="334" y="475"/>
                      </a:cubicBezTo>
                      <a:cubicBezTo>
                        <a:pt x="331" y="474"/>
                        <a:pt x="327" y="474"/>
                        <a:pt x="324" y="473"/>
                      </a:cubicBezTo>
                      <a:cubicBezTo>
                        <a:pt x="321" y="473"/>
                        <a:pt x="318" y="472"/>
                        <a:pt x="314" y="472"/>
                      </a:cubicBezTo>
                      <a:cubicBezTo>
                        <a:pt x="311" y="471"/>
                        <a:pt x="308" y="470"/>
                        <a:pt x="305" y="469"/>
                      </a:cubicBezTo>
                      <a:cubicBezTo>
                        <a:pt x="303" y="469"/>
                        <a:pt x="302" y="468"/>
                        <a:pt x="300" y="468"/>
                      </a:cubicBezTo>
                      <a:cubicBezTo>
                        <a:pt x="290" y="465"/>
                        <a:pt x="280" y="461"/>
                        <a:pt x="270" y="457"/>
                      </a:cubicBezTo>
                      <a:cubicBezTo>
                        <a:pt x="202" y="425"/>
                        <a:pt x="156" y="356"/>
                        <a:pt x="156" y="277"/>
                      </a:cubicBezTo>
                      <a:cubicBezTo>
                        <a:pt x="230" y="277"/>
                        <a:pt x="230" y="277"/>
                        <a:pt x="230" y="277"/>
                      </a:cubicBezTo>
                      <a:cubicBezTo>
                        <a:pt x="171" y="199"/>
                        <a:pt x="171" y="199"/>
                        <a:pt x="171" y="199"/>
                      </a:cubicBezTo>
                      <a:cubicBezTo>
                        <a:pt x="120" y="131"/>
                        <a:pt x="120" y="131"/>
                        <a:pt x="120" y="131"/>
                      </a:cubicBezTo>
                      <a:cubicBezTo>
                        <a:pt x="115" y="124"/>
                        <a:pt x="115" y="124"/>
                        <a:pt x="115" y="124"/>
                      </a:cubicBezTo>
                      <a:cubicBezTo>
                        <a:pt x="0" y="277"/>
                        <a:pt x="0" y="277"/>
                        <a:pt x="0" y="277"/>
                      </a:cubicBezTo>
                      <a:cubicBezTo>
                        <a:pt x="78" y="277"/>
                        <a:pt x="78" y="277"/>
                        <a:pt x="78" y="277"/>
                      </a:cubicBezTo>
                      <a:cubicBezTo>
                        <a:pt x="78" y="382"/>
                        <a:pt x="137" y="473"/>
                        <a:pt x="223" y="520"/>
                      </a:cubicBezTo>
                      <a:cubicBezTo>
                        <a:pt x="225" y="521"/>
                        <a:pt x="227" y="522"/>
                        <a:pt x="229" y="523"/>
                      </a:cubicBezTo>
                      <a:cubicBezTo>
                        <a:pt x="233" y="525"/>
                        <a:pt x="237" y="527"/>
                        <a:pt x="241" y="529"/>
                      </a:cubicBezTo>
                      <a:cubicBezTo>
                        <a:pt x="271" y="543"/>
                        <a:pt x="305" y="551"/>
                        <a:pt x="340" y="553"/>
                      </a:cubicBezTo>
                      <a:cubicBezTo>
                        <a:pt x="345" y="553"/>
                        <a:pt x="350" y="553"/>
                        <a:pt x="354" y="553"/>
                      </a:cubicBezTo>
                      <a:cubicBezTo>
                        <a:pt x="357" y="553"/>
                        <a:pt x="359" y="553"/>
                        <a:pt x="362" y="553"/>
                      </a:cubicBezTo>
                      <a:cubicBezTo>
                        <a:pt x="363" y="553"/>
                        <a:pt x="364" y="553"/>
                        <a:pt x="364" y="553"/>
                      </a:cubicBezTo>
                      <a:cubicBezTo>
                        <a:pt x="366" y="553"/>
                        <a:pt x="368" y="553"/>
                        <a:pt x="369" y="553"/>
                      </a:cubicBezTo>
                      <a:cubicBezTo>
                        <a:pt x="370" y="553"/>
                        <a:pt x="371" y="553"/>
                        <a:pt x="372" y="553"/>
                      </a:cubicBezTo>
                      <a:cubicBezTo>
                        <a:pt x="374" y="552"/>
                        <a:pt x="375" y="552"/>
                        <a:pt x="377" y="552"/>
                      </a:cubicBezTo>
                      <a:cubicBezTo>
                        <a:pt x="378" y="552"/>
                        <a:pt x="379" y="552"/>
                        <a:pt x="380" y="552"/>
                      </a:cubicBezTo>
                      <a:cubicBezTo>
                        <a:pt x="381" y="552"/>
                        <a:pt x="383" y="552"/>
                        <a:pt x="384" y="552"/>
                      </a:cubicBezTo>
                      <a:cubicBezTo>
                        <a:pt x="385" y="551"/>
                        <a:pt x="386" y="551"/>
                        <a:pt x="387" y="551"/>
                      </a:cubicBezTo>
                      <a:cubicBezTo>
                        <a:pt x="389" y="551"/>
                        <a:pt x="390" y="551"/>
                        <a:pt x="391" y="551"/>
                      </a:cubicBezTo>
                      <a:cubicBezTo>
                        <a:pt x="393" y="550"/>
                        <a:pt x="394" y="550"/>
                        <a:pt x="395" y="550"/>
                      </a:cubicBezTo>
                      <a:cubicBezTo>
                        <a:pt x="396" y="550"/>
                        <a:pt x="397" y="550"/>
                        <a:pt x="399" y="550"/>
                      </a:cubicBezTo>
                      <a:cubicBezTo>
                        <a:pt x="400" y="549"/>
                        <a:pt x="401" y="549"/>
                        <a:pt x="402" y="549"/>
                      </a:cubicBezTo>
                      <a:cubicBezTo>
                        <a:pt x="403" y="549"/>
                        <a:pt x="405" y="549"/>
                        <a:pt x="406" y="548"/>
                      </a:cubicBezTo>
                      <a:cubicBezTo>
                        <a:pt x="407" y="548"/>
                        <a:pt x="408" y="548"/>
                        <a:pt x="409" y="548"/>
                      </a:cubicBezTo>
                      <a:cubicBezTo>
                        <a:pt x="410" y="547"/>
                        <a:pt x="412" y="547"/>
                        <a:pt x="413" y="547"/>
                      </a:cubicBezTo>
                      <a:cubicBezTo>
                        <a:pt x="414" y="547"/>
                        <a:pt x="415" y="546"/>
                        <a:pt x="416" y="546"/>
                      </a:cubicBezTo>
                      <a:cubicBezTo>
                        <a:pt x="418" y="546"/>
                        <a:pt x="419" y="545"/>
                        <a:pt x="421" y="545"/>
                      </a:cubicBezTo>
                      <a:cubicBezTo>
                        <a:pt x="422" y="545"/>
                        <a:pt x="422" y="545"/>
                        <a:pt x="423" y="545"/>
                      </a:cubicBezTo>
                      <a:cubicBezTo>
                        <a:pt x="425" y="544"/>
                        <a:pt x="427" y="543"/>
                        <a:pt x="430" y="543"/>
                      </a:cubicBezTo>
                      <a:cubicBezTo>
                        <a:pt x="430" y="543"/>
                        <a:pt x="430" y="543"/>
                        <a:pt x="430" y="543"/>
                      </a:cubicBezTo>
                      <a:cubicBezTo>
                        <a:pt x="432" y="542"/>
                        <a:pt x="435" y="541"/>
                        <a:pt x="437" y="541"/>
                      </a:cubicBezTo>
                      <a:cubicBezTo>
                        <a:pt x="437" y="540"/>
                        <a:pt x="438" y="540"/>
                        <a:pt x="438" y="540"/>
                      </a:cubicBezTo>
                      <a:cubicBezTo>
                        <a:pt x="440" y="540"/>
                        <a:pt x="442" y="539"/>
                        <a:pt x="444" y="538"/>
                      </a:cubicBezTo>
                      <a:cubicBezTo>
                        <a:pt x="444" y="538"/>
                        <a:pt x="445" y="538"/>
                        <a:pt x="446" y="538"/>
                      </a:cubicBezTo>
                      <a:cubicBezTo>
                        <a:pt x="447" y="537"/>
                        <a:pt x="449" y="537"/>
                        <a:pt x="450" y="536"/>
                      </a:cubicBezTo>
                      <a:cubicBezTo>
                        <a:pt x="451" y="536"/>
                        <a:pt x="452" y="535"/>
                        <a:pt x="453" y="535"/>
                      </a:cubicBezTo>
                      <a:cubicBezTo>
                        <a:pt x="454" y="535"/>
                        <a:pt x="456" y="534"/>
                        <a:pt x="457" y="533"/>
                      </a:cubicBezTo>
                      <a:cubicBezTo>
                        <a:pt x="458" y="533"/>
                        <a:pt x="459" y="533"/>
                        <a:pt x="460" y="532"/>
                      </a:cubicBezTo>
                      <a:cubicBezTo>
                        <a:pt x="461" y="532"/>
                        <a:pt x="462" y="531"/>
                        <a:pt x="464" y="531"/>
                      </a:cubicBezTo>
                      <a:cubicBezTo>
                        <a:pt x="465" y="530"/>
                        <a:pt x="465" y="530"/>
                        <a:pt x="466" y="530"/>
                      </a:cubicBezTo>
                      <a:cubicBezTo>
                        <a:pt x="468" y="529"/>
                        <a:pt x="469" y="528"/>
                        <a:pt x="470" y="528"/>
                      </a:cubicBezTo>
                      <a:cubicBezTo>
                        <a:pt x="471" y="527"/>
                        <a:pt x="472" y="527"/>
                        <a:pt x="473" y="527"/>
                      </a:cubicBezTo>
                      <a:cubicBezTo>
                        <a:pt x="474" y="526"/>
                        <a:pt x="475" y="525"/>
                        <a:pt x="477" y="525"/>
                      </a:cubicBezTo>
                      <a:cubicBezTo>
                        <a:pt x="478" y="524"/>
                        <a:pt x="478" y="524"/>
                        <a:pt x="479" y="524"/>
                      </a:cubicBezTo>
                      <a:cubicBezTo>
                        <a:pt x="480" y="523"/>
                        <a:pt x="482" y="522"/>
                        <a:pt x="483" y="521"/>
                      </a:cubicBezTo>
                      <a:cubicBezTo>
                        <a:pt x="484" y="521"/>
                        <a:pt x="485" y="521"/>
                        <a:pt x="485" y="520"/>
                      </a:cubicBezTo>
                      <a:cubicBezTo>
                        <a:pt x="487" y="519"/>
                        <a:pt x="488" y="518"/>
                        <a:pt x="490" y="518"/>
                      </a:cubicBezTo>
                      <a:cubicBezTo>
                        <a:pt x="491" y="517"/>
                        <a:pt x="491" y="517"/>
                        <a:pt x="491" y="517"/>
                      </a:cubicBezTo>
                      <a:cubicBezTo>
                        <a:pt x="498" y="513"/>
                        <a:pt x="504" y="509"/>
                        <a:pt x="510" y="505"/>
                      </a:cubicBezTo>
                      <a:cubicBezTo>
                        <a:pt x="510" y="505"/>
                        <a:pt x="510" y="505"/>
                        <a:pt x="510" y="505"/>
                      </a:cubicBezTo>
                      <a:cubicBezTo>
                        <a:pt x="512" y="504"/>
                        <a:pt x="514" y="503"/>
                        <a:pt x="515" y="501"/>
                      </a:cubicBezTo>
                      <a:cubicBezTo>
                        <a:pt x="516" y="501"/>
                        <a:pt x="516" y="501"/>
                        <a:pt x="517" y="500"/>
                      </a:cubicBezTo>
                      <a:cubicBezTo>
                        <a:pt x="518" y="499"/>
                        <a:pt x="520" y="498"/>
                        <a:pt x="521" y="497"/>
                      </a:cubicBezTo>
                      <a:cubicBezTo>
                        <a:pt x="522" y="497"/>
                        <a:pt x="522" y="496"/>
                        <a:pt x="523" y="496"/>
                      </a:cubicBezTo>
                      <a:cubicBezTo>
                        <a:pt x="524" y="495"/>
                        <a:pt x="525" y="494"/>
                        <a:pt x="527" y="493"/>
                      </a:cubicBezTo>
                      <a:cubicBezTo>
                        <a:pt x="527" y="493"/>
                        <a:pt x="528" y="492"/>
                        <a:pt x="528" y="492"/>
                      </a:cubicBezTo>
                      <a:cubicBezTo>
                        <a:pt x="530" y="491"/>
                        <a:pt x="531" y="489"/>
                        <a:pt x="532" y="488"/>
                      </a:cubicBezTo>
                      <a:cubicBezTo>
                        <a:pt x="533" y="488"/>
                        <a:pt x="533" y="488"/>
                        <a:pt x="534" y="487"/>
                      </a:cubicBezTo>
                      <a:cubicBezTo>
                        <a:pt x="535" y="486"/>
                        <a:pt x="536" y="485"/>
                        <a:pt x="538" y="484"/>
                      </a:cubicBezTo>
                      <a:cubicBezTo>
                        <a:pt x="538" y="483"/>
                        <a:pt x="539" y="483"/>
                        <a:pt x="539" y="482"/>
                      </a:cubicBezTo>
                      <a:cubicBezTo>
                        <a:pt x="540" y="481"/>
                        <a:pt x="542" y="480"/>
                        <a:pt x="543" y="479"/>
                      </a:cubicBezTo>
                      <a:cubicBezTo>
                        <a:pt x="543" y="478"/>
                        <a:pt x="544" y="478"/>
                        <a:pt x="544" y="478"/>
                      </a:cubicBezTo>
                      <a:cubicBezTo>
                        <a:pt x="546" y="476"/>
                        <a:pt x="547" y="475"/>
                        <a:pt x="548" y="474"/>
                      </a:cubicBezTo>
                      <a:cubicBezTo>
                        <a:pt x="549" y="473"/>
                        <a:pt x="549" y="473"/>
                        <a:pt x="549" y="473"/>
                      </a:cubicBezTo>
                      <a:cubicBezTo>
                        <a:pt x="554" y="468"/>
                        <a:pt x="559" y="462"/>
                        <a:pt x="564" y="457"/>
                      </a:cubicBezTo>
                      <a:cubicBezTo>
                        <a:pt x="564" y="457"/>
                        <a:pt x="564" y="457"/>
                        <a:pt x="564" y="457"/>
                      </a:cubicBezTo>
                      <a:cubicBezTo>
                        <a:pt x="516" y="393"/>
                        <a:pt x="516" y="393"/>
                        <a:pt x="516" y="393"/>
                      </a:cubicBezTo>
                      <a:close/>
                      <a:moveTo>
                        <a:pt x="631" y="277"/>
                      </a:moveTo>
                      <a:cubicBezTo>
                        <a:pt x="631" y="124"/>
                        <a:pt x="507" y="0"/>
                        <a:pt x="354" y="0"/>
                      </a:cubicBezTo>
                      <a:cubicBezTo>
                        <a:pt x="354" y="0"/>
                        <a:pt x="354" y="0"/>
                        <a:pt x="354" y="0"/>
                      </a:cubicBezTo>
                      <a:cubicBezTo>
                        <a:pt x="351" y="0"/>
                        <a:pt x="349" y="0"/>
                        <a:pt x="347" y="0"/>
                      </a:cubicBezTo>
                      <a:cubicBezTo>
                        <a:pt x="346" y="0"/>
                        <a:pt x="345" y="0"/>
                        <a:pt x="344" y="1"/>
                      </a:cubicBezTo>
                      <a:cubicBezTo>
                        <a:pt x="343" y="1"/>
                        <a:pt x="341" y="1"/>
                        <a:pt x="340" y="1"/>
                      </a:cubicBezTo>
                      <a:cubicBezTo>
                        <a:pt x="339" y="1"/>
                        <a:pt x="337" y="1"/>
                        <a:pt x="336" y="1"/>
                      </a:cubicBezTo>
                      <a:cubicBezTo>
                        <a:pt x="335" y="1"/>
                        <a:pt x="334" y="1"/>
                        <a:pt x="332" y="1"/>
                      </a:cubicBezTo>
                      <a:cubicBezTo>
                        <a:pt x="331" y="1"/>
                        <a:pt x="330" y="1"/>
                        <a:pt x="329" y="1"/>
                      </a:cubicBezTo>
                      <a:cubicBezTo>
                        <a:pt x="328" y="2"/>
                        <a:pt x="326" y="2"/>
                        <a:pt x="325" y="2"/>
                      </a:cubicBezTo>
                      <a:cubicBezTo>
                        <a:pt x="324" y="2"/>
                        <a:pt x="323" y="2"/>
                        <a:pt x="322" y="2"/>
                      </a:cubicBezTo>
                      <a:cubicBezTo>
                        <a:pt x="320" y="2"/>
                        <a:pt x="319" y="3"/>
                        <a:pt x="317" y="3"/>
                      </a:cubicBezTo>
                      <a:cubicBezTo>
                        <a:pt x="316" y="3"/>
                        <a:pt x="315" y="3"/>
                        <a:pt x="314" y="3"/>
                      </a:cubicBezTo>
                      <a:cubicBezTo>
                        <a:pt x="313" y="3"/>
                        <a:pt x="312" y="4"/>
                        <a:pt x="310" y="4"/>
                      </a:cubicBezTo>
                      <a:cubicBezTo>
                        <a:pt x="309" y="4"/>
                        <a:pt x="308" y="4"/>
                        <a:pt x="307" y="4"/>
                      </a:cubicBezTo>
                      <a:cubicBezTo>
                        <a:pt x="306" y="5"/>
                        <a:pt x="304" y="5"/>
                        <a:pt x="303" y="5"/>
                      </a:cubicBezTo>
                      <a:cubicBezTo>
                        <a:pt x="302" y="5"/>
                        <a:pt x="301" y="6"/>
                        <a:pt x="300" y="6"/>
                      </a:cubicBezTo>
                      <a:cubicBezTo>
                        <a:pt x="298" y="6"/>
                        <a:pt x="297" y="6"/>
                        <a:pt x="296" y="7"/>
                      </a:cubicBezTo>
                      <a:cubicBezTo>
                        <a:pt x="295" y="7"/>
                        <a:pt x="294" y="7"/>
                        <a:pt x="293" y="7"/>
                      </a:cubicBezTo>
                      <a:cubicBezTo>
                        <a:pt x="291" y="8"/>
                        <a:pt x="290" y="8"/>
                        <a:pt x="288" y="8"/>
                      </a:cubicBezTo>
                      <a:cubicBezTo>
                        <a:pt x="287" y="9"/>
                        <a:pt x="287" y="9"/>
                        <a:pt x="286" y="9"/>
                      </a:cubicBezTo>
                      <a:cubicBezTo>
                        <a:pt x="284" y="9"/>
                        <a:pt x="282" y="10"/>
                        <a:pt x="280" y="11"/>
                      </a:cubicBezTo>
                      <a:cubicBezTo>
                        <a:pt x="280" y="11"/>
                        <a:pt x="279" y="11"/>
                        <a:pt x="279" y="11"/>
                      </a:cubicBezTo>
                      <a:cubicBezTo>
                        <a:pt x="277" y="11"/>
                        <a:pt x="274" y="12"/>
                        <a:pt x="272" y="13"/>
                      </a:cubicBezTo>
                      <a:cubicBezTo>
                        <a:pt x="271" y="13"/>
                        <a:pt x="271" y="13"/>
                        <a:pt x="270" y="13"/>
                      </a:cubicBezTo>
                      <a:cubicBezTo>
                        <a:pt x="269" y="14"/>
                        <a:pt x="267" y="14"/>
                        <a:pt x="265" y="15"/>
                      </a:cubicBezTo>
                      <a:cubicBezTo>
                        <a:pt x="264" y="15"/>
                        <a:pt x="264" y="16"/>
                        <a:pt x="263" y="16"/>
                      </a:cubicBezTo>
                      <a:cubicBezTo>
                        <a:pt x="261" y="16"/>
                        <a:pt x="260" y="17"/>
                        <a:pt x="258" y="17"/>
                      </a:cubicBezTo>
                      <a:cubicBezTo>
                        <a:pt x="258" y="18"/>
                        <a:pt x="257" y="18"/>
                        <a:pt x="256" y="18"/>
                      </a:cubicBezTo>
                      <a:cubicBezTo>
                        <a:pt x="255" y="19"/>
                        <a:pt x="253" y="19"/>
                        <a:pt x="252" y="20"/>
                      </a:cubicBezTo>
                      <a:cubicBezTo>
                        <a:pt x="251" y="20"/>
                        <a:pt x="250" y="21"/>
                        <a:pt x="249" y="21"/>
                      </a:cubicBezTo>
                      <a:cubicBezTo>
                        <a:pt x="248" y="22"/>
                        <a:pt x="247" y="22"/>
                        <a:pt x="245" y="23"/>
                      </a:cubicBezTo>
                      <a:cubicBezTo>
                        <a:pt x="244" y="23"/>
                        <a:pt x="244" y="24"/>
                        <a:pt x="243" y="24"/>
                      </a:cubicBezTo>
                      <a:cubicBezTo>
                        <a:pt x="241" y="24"/>
                        <a:pt x="240" y="25"/>
                        <a:pt x="239" y="26"/>
                      </a:cubicBezTo>
                      <a:cubicBezTo>
                        <a:pt x="238" y="26"/>
                        <a:pt x="237" y="26"/>
                        <a:pt x="236" y="27"/>
                      </a:cubicBezTo>
                      <a:cubicBezTo>
                        <a:pt x="235" y="27"/>
                        <a:pt x="233" y="28"/>
                        <a:pt x="232" y="29"/>
                      </a:cubicBezTo>
                      <a:cubicBezTo>
                        <a:pt x="231" y="29"/>
                        <a:pt x="231" y="30"/>
                        <a:pt x="230" y="30"/>
                      </a:cubicBezTo>
                      <a:cubicBezTo>
                        <a:pt x="228" y="31"/>
                        <a:pt x="227" y="31"/>
                        <a:pt x="226" y="32"/>
                      </a:cubicBezTo>
                      <a:cubicBezTo>
                        <a:pt x="225" y="32"/>
                        <a:pt x="224" y="33"/>
                        <a:pt x="224" y="33"/>
                      </a:cubicBezTo>
                      <a:cubicBezTo>
                        <a:pt x="222" y="34"/>
                        <a:pt x="220" y="35"/>
                        <a:pt x="219" y="36"/>
                      </a:cubicBezTo>
                      <a:cubicBezTo>
                        <a:pt x="218" y="36"/>
                        <a:pt x="218" y="36"/>
                        <a:pt x="217" y="37"/>
                      </a:cubicBezTo>
                      <a:cubicBezTo>
                        <a:pt x="211" y="40"/>
                        <a:pt x="205" y="44"/>
                        <a:pt x="199" y="48"/>
                      </a:cubicBezTo>
                      <a:cubicBezTo>
                        <a:pt x="199" y="48"/>
                        <a:pt x="199" y="48"/>
                        <a:pt x="198" y="49"/>
                      </a:cubicBezTo>
                      <a:cubicBezTo>
                        <a:pt x="197" y="50"/>
                        <a:pt x="195" y="51"/>
                        <a:pt x="194" y="52"/>
                      </a:cubicBezTo>
                      <a:cubicBezTo>
                        <a:pt x="193" y="52"/>
                        <a:pt x="193" y="53"/>
                        <a:pt x="192" y="53"/>
                      </a:cubicBezTo>
                      <a:cubicBezTo>
                        <a:pt x="191" y="54"/>
                        <a:pt x="189" y="55"/>
                        <a:pt x="188" y="56"/>
                      </a:cubicBezTo>
                      <a:cubicBezTo>
                        <a:pt x="187" y="57"/>
                        <a:pt x="187" y="57"/>
                        <a:pt x="186" y="57"/>
                      </a:cubicBezTo>
                      <a:cubicBezTo>
                        <a:pt x="185" y="58"/>
                        <a:pt x="184" y="59"/>
                        <a:pt x="182" y="61"/>
                      </a:cubicBezTo>
                      <a:cubicBezTo>
                        <a:pt x="182" y="61"/>
                        <a:pt x="181" y="61"/>
                        <a:pt x="181" y="62"/>
                      </a:cubicBezTo>
                      <a:cubicBezTo>
                        <a:pt x="179" y="63"/>
                        <a:pt x="178" y="64"/>
                        <a:pt x="177" y="65"/>
                      </a:cubicBezTo>
                      <a:cubicBezTo>
                        <a:pt x="176" y="65"/>
                        <a:pt x="176" y="66"/>
                        <a:pt x="175" y="66"/>
                      </a:cubicBezTo>
                      <a:cubicBezTo>
                        <a:pt x="174" y="67"/>
                        <a:pt x="173" y="69"/>
                        <a:pt x="171" y="70"/>
                      </a:cubicBezTo>
                      <a:cubicBezTo>
                        <a:pt x="171" y="70"/>
                        <a:pt x="170" y="71"/>
                        <a:pt x="170" y="71"/>
                      </a:cubicBezTo>
                      <a:cubicBezTo>
                        <a:pt x="169" y="72"/>
                        <a:pt x="167" y="73"/>
                        <a:pt x="166" y="75"/>
                      </a:cubicBezTo>
                      <a:cubicBezTo>
                        <a:pt x="165" y="75"/>
                        <a:pt x="165" y="75"/>
                        <a:pt x="165" y="76"/>
                      </a:cubicBezTo>
                      <a:cubicBezTo>
                        <a:pt x="163" y="77"/>
                        <a:pt x="162" y="79"/>
                        <a:pt x="160" y="80"/>
                      </a:cubicBezTo>
                      <a:cubicBezTo>
                        <a:pt x="160" y="80"/>
                        <a:pt x="160" y="80"/>
                        <a:pt x="160" y="81"/>
                      </a:cubicBezTo>
                      <a:cubicBezTo>
                        <a:pt x="155" y="86"/>
                        <a:pt x="150" y="91"/>
                        <a:pt x="145" y="96"/>
                      </a:cubicBezTo>
                      <a:cubicBezTo>
                        <a:pt x="193" y="160"/>
                        <a:pt x="193" y="160"/>
                        <a:pt x="193" y="160"/>
                      </a:cubicBezTo>
                      <a:cubicBezTo>
                        <a:pt x="193" y="160"/>
                        <a:pt x="193" y="160"/>
                        <a:pt x="193" y="160"/>
                      </a:cubicBezTo>
                      <a:cubicBezTo>
                        <a:pt x="194" y="159"/>
                        <a:pt x="195" y="157"/>
                        <a:pt x="197" y="156"/>
                      </a:cubicBezTo>
                      <a:cubicBezTo>
                        <a:pt x="197" y="156"/>
                        <a:pt x="197" y="156"/>
                        <a:pt x="197" y="156"/>
                      </a:cubicBezTo>
                      <a:cubicBezTo>
                        <a:pt x="201" y="150"/>
                        <a:pt x="206" y="144"/>
                        <a:pt x="212" y="138"/>
                      </a:cubicBezTo>
                      <a:cubicBezTo>
                        <a:pt x="212" y="138"/>
                        <a:pt x="212" y="138"/>
                        <a:pt x="212" y="138"/>
                      </a:cubicBezTo>
                      <a:cubicBezTo>
                        <a:pt x="213" y="137"/>
                        <a:pt x="214" y="136"/>
                        <a:pt x="216" y="134"/>
                      </a:cubicBezTo>
                      <a:cubicBezTo>
                        <a:pt x="216" y="134"/>
                        <a:pt x="216" y="134"/>
                        <a:pt x="216" y="134"/>
                      </a:cubicBezTo>
                      <a:cubicBezTo>
                        <a:pt x="221" y="129"/>
                        <a:pt x="227" y="124"/>
                        <a:pt x="233" y="119"/>
                      </a:cubicBezTo>
                      <a:cubicBezTo>
                        <a:pt x="233" y="119"/>
                        <a:pt x="233" y="119"/>
                        <a:pt x="234" y="119"/>
                      </a:cubicBezTo>
                      <a:cubicBezTo>
                        <a:pt x="235" y="118"/>
                        <a:pt x="236" y="117"/>
                        <a:pt x="238" y="116"/>
                      </a:cubicBezTo>
                      <a:cubicBezTo>
                        <a:pt x="238" y="116"/>
                        <a:pt x="238" y="116"/>
                        <a:pt x="238" y="115"/>
                      </a:cubicBezTo>
                      <a:cubicBezTo>
                        <a:pt x="243" y="112"/>
                        <a:pt x="247" y="109"/>
                        <a:pt x="252" y="106"/>
                      </a:cubicBezTo>
                      <a:cubicBezTo>
                        <a:pt x="252" y="106"/>
                        <a:pt x="253" y="106"/>
                        <a:pt x="253" y="106"/>
                      </a:cubicBezTo>
                      <a:cubicBezTo>
                        <a:pt x="254" y="105"/>
                        <a:pt x="256" y="104"/>
                        <a:pt x="257" y="103"/>
                      </a:cubicBezTo>
                      <a:cubicBezTo>
                        <a:pt x="257" y="103"/>
                        <a:pt x="258" y="103"/>
                        <a:pt x="258" y="103"/>
                      </a:cubicBezTo>
                      <a:cubicBezTo>
                        <a:pt x="259" y="102"/>
                        <a:pt x="261" y="101"/>
                        <a:pt x="262" y="101"/>
                      </a:cubicBezTo>
                      <a:cubicBezTo>
                        <a:pt x="262" y="100"/>
                        <a:pt x="262" y="100"/>
                        <a:pt x="263" y="100"/>
                      </a:cubicBezTo>
                      <a:cubicBezTo>
                        <a:pt x="264" y="99"/>
                        <a:pt x="266" y="99"/>
                        <a:pt x="267" y="98"/>
                      </a:cubicBezTo>
                      <a:cubicBezTo>
                        <a:pt x="268" y="98"/>
                        <a:pt x="268" y="98"/>
                        <a:pt x="268" y="98"/>
                      </a:cubicBezTo>
                      <a:cubicBezTo>
                        <a:pt x="271" y="96"/>
                        <a:pt x="274" y="95"/>
                        <a:pt x="278" y="93"/>
                      </a:cubicBezTo>
                      <a:cubicBezTo>
                        <a:pt x="278" y="93"/>
                        <a:pt x="279" y="93"/>
                        <a:pt x="279" y="93"/>
                      </a:cubicBezTo>
                      <a:cubicBezTo>
                        <a:pt x="280" y="92"/>
                        <a:pt x="282" y="92"/>
                        <a:pt x="283" y="91"/>
                      </a:cubicBezTo>
                      <a:cubicBezTo>
                        <a:pt x="284" y="91"/>
                        <a:pt x="284" y="91"/>
                        <a:pt x="284" y="90"/>
                      </a:cubicBezTo>
                      <a:cubicBezTo>
                        <a:pt x="286" y="90"/>
                        <a:pt x="287" y="90"/>
                        <a:pt x="288" y="89"/>
                      </a:cubicBezTo>
                      <a:cubicBezTo>
                        <a:pt x="289" y="89"/>
                        <a:pt x="289" y="89"/>
                        <a:pt x="290" y="89"/>
                      </a:cubicBezTo>
                      <a:cubicBezTo>
                        <a:pt x="291" y="88"/>
                        <a:pt x="293" y="88"/>
                        <a:pt x="294" y="87"/>
                      </a:cubicBezTo>
                      <a:cubicBezTo>
                        <a:pt x="295" y="87"/>
                        <a:pt x="295" y="87"/>
                        <a:pt x="295" y="87"/>
                      </a:cubicBezTo>
                      <a:cubicBezTo>
                        <a:pt x="297" y="86"/>
                        <a:pt x="299" y="86"/>
                        <a:pt x="300" y="85"/>
                      </a:cubicBezTo>
                      <a:cubicBezTo>
                        <a:pt x="301" y="85"/>
                        <a:pt x="301" y="85"/>
                        <a:pt x="301" y="85"/>
                      </a:cubicBezTo>
                      <a:cubicBezTo>
                        <a:pt x="303" y="85"/>
                        <a:pt x="304" y="84"/>
                        <a:pt x="306" y="84"/>
                      </a:cubicBezTo>
                      <a:cubicBezTo>
                        <a:pt x="306" y="84"/>
                        <a:pt x="307" y="84"/>
                        <a:pt x="307" y="83"/>
                      </a:cubicBezTo>
                      <a:cubicBezTo>
                        <a:pt x="309" y="83"/>
                        <a:pt x="310" y="83"/>
                        <a:pt x="311" y="83"/>
                      </a:cubicBezTo>
                      <a:cubicBezTo>
                        <a:pt x="312" y="82"/>
                        <a:pt x="312" y="82"/>
                        <a:pt x="313" y="82"/>
                      </a:cubicBezTo>
                      <a:cubicBezTo>
                        <a:pt x="314" y="82"/>
                        <a:pt x="316" y="82"/>
                        <a:pt x="317" y="81"/>
                      </a:cubicBezTo>
                      <a:cubicBezTo>
                        <a:pt x="317" y="81"/>
                        <a:pt x="318" y="81"/>
                        <a:pt x="319" y="81"/>
                      </a:cubicBezTo>
                      <a:cubicBezTo>
                        <a:pt x="320" y="81"/>
                        <a:pt x="322" y="81"/>
                        <a:pt x="323" y="80"/>
                      </a:cubicBezTo>
                      <a:cubicBezTo>
                        <a:pt x="324" y="80"/>
                        <a:pt x="324" y="80"/>
                        <a:pt x="324" y="80"/>
                      </a:cubicBezTo>
                      <a:cubicBezTo>
                        <a:pt x="326" y="80"/>
                        <a:pt x="328" y="80"/>
                        <a:pt x="330" y="79"/>
                      </a:cubicBezTo>
                      <a:cubicBezTo>
                        <a:pt x="330" y="79"/>
                        <a:pt x="331" y="79"/>
                        <a:pt x="331" y="79"/>
                      </a:cubicBezTo>
                      <a:cubicBezTo>
                        <a:pt x="333" y="79"/>
                        <a:pt x="334" y="79"/>
                        <a:pt x="335" y="79"/>
                      </a:cubicBezTo>
                      <a:cubicBezTo>
                        <a:pt x="336" y="79"/>
                        <a:pt x="337" y="79"/>
                        <a:pt x="337" y="79"/>
                      </a:cubicBezTo>
                      <a:cubicBezTo>
                        <a:pt x="338" y="78"/>
                        <a:pt x="340" y="78"/>
                        <a:pt x="341" y="78"/>
                      </a:cubicBezTo>
                      <a:cubicBezTo>
                        <a:pt x="342" y="78"/>
                        <a:pt x="342" y="78"/>
                        <a:pt x="343" y="78"/>
                      </a:cubicBezTo>
                      <a:cubicBezTo>
                        <a:pt x="344" y="78"/>
                        <a:pt x="346" y="78"/>
                        <a:pt x="347" y="78"/>
                      </a:cubicBezTo>
                      <a:cubicBezTo>
                        <a:pt x="347" y="78"/>
                        <a:pt x="348" y="78"/>
                        <a:pt x="349" y="78"/>
                      </a:cubicBezTo>
                      <a:cubicBezTo>
                        <a:pt x="351" y="78"/>
                        <a:pt x="353" y="78"/>
                        <a:pt x="354" y="78"/>
                      </a:cubicBezTo>
                      <a:cubicBezTo>
                        <a:pt x="361" y="78"/>
                        <a:pt x="368" y="78"/>
                        <a:pt x="375" y="79"/>
                      </a:cubicBezTo>
                      <a:cubicBezTo>
                        <a:pt x="378" y="79"/>
                        <a:pt x="381" y="80"/>
                        <a:pt x="385" y="80"/>
                      </a:cubicBezTo>
                      <a:cubicBezTo>
                        <a:pt x="388" y="81"/>
                        <a:pt x="391" y="81"/>
                        <a:pt x="395" y="82"/>
                      </a:cubicBezTo>
                      <a:cubicBezTo>
                        <a:pt x="403" y="84"/>
                        <a:pt x="411" y="86"/>
                        <a:pt x="419" y="89"/>
                      </a:cubicBezTo>
                      <a:cubicBezTo>
                        <a:pt x="497" y="116"/>
                        <a:pt x="553" y="190"/>
                        <a:pt x="553" y="277"/>
                      </a:cubicBezTo>
                      <a:cubicBezTo>
                        <a:pt x="479" y="277"/>
                        <a:pt x="479" y="277"/>
                        <a:pt x="479" y="277"/>
                      </a:cubicBezTo>
                      <a:cubicBezTo>
                        <a:pt x="538" y="355"/>
                        <a:pt x="538" y="355"/>
                        <a:pt x="538" y="355"/>
                      </a:cubicBezTo>
                      <a:cubicBezTo>
                        <a:pt x="589" y="423"/>
                        <a:pt x="589" y="423"/>
                        <a:pt x="589" y="423"/>
                      </a:cubicBezTo>
                      <a:cubicBezTo>
                        <a:pt x="594" y="429"/>
                        <a:pt x="594" y="429"/>
                        <a:pt x="594" y="429"/>
                      </a:cubicBezTo>
                      <a:cubicBezTo>
                        <a:pt x="709" y="277"/>
                        <a:pt x="709" y="277"/>
                        <a:pt x="709" y="277"/>
                      </a:cubicBezTo>
                      <a:lnTo>
                        <a:pt x="631" y="277"/>
                      </a:lnTo>
                      <a:close/>
                    </a:path>
                  </a:pathLst>
                </a:custGeom>
                <a:grpFill/>
                <a:ln w="57150">
                  <a:solidFill>
                    <a:schemeClr val="bg1"/>
                  </a:solidFill>
                  <a:round/>
                  <a:headEnd/>
                  <a:tailEnd/>
                </a:ln>
              </p:spPr>
              <p:txBody>
                <a:bodyPr vert="horz" wrap="square" lIns="91440" tIns="45720" rIns="91440" bIns="45720" numCol="1" anchor="t" anchorCtr="0" compatLnSpc="1">
                  <a:prstTxWarp prst="textNoShape">
                    <a:avLst/>
                  </a:prstTxWarp>
                </a:bodyPr>
                <a:lstStyle/>
                <a:p>
                  <a:pPr algn="ctr"/>
                  <a:endParaRPr lang="en-US" dirty="0"/>
                </a:p>
              </p:txBody>
            </p:sp>
            <p:sp>
              <p:nvSpPr>
                <p:cNvPr id="69" name="Freeform 6"/>
                <p:cNvSpPr>
                  <a:spLocks/>
                </p:cNvSpPr>
                <p:nvPr/>
              </p:nvSpPr>
              <p:spPr bwMode="auto">
                <a:xfrm>
                  <a:off x="6033" y="2249"/>
                  <a:ext cx="272" cy="271"/>
                </a:xfrm>
                <a:custGeom>
                  <a:avLst/>
                  <a:gdLst>
                    <a:gd name="T0" fmla="*/ 272 w 272"/>
                    <a:gd name="T1" fmla="*/ 40 h 271"/>
                    <a:gd name="T2" fmla="*/ 40 w 272"/>
                    <a:gd name="T3" fmla="*/ 271 h 271"/>
                    <a:gd name="T4" fmla="*/ 0 w 272"/>
                    <a:gd name="T5" fmla="*/ 231 h 271"/>
                    <a:gd name="T6" fmla="*/ 232 w 272"/>
                    <a:gd name="T7" fmla="*/ 0 h 271"/>
                    <a:gd name="T8" fmla="*/ 272 w 272"/>
                    <a:gd name="T9" fmla="*/ 40 h 271"/>
                  </a:gdLst>
                  <a:ahLst/>
                  <a:cxnLst>
                    <a:cxn ang="0">
                      <a:pos x="T0" y="T1"/>
                    </a:cxn>
                    <a:cxn ang="0">
                      <a:pos x="T2" y="T3"/>
                    </a:cxn>
                    <a:cxn ang="0">
                      <a:pos x="T4" y="T5"/>
                    </a:cxn>
                    <a:cxn ang="0">
                      <a:pos x="T6" y="T7"/>
                    </a:cxn>
                    <a:cxn ang="0">
                      <a:pos x="T8" y="T9"/>
                    </a:cxn>
                  </a:cxnLst>
                  <a:rect l="0" t="0" r="r" b="b"/>
                  <a:pathLst>
                    <a:path w="272" h="271">
                      <a:moveTo>
                        <a:pt x="272" y="40"/>
                      </a:moveTo>
                      <a:lnTo>
                        <a:pt x="40" y="271"/>
                      </a:lnTo>
                      <a:lnTo>
                        <a:pt x="0" y="231"/>
                      </a:lnTo>
                      <a:lnTo>
                        <a:pt x="232" y="0"/>
                      </a:lnTo>
                      <a:lnTo>
                        <a:pt x="272" y="40"/>
                      </a:lnTo>
                      <a:close/>
                    </a:path>
                  </a:pathLst>
                </a:custGeom>
                <a:grpFill/>
                <a:ln w="57150">
                  <a:solidFill>
                    <a:schemeClr val="bg1"/>
                  </a:solidFill>
                  <a:round/>
                  <a:headEnd/>
                  <a:tailEnd/>
                </a:ln>
              </p:spPr>
              <p:txBody>
                <a:bodyPr vert="horz" wrap="square" lIns="91440" tIns="45720" rIns="91440" bIns="45720" numCol="1" anchor="t" anchorCtr="0" compatLnSpc="1">
                  <a:prstTxWarp prst="textNoShape">
                    <a:avLst/>
                  </a:prstTxWarp>
                </a:bodyPr>
                <a:lstStyle/>
                <a:p>
                  <a:pPr algn="ctr"/>
                  <a:endParaRPr lang="en-US" dirty="0"/>
                </a:p>
              </p:txBody>
            </p:sp>
          </p:grpSp>
          <p:grpSp>
            <p:nvGrpSpPr>
              <p:cNvPr id="39" name="Group 4"/>
              <p:cNvGrpSpPr>
                <a:grpSpLocks noChangeAspect="1"/>
              </p:cNvGrpSpPr>
              <p:nvPr/>
            </p:nvGrpSpPr>
            <p:grpSpPr bwMode="auto">
              <a:xfrm>
                <a:off x="6786149" y="3492298"/>
                <a:ext cx="690611" cy="539150"/>
                <a:chOff x="5917" y="2181"/>
                <a:chExt cx="497" cy="388"/>
              </a:xfrm>
              <a:solidFill>
                <a:schemeClr val="tx2"/>
              </a:solidFill>
            </p:grpSpPr>
            <p:sp>
              <p:nvSpPr>
                <p:cNvPr id="54" name="Freeform 5"/>
                <p:cNvSpPr>
                  <a:spLocks noEditPoints="1"/>
                </p:cNvSpPr>
                <p:nvPr/>
              </p:nvSpPr>
              <p:spPr bwMode="auto">
                <a:xfrm>
                  <a:off x="5917" y="2181"/>
                  <a:ext cx="497" cy="388"/>
                </a:xfrm>
                <a:custGeom>
                  <a:avLst/>
                  <a:gdLst>
                    <a:gd name="T0" fmla="*/ 493 w 709"/>
                    <a:gd name="T1" fmla="*/ 419 h 553"/>
                    <a:gd name="T2" fmla="*/ 471 w 709"/>
                    <a:gd name="T3" fmla="*/ 438 h 553"/>
                    <a:gd name="T4" fmla="*/ 452 w 709"/>
                    <a:gd name="T5" fmla="*/ 450 h 553"/>
                    <a:gd name="T6" fmla="*/ 441 w 709"/>
                    <a:gd name="T7" fmla="*/ 456 h 553"/>
                    <a:gd name="T8" fmla="*/ 426 w 709"/>
                    <a:gd name="T9" fmla="*/ 462 h 553"/>
                    <a:gd name="T10" fmla="*/ 414 w 709"/>
                    <a:gd name="T11" fmla="*/ 466 h 553"/>
                    <a:gd name="T12" fmla="*/ 403 w 709"/>
                    <a:gd name="T13" fmla="*/ 470 h 553"/>
                    <a:gd name="T14" fmla="*/ 392 w 709"/>
                    <a:gd name="T15" fmla="*/ 472 h 553"/>
                    <a:gd name="T16" fmla="*/ 379 w 709"/>
                    <a:gd name="T17" fmla="*/ 474 h 553"/>
                    <a:gd name="T18" fmla="*/ 368 w 709"/>
                    <a:gd name="T19" fmla="*/ 475 h 553"/>
                    <a:gd name="T20" fmla="*/ 354 w 709"/>
                    <a:gd name="T21" fmla="*/ 476 h 553"/>
                    <a:gd name="T22" fmla="*/ 305 w 709"/>
                    <a:gd name="T23" fmla="*/ 469 h 553"/>
                    <a:gd name="T24" fmla="*/ 230 w 709"/>
                    <a:gd name="T25" fmla="*/ 277 h 553"/>
                    <a:gd name="T26" fmla="*/ 0 w 709"/>
                    <a:gd name="T27" fmla="*/ 277 h 553"/>
                    <a:gd name="T28" fmla="*/ 241 w 709"/>
                    <a:gd name="T29" fmla="*/ 529 h 553"/>
                    <a:gd name="T30" fmla="*/ 364 w 709"/>
                    <a:gd name="T31" fmla="*/ 553 h 553"/>
                    <a:gd name="T32" fmla="*/ 380 w 709"/>
                    <a:gd name="T33" fmla="*/ 552 h 553"/>
                    <a:gd name="T34" fmla="*/ 395 w 709"/>
                    <a:gd name="T35" fmla="*/ 550 h 553"/>
                    <a:gd name="T36" fmla="*/ 409 w 709"/>
                    <a:gd name="T37" fmla="*/ 548 h 553"/>
                    <a:gd name="T38" fmla="*/ 423 w 709"/>
                    <a:gd name="T39" fmla="*/ 545 h 553"/>
                    <a:gd name="T40" fmla="*/ 438 w 709"/>
                    <a:gd name="T41" fmla="*/ 540 h 553"/>
                    <a:gd name="T42" fmla="*/ 453 w 709"/>
                    <a:gd name="T43" fmla="*/ 535 h 553"/>
                    <a:gd name="T44" fmla="*/ 466 w 709"/>
                    <a:gd name="T45" fmla="*/ 530 h 553"/>
                    <a:gd name="T46" fmla="*/ 479 w 709"/>
                    <a:gd name="T47" fmla="*/ 524 h 553"/>
                    <a:gd name="T48" fmla="*/ 491 w 709"/>
                    <a:gd name="T49" fmla="*/ 517 h 553"/>
                    <a:gd name="T50" fmla="*/ 517 w 709"/>
                    <a:gd name="T51" fmla="*/ 500 h 553"/>
                    <a:gd name="T52" fmla="*/ 528 w 709"/>
                    <a:gd name="T53" fmla="*/ 492 h 553"/>
                    <a:gd name="T54" fmla="*/ 539 w 709"/>
                    <a:gd name="T55" fmla="*/ 482 h 553"/>
                    <a:gd name="T56" fmla="*/ 549 w 709"/>
                    <a:gd name="T57" fmla="*/ 473 h 553"/>
                    <a:gd name="T58" fmla="*/ 631 w 709"/>
                    <a:gd name="T59" fmla="*/ 277 h 553"/>
                    <a:gd name="T60" fmla="*/ 344 w 709"/>
                    <a:gd name="T61" fmla="*/ 1 h 553"/>
                    <a:gd name="T62" fmla="*/ 329 w 709"/>
                    <a:gd name="T63" fmla="*/ 1 h 553"/>
                    <a:gd name="T64" fmla="*/ 314 w 709"/>
                    <a:gd name="T65" fmla="*/ 3 h 553"/>
                    <a:gd name="T66" fmla="*/ 300 w 709"/>
                    <a:gd name="T67" fmla="*/ 6 h 553"/>
                    <a:gd name="T68" fmla="*/ 286 w 709"/>
                    <a:gd name="T69" fmla="*/ 9 h 553"/>
                    <a:gd name="T70" fmla="*/ 270 w 709"/>
                    <a:gd name="T71" fmla="*/ 13 h 553"/>
                    <a:gd name="T72" fmla="*/ 256 w 709"/>
                    <a:gd name="T73" fmla="*/ 18 h 553"/>
                    <a:gd name="T74" fmla="*/ 243 w 709"/>
                    <a:gd name="T75" fmla="*/ 24 h 553"/>
                    <a:gd name="T76" fmla="*/ 230 w 709"/>
                    <a:gd name="T77" fmla="*/ 30 h 553"/>
                    <a:gd name="T78" fmla="*/ 217 w 709"/>
                    <a:gd name="T79" fmla="*/ 37 h 553"/>
                    <a:gd name="T80" fmla="*/ 192 w 709"/>
                    <a:gd name="T81" fmla="*/ 53 h 553"/>
                    <a:gd name="T82" fmla="*/ 181 w 709"/>
                    <a:gd name="T83" fmla="*/ 62 h 553"/>
                    <a:gd name="T84" fmla="*/ 170 w 709"/>
                    <a:gd name="T85" fmla="*/ 71 h 553"/>
                    <a:gd name="T86" fmla="*/ 160 w 709"/>
                    <a:gd name="T87" fmla="*/ 81 h 553"/>
                    <a:gd name="T88" fmla="*/ 197 w 709"/>
                    <a:gd name="T89" fmla="*/ 156 h 553"/>
                    <a:gd name="T90" fmla="*/ 216 w 709"/>
                    <a:gd name="T91" fmla="*/ 134 h 553"/>
                    <a:gd name="T92" fmla="*/ 238 w 709"/>
                    <a:gd name="T93" fmla="*/ 116 h 553"/>
                    <a:gd name="T94" fmla="*/ 257 w 709"/>
                    <a:gd name="T95" fmla="*/ 103 h 553"/>
                    <a:gd name="T96" fmla="*/ 267 w 709"/>
                    <a:gd name="T97" fmla="*/ 98 h 553"/>
                    <a:gd name="T98" fmla="*/ 283 w 709"/>
                    <a:gd name="T99" fmla="*/ 91 h 553"/>
                    <a:gd name="T100" fmla="*/ 294 w 709"/>
                    <a:gd name="T101" fmla="*/ 87 h 553"/>
                    <a:gd name="T102" fmla="*/ 306 w 709"/>
                    <a:gd name="T103" fmla="*/ 84 h 553"/>
                    <a:gd name="T104" fmla="*/ 317 w 709"/>
                    <a:gd name="T105" fmla="*/ 81 h 553"/>
                    <a:gd name="T106" fmla="*/ 330 w 709"/>
                    <a:gd name="T107" fmla="*/ 79 h 553"/>
                    <a:gd name="T108" fmla="*/ 341 w 709"/>
                    <a:gd name="T109" fmla="*/ 78 h 553"/>
                    <a:gd name="T110" fmla="*/ 354 w 709"/>
                    <a:gd name="T111" fmla="*/ 78 h 553"/>
                    <a:gd name="T112" fmla="*/ 419 w 709"/>
                    <a:gd name="T113" fmla="*/ 89 h 553"/>
                    <a:gd name="T114" fmla="*/ 589 w 709"/>
                    <a:gd name="T115" fmla="*/ 42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9" h="553">
                      <a:moveTo>
                        <a:pt x="516" y="393"/>
                      </a:moveTo>
                      <a:cubicBezTo>
                        <a:pt x="510" y="401"/>
                        <a:pt x="504" y="408"/>
                        <a:pt x="497" y="415"/>
                      </a:cubicBezTo>
                      <a:cubicBezTo>
                        <a:pt x="497" y="415"/>
                        <a:pt x="497" y="415"/>
                        <a:pt x="497" y="415"/>
                      </a:cubicBezTo>
                      <a:cubicBezTo>
                        <a:pt x="496" y="417"/>
                        <a:pt x="495" y="418"/>
                        <a:pt x="493" y="419"/>
                      </a:cubicBezTo>
                      <a:cubicBezTo>
                        <a:pt x="493" y="419"/>
                        <a:pt x="493" y="419"/>
                        <a:pt x="493" y="419"/>
                      </a:cubicBezTo>
                      <a:cubicBezTo>
                        <a:pt x="488" y="425"/>
                        <a:pt x="482" y="430"/>
                        <a:pt x="476" y="434"/>
                      </a:cubicBezTo>
                      <a:cubicBezTo>
                        <a:pt x="476" y="434"/>
                        <a:pt x="476" y="434"/>
                        <a:pt x="475" y="435"/>
                      </a:cubicBezTo>
                      <a:cubicBezTo>
                        <a:pt x="474" y="436"/>
                        <a:pt x="473" y="437"/>
                        <a:pt x="471" y="438"/>
                      </a:cubicBezTo>
                      <a:cubicBezTo>
                        <a:pt x="471" y="438"/>
                        <a:pt x="471" y="438"/>
                        <a:pt x="471" y="438"/>
                      </a:cubicBezTo>
                      <a:cubicBezTo>
                        <a:pt x="466" y="441"/>
                        <a:pt x="462" y="444"/>
                        <a:pt x="457" y="447"/>
                      </a:cubicBezTo>
                      <a:cubicBezTo>
                        <a:pt x="456" y="448"/>
                        <a:pt x="456" y="448"/>
                        <a:pt x="456" y="448"/>
                      </a:cubicBezTo>
                      <a:cubicBezTo>
                        <a:pt x="455" y="448"/>
                        <a:pt x="453" y="449"/>
                        <a:pt x="452" y="450"/>
                      </a:cubicBezTo>
                      <a:cubicBezTo>
                        <a:pt x="452" y="450"/>
                        <a:pt x="451" y="450"/>
                        <a:pt x="451" y="451"/>
                      </a:cubicBezTo>
                      <a:cubicBezTo>
                        <a:pt x="450" y="451"/>
                        <a:pt x="448" y="452"/>
                        <a:pt x="447" y="453"/>
                      </a:cubicBezTo>
                      <a:cubicBezTo>
                        <a:pt x="447" y="453"/>
                        <a:pt x="446" y="453"/>
                        <a:pt x="446" y="453"/>
                      </a:cubicBezTo>
                      <a:cubicBezTo>
                        <a:pt x="445" y="454"/>
                        <a:pt x="443" y="455"/>
                        <a:pt x="441" y="456"/>
                      </a:cubicBezTo>
                      <a:cubicBezTo>
                        <a:pt x="441" y="456"/>
                        <a:pt x="441" y="456"/>
                        <a:pt x="441" y="456"/>
                      </a:cubicBezTo>
                      <a:cubicBezTo>
                        <a:pt x="438" y="457"/>
                        <a:pt x="434" y="459"/>
                        <a:pt x="431" y="460"/>
                      </a:cubicBezTo>
                      <a:cubicBezTo>
                        <a:pt x="431" y="460"/>
                        <a:pt x="430" y="461"/>
                        <a:pt x="430" y="461"/>
                      </a:cubicBezTo>
                      <a:cubicBezTo>
                        <a:pt x="428" y="461"/>
                        <a:pt x="427" y="462"/>
                        <a:pt x="426" y="462"/>
                      </a:cubicBezTo>
                      <a:cubicBezTo>
                        <a:pt x="425" y="463"/>
                        <a:pt x="425" y="463"/>
                        <a:pt x="424" y="463"/>
                      </a:cubicBezTo>
                      <a:cubicBezTo>
                        <a:pt x="423" y="463"/>
                        <a:pt x="422" y="464"/>
                        <a:pt x="421" y="464"/>
                      </a:cubicBezTo>
                      <a:cubicBezTo>
                        <a:pt x="420" y="465"/>
                        <a:pt x="420" y="465"/>
                        <a:pt x="419" y="465"/>
                      </a:cubicBezTo>
                      <a:cubicBezTo>
                        <a:pt x="418" y="465"/>
                        <a:pt x="416" y="466"/>
                        <a:pt x="414" y="466"/>
                      </a:cubicBezTo>
                      <a:cubicBezTo>
                        <a:pt x="414" y="466"/>
                        <a:pt x="414" y="466"/>
                        <a:pt x="414" y="467"/>
                      </a:cubicBezTo>
                      <a:cubicBezTo>
                        <a:pt x="412" y="467"/>
                        <a:pt x="410" y="468"/>
                        <a:pt x="409" y="468"/>
                      </a:cubicBezTo>
                      <a:cubicBezTo>
                        <a:pt x="408" y="468"/>
                        <a:pt x="408" y="468"/>
                        <a:pt x="407" y="468"/>
                      </a:cubicBezTo>
                      <a:cubicBezTo>
                        <a:pt x="406" y="469"/>
                        <a:pt x="405" y="469"/>
                        <a:pt x="403" y="470"/>
                      </a:cubicBezTo>
                      <a:cubicBezTo>
                        <a:pt x="403" y="470"/>
                        <a:pt x="402" y="470"/>
                        <a:pt x="401" y="470"/>
                      </a:cubicBezTo>
                      <a:cubicBezTo>
                        <a:pt x="400" y="470"/>
                        <a:pt x="399" y="471"/>
                        <a:pt x="398" y="471"/>
                      </a:cubicBezTo>
                      <a:cubicBezTo>
                        <a:pt x="397" y="471"/>
                        <a:pt x="397" y="471"/>
                        <a:pt x="396" y="471"/>
                      </a:cubicBezTo>
                      <a:cubicBezTo>
                        <a:pt x="395" y="472"/>
                        <a:pt x="393" y="472"/>
                        <a:pt x="392" y="472"/>
                      </a:cubicBezTo>
                      <a:cubicBezTo>
                        <a:pt x="392" y="472"/>
                        <a:pt x="391" y="472"/>
                        <a:pt x="390" y="472"/>
                      </a:cubicBezTo>
                      <a:cubicBezTo>
                        <a:pt x="389" y="473"/>
                        <a:pt x="387" y="473"/>
                        <a:pt x="385" y="473"/>
                      </a:cubicBezTo>
                      <a:cubicBezTo>
                        <a:pt x="385" y="473"/>
                        <a:pt x="385" y="473"/>
                        <a:pt x="385" y="473"/>
                      </a:cubicBezTo>
                      <a:cubicBezTo>
                        <a:pt x="383" y="474"/>
                        <a:pt x="381" y="474"/>
                        <a:pt x="379" y="474"/>
                      </a:cubicBezTo>
                      <a:cubicBezTo>
                        <a:pt x="379" y="474"/>
                        <a:pt x="378" y="474"/>
                        <a:pt x="378" y="474"/>
                      </a:cubicBezTo>
                      <a:cubicBezTo>
                        <a:pt x="376" y="474"/>
                        <a:pt x="375" y="475"/>
                        <a:pt x="374" y="475"/>
                      </a:cubicBezTo>
                      <a:cubicBezTo>
                        <a:pt x="373" y="475"/>
                        <a:pt x="372" y="475"/>
                        <a:pt x="372" y="475"/>
                      </a:cubicBezTo>
                      <a:cubicBezTo>
                        <a:pt x="370" y="475"/>
                        <a:pt x="369" y="475"/>
                        <a:pt x="368" y="475"/>
                      </a:cubicBezTo>
                      <a:cubicBezTo>
                        <a:pt x="367" y="475"/>
                        <a:pt x="367" y="475"/>
                        <a:pt x="366" y="475"/>
                      </a:cubicBezTo>
                      <a:cubicBezTo>
                        <a:pt x="365" y="475"/>
                        <a:pt x="363" y="475"/>
                        <a:pt x="362" y="475"/>
                      </a:cubicBezTo>
                      <a:cubicBezTo>
                        <a:pt x="361" y="475"/>
                        <a:pt x="361" y="475"/>
                        <a:pt x="360" y="475"/>
                      </a:cubicBezTo>
                      <a:cubicBezTo>
                        <a:pt x="358" y="476"/>
                        <a:pt x="356" y="476"/>
                        <a:pt x="354" y="476"/>
                      </a:cubicBezTo>
                      <a:cubicBezTo>
                        <a:pt x="348" y="476"/>
                        <a:pt x="341" y="475"/>
                        <a:pt x="334" y="475"/>
                      </a:cubicBezTo>
                      <a:cubicBezTo>
                        <a:pt x="331" y="474"/>
                        <a:pt x="327" y="474"/>
                        <a:pt x="324" y="473"/>
                      </a:cubicBezTo>
                      <a:cubicBezTo>
                        <a:pt x="321" y="473"/>
                        <a:pt x="318" y="472"/>
                        <a:pt x="314" y="472"/>
                      </a:cubicBezTo>
                      <a:cubicBezTo>
                        <a:pt x="311" y="471"/>
                        <a:pt x="308" y="470"/>
                        <a:pt x="305" y="469"/>
                      </a:cubicBezTo>
                      <a:cubicBezTo>
                        <a:pt x="303" y="469"/>
                        <a:pt x="302" y="468"/>
                        <a:pt x="300" y="468"/>
                      </a:cubicBezTo>
                      <a:cubicBezTo>
                        <a:pt x="290" y="465"/>
                        <a:pt x="280" y="461"/>
                        <a:pt x="270" y="457"/>
                      </a:cubicBezTo>
                      <a:cubicBezTo>
                        <a:pt x="202" y="425"/>
                        <a:pt x="156" y="356"/>
                        <a:pt x="156" y="277"/>
                      </a:cubicBezTo>
                      <a:cubicBezTo>
                        <a:pt x="230" y="277"/>
                        <a:pt x="230" y="277"/>
                        <a:pt x="230" y="277"/>
                      </a:cubicBezTo>
                      <a:cubicBezTo>
                        <a:pt x="171" y="199"/>
                        <a:pt x="171" y="199"/>
                        <a:pt x="171" y="199"/>
                      </a:cubicBezTo>
                      <a:cubicBezTo>
                        <a:pt x="120" y="131"/>
                        <a:pt x="120" y="131"/>
                        <a:pt x="120" y="131"/>
                      </a:cubicBezTo>
                      <a:cubicBezTo>
                        <a:pt x="115" y="124"/>
                        <a:pt x="115" y="124"/>
                        <a:pt x="115" y="124"/>
                      </a:cubicBezTo>
                      <a:cubicBezTo>
                        <a:pt x="0" y="277"/>
                        <a:pt x="0" y="277"/>
                        <a:pt x="0" y="277"/>
                      </a:cubicBezTo>
                      <a:cubicBezTo>
                        <a:pt x="78" y="277"/>
                        <a:pt x="78" y="277"/>
                        <a:pt x="78" y="277"/>
                      </a:cubicBezTo>
                      <a:cubicBezTo>
                        <a:pt x="78" y="382"/>
                        <a:pt x="137" y="473"/>
                        <a:pt x="223" y="520"/>
                      </a:cubicBezTo>
                      <a:cubicBezTo>
                        <a:pt x="225" y="521"/>
                        <a:pt x="227" y="522"/>
                        <a:pt x="229" y="523"/>
                      </a:cubicBezTo>
                      <a:cubicBezTo>
                        <a:pt x="233" y="525"/>
                        <a:pt x="237" y="527"/>
                        <a:pt x="241" y="529"/>
                      </a:cubicBezTo>
                      <a:cubicBezTo>
                        <a:pt x="271" y="543"/>
                        <a:pt x="305" y="551"/>
                        <a:pt x="340" y="553"/>
                      </a:cubicBezTo>
                      <a:cubicBezTo>
                        <a:pt x="345" y="553"/>
                        <a:pt x="350" y="553"/>
                        <a:pt x="354" y="553"/>
                      </a:cubicBezTo>
                      <a:cubicBezTo>
                        <a:pt x="357" y="553"/>
                        <a:pt x="359" y="553"/>
                        <a:pt x="362" y="553"/>
                      </a:cubicBezTo>
                      <a:cubicBezTo>
                        <a:pt x="363" y="553"/>
                        <a:pt x="364" y="553"/>
                        <a:pt x="364" y="553"/>
                      </a:cubicBezTo>
                      <a:cubicBezTo>
                        <a:pt x="366" y="553"/>
                        <a:pt x="368" y="553"/>
                        <a:pt x="369" y="553"/>
                      </a:cubicBezTo>
                      <a:cubicBezTo>
                        <a:pt x="370" y="553"/>
                        <a:pt x="371" y="553"/>
                        <a:pt x="372" y="553"/>
                      </a:cubicBezTo>
                      <a:cubicBezTo>
                        <a:pt x="374" y="552"/>
                        <a:pt x="375" y="552"/>
                        <a:pt x="377" y="552"/>
                      </a:cubicBezTo>
                      <a:cubicBezTo>
                        <a:pt x="378" y="552"/>
                        <a:pt x="379" y="552"/>
                        <a:pt x="380" y="552"/>
                      </a:cubicBezTo>
                      <a:cubicBezTo>
                        <a:pt x="381" y="552"/>
                        <a:pt x="383" y="552"/>
                        <a:pt x="384" y="552"/>
                      </a:cubicBezTo>
                      <a:cubicBezTo>
                        <a:pt x="385" y="551"/>
                        <a:pt x="386" y="551"/>
                        <a:pt x="387" y="551"/>
                      </a:cubicBezTo>
                      <a:cubicBezTo>
                        <a:pt x="389" y="551"/>
                        <a:pt x="390" y="551"/>
                        <a:pt x="391" y="551"/>
                      </a:cubicBezTo>
                      <a:cubicBezTo>
                        <a:pt x="393" y="550"/>
                        <a:pt x="394" y="550"/>
                        <a:pt x="395" y="550"/>
                      </a:cubicBezTo>
                      <a:cubicBezTo>
                        <a:pt x="396" y="550"/>
                        <a:pt x="397" y="550"/>
                        <a:pt x="399" y="550"/>
                      </a:cubicBezTo>
                      <a:cubicBezTo>
                        <a:pt x="400" y="549"/>
                        <a:pt x="401" y="549"/>
                        <a:pt x="402" y="549"/>
                      </a:cubicBezTo>
                      <a:cubicBezTo>
                        <a:pt x="403" y="549"/>
                        <a:pt x="405" y="549"/>
                        <a:pt x="406" y="548"/>
                      </a:cubicBezTo>
                      <a:cubicBezTo>
                        <a:pt x="407" y="548"/>
                        <a:pt x="408" y="548"/>
                        <a:pt x="409" y="548"/>
                      </a:cubicBezTo>
                      <a:cubicBezTo>
                        <a:pt x="410" y="547"/>
                        <a:pt x="412" y="547"/>
                        <a:pt x="413" y="547"/>
                      </a:cubicBezTo>
                      <a:cubicBezTo>
                        <a:pt x="414" y="547"/>
                        <a:pt x="415" y="546"/>
                        <a:pt x="416" y="546"/>
                      </a:cubicBezTo>
                      <a:cubicBezTo>
                        <a:pt x="418" y="546"/>
                        <a:pt x="419" y="545"/>
                        <a:pt x="421" y="545"/>
                      </a:cubicBezTo>
                      <a:cubicBezTo>
                        <a:pt x="422" y="545"/>
                        <a:pt x="422" y="545"/>
                        <a:pt x="423" y="545"/>
                      </a:cubicBezTo>
                      <a:cubicBezTo>
                        <a:pt x="425" y="544"/>
                        <a:pt x="427" y="543"/>
                        <a:pt x="430" y="543"/>
                      </a:cubicBezTo>
                      <a:cubicBezTo>
                        <a:pt x="430" y="543"/>
                        <a:pt x="430" y="543"/>
                        <a:pt x="430" y="543"/>
                      </a:cubicBezTo>
                      <a:cubicBezTo>
                        <a:pt x="432" y="542"/>
                        <a:pt x="435" y="541"/>
                        <a:pt x="437" y="541"/>
                      </a:cubicBezTo>
                      <a:cubicBezTo>
                        <a:pt x="437" y="540"/>
                        <a:pt x="438" y="540"/>
                        <a:pt x="438" y="540"/>
                      </a:cubicBezTo>
                      <a:cubicBezTo>
                        <a:pt x="440" y="540"/>
                        <a:pt x="442" y="539"/>
                        <a:pt x="444" y="538"/>
                      </a:cubicBezTo>
                      <a:cubicBezTo>
                        <a:pt x="444" y="538"/>
                        <a:pt x="445" y="538"/>
                        <a:pt x="446" y="538"/>
                      </a:cubicBezTo>
                      <a:cubicBezTo>
                        <a:pt x="447" y="537"/>
                        <a:pt x="449" y="537"/>
                        <a:pt x="450" y="536"/>
                      </a:cubicBezTo>
                      <a:cubicBezTo>
                        <a:pt x="451" y="536"/>
                        <a:pt x="452" y="535"/>
                        <a:pt x="453" y="535"/>
                      </a:cubicBezTo>
                      <a:cubicBezTo>
                        <a:pt x="454" y="535"/>
                        <a:pt x="456" y="534"/>
                        <a:pt x="457" y="533"/>
                      </a:cubicBezTo>
                      <a:cubicBezTo>
                        <a:pt x="458" y="533"/>
                        <a:pt x="459" y="533"/>
                        <a:pt x="460" y="532"/>
                      </a:cubicBezTo>
                      <a:cubicBezTo>
                        <a:pt x="461" y="532"/>
                        <a:pt x="462" y="531"/>
                        <a:pt x="464" y="531"/>
                      </a:cubicBezTo>
                      <a:cubicBezTo>
                        <a:pt x="465" y="530"/>
                        <a:pt x="465" y="530"/>
                        <a:pt x="466" y="530"/>
                      </a:cubicBezTo>
                      <a:cubicBezTo>
                        <a:pt x="468" y="529"/>
                        <a:pt x="469" y="528"/>
                        <a:pt x="470" y="528"/>
                      </a:cubicBezTo>
                      <a:cubicBezTo>
                        <a:pt x="471" y="527"/>
                        <a:pt x="472" y="527"/>
                        <a:pt x="473" y="527"/>
                      </a:cubicBezTo>
                      <a:cubicBezTo>
                        <a:pt x="474" y="526"/>
                        <a:pt x="475" y="525"/>
                        <a:pt x="477" y="525"/>
                      </a:cubicBezTo>
                      <a:cubicBezTo>
                        <a:pt x="478" y="524"/>
                        <a:pt x="478" y="524"/>
                        <a:pt x="479" y="524"/>
                      </a:cubicBezTo>
                      <a:cubicBezTo>
                        <a:pt x="480" y="523"/>
                        <a:pt x="482" y="522"/>
                        <a:pt x="483" y="521"/>
                      </a:cubicBezTo>
                      <a:cubicBezTo>
                        <a:pt x="484" y="521"/>
                        <a:pt x="485" y="521"/>
                        <a:pt x="485" y="520"/>
                      </a:cubicBezTo>
                      <a:cubicBezTo>
                        <a:pt x="487" y="519"/>
                        <a:pt x="488" y="518"/>
                        <a:pt x="490" y="518"/>
                      </a:cubicBezTo>
                      <a:cubicBezTo>
                        <a:pt x="491" y="517"/>
                        <a:pt x="491" y="517"/>
                        <a:pt x="491" y="517"/>
                      </a:cubicBezTo>
                      <a:cubicBezTo>
                        <a:pt x="498" y="513"/>
                        <a:pt x="504" y="509"/>
                        <a:pt x="510" y="505"/>
                      </a:cubicBezTo>
                      <a:cubicBezTo>
                        <a:pt x="510" y="505"/>
                        <a:pt x="510" y="505"/>
                        <a:pt x="510" y="505"/>
                      </a:cubicBezTo>
                      <a:cubicBezTo>
                        <a:pt x="512" y="504"/>
                        <a:pt x="514" y="503"/>
                        <a:pt x="515" y="501"/>
                      </a:cubicBezTo>
                      <a:cubicBezTo>
                        <a:pt x="516" y="501"/>
                        <a:pt x="516" y="501"/>
                        <a:pt x="517" y="500"/>
                      </a:cubicBezTo>
                      <a:cubicBezTo>
                        <a:pt x="518" y="499"/>
                        <a:pt x="520" y="498"/>
                        <a:pt x="521" y="497"/>
                      </a:cubicBezTo>
                      <a:cubicBezTo>
                        <a:pt x="522" y="497"/>
                        <a:pt x="522" y="496"/>
                        <a:pt x="523" y="496"/>
                      </a:cubicBezTo>
                      <a:cubicBezTo>
                        <a:pt x="524" y="495"/>
                        <a:pt x="525" y="494"/>
                        <a:pt x="527" y="493"/>
                      </a:cubicBezTo>
                      <a:cubicBezTo>
                        <a:pt x="527" y="493"/>
                        <a:pt x="528" y="492"/>
                        <a:pt x="528" y="492"/>
                      </a:cubicBezTo>
                      <a:cubicBezTo>
                        <a:pt x="530" y="491"/>
                        <a:pt x="531" y="489"/>
                        <a:pt x="532" y="488"/>
                      </a:cubicBezTo>
                      <a:cubicBezTo>
                        <a:pt x="533" y="488"/>
                        <a:pt x="533" y="488"/>
                        <a:pt x="534" y="487"/>
                      </a:cubicBezTo>
                      <a:cubicBezTo>
                        <a:pt x="535" y="486"/>
                        <a:pt x="536" y="485"/>
                        <a:pt x="538" y="484"/>
                      </a:cubicBezTo>
                      <a:cubicBezTo>
                        <a:pt x="538" y="483"/>
                        <a:pt x="539" y="483"/>
                        <a:pt x="539" y="482"/>
                      </a:cubicBezTo>
                      <a:cubicBezTo>
                        <a:pt x="540" y="481"/>
                        <a:pt x="542" y="480"/>
                        <a:pt x="543" y="479"/>
                      </a:cubicBezTo>
                      <a:cubicBezTo>
                        <a:pt x="543" y="478"/>
                        <a:pt x="544" y="478"/>
                        <a:pt x="544" y="478"/>
                      </a:cubicBezTo>
                      <a:cubicBezTo>
                        <a:pt x="546" y="476"/>
                        <a:pt x="547" y="475"/>
                        <a:pt x="548" y="474"/>
                      </a:cubicBezTo>
                      <a:cubicBezTo>
                        <a:pt x="549" y="473"/>
                        <a:pt x="549" y="473"/>
                        <a:pt x="549" y="473"/>
                      </a:cubicBezTo>
                      <a:cubicBezTo>
                        <a:pt x="554" y="468"/>
                        <a:pt x="559" y="462"/>
                        <a:pt x="564" y="457"/>
                      </a:cubicBezTo>
                      <a:cubicBezTo>
                        <a:pt x="564" y="457"/>
                        <a:pt x="564" y="457"/>
                        <a:pt x="564" y="457"/>
                      </a:cubicBezTo>
                      <a:cubicBezTo>
                        <a:pt x="516" y="393"/>
                        <a:pt x="516" y="393"/>
                        <a:pt x="516" y="393"/>
                      </a:cubicBezTo>
                      <a:close/>
                      <a:moveTo>
                        <a:pt x="631" y="277"/>
                      </a:moveTo>
                      <a:cubicBezTo>
                        <a:pt x="631" y="124"/>
                        <a:pt x="507" y="0"/>
                        <a:pt x="354" y="0"/>
                      </a:cubicBezTo>
                      <a:cubicBezTo>
                        <a:pt x="354" y="0"/>
                        <a:pt x="354" y="0"/>
                        <a:pt x="354" y="0"/>
                      </a:cubicBezTo>
                      <a:cubicBezTo>
                        <a:pt x="351" y="0"/>
                        <a:pt x="349" y="0"/>
                        <a:pt x="347" y="0"/>
                      </a:cubicBezTo>
                      <a:cubicBezTo>
                        <a:pt x="346" y="0"/>
                        <a:pt x="345" y="0"/>
                        <a:pt x="344" y="1"/>
                      </a:cubicBezTo>
                      <a:cubicBezTo>
                        <a:pt x="343" y="1"/>
                        <a:pt x="341" y="1"/>
                        <a:pt x="340" y="1"/>
                      </a:cubicBezTo>
                      <a:cubicBezTo>
                        <a:pt x="339" y="1"/>
                        <a:pt x="337" y="1"/>
                        <a:pt x="336" y="1"/>
                      </a:cubicBezTo>
                      <a:cubicBezTo>
                        <a:pt x="335" y="1"/>
                        <a:pt x="334" y="1"/>
                        <a:pt x="332" y="1"/>
                      </a:cubicBezTo>
                      <a:cubicBezTo>
                        <a:pt x="331" y="1"/>
                        <a:pt x="330" y="1"/>
                        <a:pt x="329" y="1"/>
                      </a:cubicBezTo>
                      <a:cubicBezTo>
                        <a:pt x="328" y="2"/>
                        <a:pt x="326" y="2"/>
                        <a:pt x="325" y="2"/>
                      </a:cubicBezTo>
                      <a:cubicBezTo>
                        <a:pt x="324" y="2"/>
                        <a:pt x="323" y="2"/>
                        <a:pt x="322" y="2"/>
                      </a:cubicBezTo>
                      <a:cubicBezTo>
                        <a:pt x="320" y="2"/>
                        <a:pt x="319" y="3"/>
                        <a:pt x="317" y="3"/>
                      </a:cubicBezTo>
                      <a:cubicBezTo>
                        <a:pt x="316" y="3"/>
                        <a:pt x="315" y="3"/>
                        <a:pt x="314" y="3"/>
                      </a:cubicBezTo>
                      <a:cubicBezTo>
                        <a:pt x="313" y="3"/>
                        <a:pt x="312" y="4"/>
                        <a:pt x="310" y="4"/>
                      </a:cubicBezTo>
                      <a:cubicBezTo>
                        <a:pt x="309" y="4"/>
                        <a:pt x="308" y="4"/>
                        <a:pt x="307" y="4"/>
                      </a:cubicBezTo>
                      <a:cubicBezTo>
                        <a:pt x="306" y="5"/>
                        <a:pt x="304" y="5"/>
                        <a:pt x="303" y="5"/>
                      </a:cubicBezTo>
                      <a:cubicBezTo>
                        <a:pt x="302" y="5"/>
                        <a:pt x="301" y="6"/>
                        <a:pt x="300" y="6"/>
                      </a:cubicBezTo>
                      <a:cubicBezTo>
                        <a:pt x="298" y="6"/>
                        <a:pt x="297" y="6"/>
                        <a:pt x="296" y="7"/>
                      </a:cubicBezTo>
                      <a:cubicBezTo>
                        <a:pt x="295" y="7"/>
                        <a:pt x="294" y="7"/>
                        <a:pt x="293" y="7"/>
                      </a:cubicBezTo>
                      <a:cubicBezTo>
                        <a:pt x="291" y="8"/>
                        <a:pt x="290" y="8"/>
                        <a:pt x="288" y="8"/>
                      </a:cubicBezTo>
                      <a:cubicBezTo>
                        <a:pt x="287" y="9"/>
                        <a:pt x="287" y="9"/>
                        <a:pt x="286" y="9"/>
                      </a:cubicBezTo>
                      <a:cubicBezTo>
                        <a:pt x="284" y="9"/>
                        <a:pt x="282" y="10"/>
                        <a:pt x="280" y="11"/>
                      </a:cubicBezTo>
                      <a:cubicBezTo>
                        <a:pt x="280" y="11"/>
                        <a:pt x="279" y="11"/>
                        <a:pt x="279" y="11"/>
                      </a:cubicBezTo>
                      <a:cubicBezTo>
                        <a:pt x="277" y="11"/>
                        <a:pt x="274" y="12"/>
                        <a:pt x="272" y="13"/>
                      </a:cubicBezTo>
                      <a:cubicBezTo>
                        <a:pt x="271" y="13"/>
                        <a:pt x="271" y="13"/>
                        <a:pt x="270" y="13"/>
                      </a:cubicBezTo>
                      <a:cubicBezTo>
                        <a:pt x="269" y="14"/>
                        <a:pt x="267" y="14"/>
                        <a:pt x="265" y="15"/>
                      </a:cubicBezTo>
                      <a:cubicBezTo>
                        <a:pt x="264" y="15"/>
                        <a:pt x="264" y="16"/>
                        <a:pt x="263" y="16"/>
                      </a:cubicBezTo>
                      <a:cubicBezTo>
                        <a:pt x="261" y="16"/>
                        <a:pt x="260" y="17"/>
                        <a:pt x="258" y="17"/>
                      </a:cubicBezTo>
                      <a:cubicBezTo>
                        <a:pt x="258" y="18"/>
                        <a:pt x="257" y="18"/>
                        <a:pt x="256" y="18"/>
                      </a:cubicBezTo>
                      <a:cubicBezTo>
                        <a:pt x="255" y="19"/>
                        <a:pt x="253" y="19"/>
                        <a:pt x="252" y="20"/>
                      </a:cubicBezTo>
                      <a:cubicBezTo>
                        <a:pt x="251" y="20"/>
                        <a:pt x="250" y="21"/>
                        <a:pt x="249" y="21"/>
                      </a:cubicBezTo>
                      <a:cubicBezTo>
                        <a:pt x="248" y="22"/>
                        <a:pt x="247" y="22"/>
                        <a:pt x="245" y="23"/>
                      </a:cubicBezTo>
                      <a:cubicBezTo>
                        <a:pt x="244" y="23"/>
                        <a:pt x="244" y="24"/>
                        <a:pt x="243" y="24"/>
                      </a:cubicBezTo>
                      <a:cubicBezTo>
                        <a:pt x="241" y="24"/>
                        <a:pt x="240" y="25"/>
                        <a:pt x="239" y="26"/>
                      </a:cubicBezTo>
                      <a:cubicBezTo>
                        <a:pt x="238" y="26"/>
                        <a:pt x="237" y="26"/>
                        <a:pt x="236" y="27"/>
                      </a:cubicBezTo>
                      <a:cubicBezTo>
                        <a:pt x="235" y="27"/>
                        <a:pt x="233" y="28"/>
                        <a:pt x="232" y="29"/>
                      </a:cubicBezTo>
                      <a:cubicBezTo>
                        <a:pt x="231" y="29"/>
                        <a:pt x="231" y="30"/>
                        <a:pt x="230" y="30"/>
                      </a:cubicBezTo>
                      <a:cubicBezTo>
                        <a:pt x="228" y="31"/>
                        <a:pt x="227" y="31"/>
                        <a:pt x="226" y="32"/>
                      </a:cubicBezTo>
                      <a:cubicBezTo>
                        <a:pt x="225" y="32"/>
                        <a:pt x="224" y="33"/>
                        <a:pt x="224" y="33"/>
                      </a:cubicBezTo>
                      <a:cubicBezTo>
                        <a:pt x="222" y="34"/>
                        <a:pt x="220" y="35"/>
                        <a:pt x="219" y="36"/>
                      </a:cubicBezTo>
                      <a:cubicBezTo>
                        <a:pt x="218" y="36"/>
                        <a:pt x="218" y="36"/>
                        <a:pt x="217" y="37"/>
                      </a:cubicBezTo>
                      <a:cubicBezTo>
                        <a:pt x="211" y="40"/>
                        <a:pt x="205" y="44"/>
                        <a:pt x="199" y="48"/>
                      </a:cubicBezTo>
                      <a:cubicBezTo>
                        <a:pt x="199" y="48"/>
                        <a:pt x="199" y="48"/>
                        <a:pt x="198" y="49"/>
                      </a:cubicBezTo>
                      <a:cubicBezTo>
                        <a:pt x="197" y="50"/>
                        <a:pt x="195" y="51"/>
                        <a:pt x="194" y="52"/>
                      </a:cubicBezTo>
                      <a:cubicBezTo>
                        <a:pt x="193" y="52"/>
                        <a:pt x="193" y="53"/>
                        <a:pt x="192" y="53"/>
                      </a:cubicBezTo>
                      <a:cubicBezTo>
                        <a:pt x="191" y="54"/>
                        <a:pt x="189" y="55"/>
                        <a:pt x="188" y="56"/>
                      </a:cubicBezTo>
                      <a:cubicBezTo>
                        <a:pt x="187" y="57"/>
                        <a:pt x="187" y="57"/>
                        <a:pt x="186" y="57"/>
                      </a:cubicBezTo>
                      <a:cubicBezTo>
                        <a:pt x="185" y="58"/>
                        <a:pt x="184" y="59"/>
                        <a:pt x="182" y="61"/>
                      </a:cubicBezTo>
                      <a:cubicBezTo>
                        <a:pt x="182" y="61"/>
                        <a:pt x="181" y="61"/>
                        <a:pt x="181" y="62"/>
                      </a:cubicBezTo>
                      <a:cubicBezTo>
                        <a:pt x="179" y="63"/>
                        <a:pt x="178" y="64"/>
                        <a:pt x="177" y="65"/>
                      </a:cubicBezTo>
                      <a:cubicBezTo>
                        <a:pt x="176" y="65"/>
                        <a:pt x="176" y="66"/>
                        <a:pt x="175" y="66"/>
                      </a:cubicBezTo>
                      <a:cubicBezTo>
                        <a:pt x="174" y="67"/>
                        <a:pt x="173" y="69"/>
                        <a:pt x="171" y="70"/>
                      </a:cubicBezTo>
                      <a:cubicBezTo>
                        <a:pt x="171" y="70"/>
                        <a:pt x="170" y="71"/>
                        <a:pt x="170" y="71"/>
                      </a:cubicBezTo>
                      <a:cubicBezTo>
                        <a:pt x="169" y="72"/>
                        <a:pt x="167" y="73"/>
                        <a:pt x="166" y="75"/>
                      </a:cubicBezTo>
                      <a:cubicBezTo>
                        <a:pt x="165" y="75"/>
                        <a:pt x="165" y="75"/>
                        <a:pt x="165" y="76"/>
                      </a:cubicBezTo>
                      <a:cubicBezTo>
                        <a:pt x="163" y="77"/>
                        <a:pt x="162" y="79"/>
                        <a:pt x="160" y="80"/>
                      </a:cubicBezTo>
                      <a:cubicBezTo>
                        <a:pt x="160" y="80"/>
                        <a:pt x="160" y="80"/>
                        <a:pt x="160" y="81"/>
                      </a:cubicBezTo>
                      <a:cubicBezTo>
                        <a:pt x="155" y="86"/>
                        <a:pt x="150" y="91"/>
                        <a:pt x="145" y="96"/>
                      </a:cubicBezTo>
                      <a:cubicBezTo>
                        <a:pt x="193" y="160"/>
                        <a:pt x="193" y="160"/>
                        <a:pt x="193" y="160"/>
                      </a:cubicBezTo>
                      <a:cubicBezTo>
                        <a:pt x="193" y="160"/>
                        <a:pt x="193" y="160"/>
                        <a:pt x="193" y="160"/>
                      </a:cubicBezTo>
                      <a:cubicBezTo>
                        <a:pt x="194" y="159"/>
                        <a:pt x="195" y="157"/>
                        <a:pt x="197" y="156"/>
                      </a:cubicBezTo>
                      <a:cubicBezTo>
                        <a:pt x="197" y="156"/>
                        <a:pt x="197" y="156"/>
                        <a:pt x="197" y="156"/>
                      </a:cubicBezTo>
                      <a:cubicBezTo>
                        <a:pt x="201" y="150"/>
                        <a:pt x="206" y="144"/>
                        <a:pt x="212" y="138"/>
                      </a:cubicBezTo>
                      <a:cubicBezTo>
                        <a:pt x="212" y="138"/>
                        <a:pt x="212" y="138"/>
                        <a:pt x="212" y="138"/>
                      </a:cubicBezTo>
                      <a:cubicBezTo>
                        <a:pt x="213" y="137"/>
                        <a:pt x="214" y="136"/>
                        <a:pt x="216" y="134"/>
                      </a:cubicBezTo>
                      <a:cubicBezTo>
                        <a:pt x="216" y="134"/>
                        <a:pt x="216" y="134"/>
                        <a:pt x="216" y="134"/>
                      </a:cubicBezTo>
                      <a:cubicBezTo>
                        <a:pt x="221" y="129"/>
                        <a:pt x="227" y="124"/>
                        <a:pt x="233" y="119"/>
                      </a:cubicBezTo>
                      <a:cubicBezTo>
                        <a:pt x="233" y="119"/>
                        <a:pt x="233" y="119"/>
                        <a:pt x="234" y="119"/>
                      </a:cubicBezTo>
                      <a:cubicBezTo>
                        <a:pt x="235" y="118"/>
                        <a:pt x="236" y="117"/>
                        <a:pt x="238" y="116"/>
                      </a:cubicBezTo>
                      <a:cubicBezTo>
                        <a:pt x="238" y="116"/>
                        <a:pt x="238" y="116"/>
                        <a:pt x="238" y="115"/>
                      </a:cubicBezTo>
                      <a:cubicBezTo>
                        <a:pt x="243" y="112"/>
                        <a:pt x="247" y="109"/>
                        <a:pt x="252" y="106"/>
                      </a:cubicBezTo>
                      <a:cubicBezTo>
                        <a:pt x="252" y="106"/>
                        <a:pt x="253" y="106"/>
                        <a:pt x="253" y="106"/>
                      </a:cubicBezTo>
                      <a:cubicBezTo>
                        <a:pt x="254" y="105"/>
                        <a:pt x="256" y="104"/>
                        <a:pt x="257" y="103"/>
                      </a:cubicBezTo>
                      <a:cubicBezTo>
                        <a:pt x="257" y="103"/>
                        <a:pt x="258" y="103"/>
                        <a:pt x="258" y="103"/>
                      </a:cubicBezTo>
                      <a:cubicBezTo>
                        <a:pt x="259" y="102"/>
                        <a:pt x="261" y="101"/>
                        <a:pt x="262" y="101"/>
                      </a:cubicBezTo>
                      <a:cubicBezTo>
                        <a:pt x="262" y="100"/>
                        <a:pt x="262" y="100"/>
                        <a:pt x="263" y="100"/>
                      </a:cubicBezTo>
                      <a:cubicBezTo>
                        <a:pt x="264" y="99"/>
                        <a:pt x="266" y="99"/>
                        <a:pt x="267" y="98"/>
                      </a:cubicBezTo>
                      <a:cubicBezTo>
                        <a:pt x="268" y="98"/>
                        <a:pt x="268" y="98"/>
                        <a:pt x="268" y="98"/>
                      </a:cubicBezTo>
                      <a:cubicBezTo>
                        <a:pt x="271" y="96"/>
                        <a:pt x="274" y="95"/>
                        <a:pt x="278" y="93"/>
                      </a:cubicBezTo>
                      <a:cubicBezTo>
                        <a:pt x="278" y="93"/>
                        <a:pt x="279" y="93"/>
                        <a:pt x="279" y="93"/>
                      </a:cubicBezTo>
                      <a:cubicBezTo>
                        <a:pt x="280" y="92"/>
                        <a:pt x="282" y="92"/>
                        <a:pt x="283" y="91"/>
                      </a:cubicBezTo>
                      <a:cubicBezTo>
                        <a:pt x="284" y="91"/>
                        <a:pt x="284" y="91"/>
                        <a:pt x="284" y="90"/>
                      </a:cubicBezTo>
                      <a:cubicBezTo>
                        <a:pt x="286" y="90"/>
                        <a:pt x="287" y="90"/>
                        <a:pt x="288" y="89"/>
                      </a:cubicBezTo>
                      <a:cubicBezTo>
                        <a:pt x="289" y="89"/>
                        <a:pt x="289" y="89"/>
                        <a:pt x="290" y="89"/>
                      </a:cubicBezTo>
                      <a:cubicBezTo>
                        <a:pt x="291" y="88"/>
                        <a:pt x="293" y="88"/>
                        <a:pt x="294" y="87"/>
                      </a:cubicBezTo>
                      <a:cubicBezTo>
                        <a:pt x="295" y="87"/>
                        <a:pt x="295" y="87"/>
                        <a:pt x="295" y="87"/>
                      </a:cubicBezTo>
                      <a:cubicBezTo>
                        <a:pt x="297" y="86"/>
                        <a:pt x="299" y="86"/>
                        <a:pt x="300" y="85"/>
                      </a:cubicBezTo>
                      <a:cubicBezTo>
                        <a:pt x="301" y="85"/>
                        <a:pt x="301" y="85"/>
                        <a:pt x="301" y="85"/>
                      </a:cubicBezTo>
                      <a:cubicBezTo>
                        <a:pt x="303" y="85"/>
                        <a:pt x="304" y="84"/>
                        <a:pt x="306" y="84"/>
                      </a:cubicBezTo>
                      <a:cubicBezTo>
                        <a:pt x="306" y="84"/>
                        <a:pt x="307" y="84"/>
                        <a:pt x="307" y="83"/>
                      </a:cubicBezTo>
                      <a:cubicBezTo>
                        <a:pt x="309" y="83"/>
                        <a:pt x="310" y="83"/>
                        <a:pt x="311" y="83"/>
                      </a:cubicBezTo>
                      <a:cubicBezTo>
                        <a:pt x="312" y="82"/>
                        <a:pt x="312" y="82"/>
                        <a:pt x="313" y="82"/>
                      </a:cubicBezTo>
                      <a:cubicBezTo>
                        <a:pt x="314" y="82"/>
                        <a:pt x="316" y="82"/>
                        <a:pt x="317" y="81"/>
                      </a:cubicBezTo>
                      <a:cubicBezTo>
                        <a:pt x="317" y="81"/>
                        <a:pt x="318" y="81"/>
                        <a:pt x="319" y="81"/>
                      </a:cubicBezTo>
                      <a:cubicBezTo>
                        <a:pt x="320" y="81"/>
                        <a:pt x="322" y="81"/>
                        <a:pt x="323" y="80"/>
                      </a:cubicBezTo>
                      <a:cubicBezTo>
                        <a:pt x="324" y="80"/>
                        <a:pt x="324" y="80"/>
                        <a:pt x="324" y="80"/>
                      </a:cubicBezTo>
                      <a:cubicBezTo>
                        <a:pt x="326" y="80"/>
                        <a:pt x="328" y="80"/>
                        <a:pt x="330" y="79"/>
                      </a:cubicBezTo>
                      <a:cubicBezTo>
                        <a:pt x="330" y="79"/>
                        <a:pt x="331" y="79"/>
                        <a:pt x="331" y="79"/>
                      </a:cubicBezTo>
                      <a:cubicBezTo>
                        <a:pt x="333" y="79"/>
                        <a:pt x="334" y="79"/>
                        <a:pt x="335" y="79"/>
                      </a:cubicBezTo>
                      <a:cubicBezTo>
                        <a:pt x="336" y="79"/>
                        <a:pt x="337" y="79"/>
                        <a:pt x="337" y="79"/>
                      </a:cubicBezTo>
                      <a:cubicBezTo>
                        <a:pt x="338" y="78"/>
                        <a:pt x="340" y="78"/>
                        <a:pt x="341" y="78"/>
                      </a:cubicBezTo>
                      <a:cubicBezTo>
                        <a:pt x="342" y="78"/>
                        <a:pt x="342" y="78"/>
                        <a:pt x="343" y="78"/>
                      </a:cubicBezTo>
                      <a:cubicBezTo>
                        <a:pt x="344" y="78"/>
                        <a:pt x="346" y="78"/>
                        <a:pt x="347" y="78"/>
                      </a:cubicBezTo>
                      <a:cubicBezTo>
                        <a:pt x="347" y="78"/>
                        <a:pt x="348" y="78"/>
                        <a:pt x="349" y="78"/>
                      </a:cubicBezTo>
                      <a:cubicBezTo>
                        <a:pt x="351" y="78"/>
                        <a:pt x="353" y="78"/>
                        <a:pt x="354" y="78"/>
                      </a:cubicBezTo>
                      <a:cubicBezTo>
                        <a:pt x="361" y="78"/>
                        <a:pt x="368" y="78"/>
                        <a:pt x="375" y="79"/>
                      </a:cubicBezTo>
                      <a:cubicBezTo>
                        <a:pt x="378" y="79"/>
                        <a:pt x="381" y="80"/>
                        <a:pt x="385" y="80"/>
                      </a:cubicBezTo>
                      <a:cubicBezTo>
                        <a:pt x="388" y="81"/>
                        <a:pt x="391" y="81"/>
                        <a:pt x="395" y="82"/>
                      </a:cubicBezTo>
                      <a:cubicBezTo>
                        <a:pt x="403" y="84"/>
                        <a:pt x="411" y="86"/>
                        <a:pt x="419" y="89"/>
                      </a:cubicBezTo>
                      <a:cubicBezTo>
                        <a:pt x="497" y="116"/>
                        <a:pt x="553" y="190"/>
                        <a:pt x="553" y="277"/>
                      </a:cubicBezTo>
                      <a:cubicBezTo>
                        <a:pt x="479" y="277"/>
                        <a:pt x="479" y="277"/>
                        <a:pt x="479" y="277"/>
                      </a:cubicBezTo>
                      <a:cubicBezTo>
                        <a:pt x="538" y="355"/>
                        <a:pt x="538" y="355"/>
                        <a:pt x="538" y="355"/>
                      </a:cubicBezTo>
                      <a:cubicBezTo>
                        <a:pt x="589" y="423"/>
                        <a:pt x="589" y="423"/>
                        <a:pt x="589" y="423"/>
                      </a:cubicBezTo>
                      <a:cubicBezTo>
                        <a:pt x="594" y="429"/>
                        <a:pt x="594" y="429"/>
                        <a:pt x="594" y="429"/>
                      </a:cubicBezTo>
                      <a:cubicBezTo>
                        <a:pt x="709" y="277"/>
                        <a:pt x="709" y="277"/>
                        <a:pt x="709" y="277"/>
                      </a:cubicBezTo>
                      <a:lnTo>
                        <a:pt x="631"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55" name="Freeform 6"/>
                <p:cNvSpPr>
                  <a:spLocks/>
                </p:cNvSpPr>
                <p:nvPr/>
              </p:nvSpPr>
              <p:spPr bwMode="auto">
                <a:xfrm>
                  <a:off x="6033" y="2249"/>
                  <a:ext cx="272" cy="271"/>
                </a:xfrm>
                <a:custGeom>
                  <a:avLst/>
                  <a:gdLst>
                    <a:gd name="T0" fmla="*/ 272 w 272"/>
                    <a:gd name="T1" fmla="*/ 40 h 271"/>
                    <a:gd name="T2" fmla="*/ 40 w 272"/>
                    <a:gd name="T3" fmla="*/ 271 h 271"/>
                    <a:gd name="T4" fmla="*/ 0 w 272"/>
                    <a:gd name="T5" fmla="*/ 231 h 271"/>
                    <a:gd name="T6" fmla="*/ 232 w 272"/>
                    <a:gd name="T7" fmla="*/ 0 h 271"/>
                    <a:gd name="T8" fmla="*/ 272 w 272"/>
                    <a:gd name="T9" fmla="*/ 40 h 271"/>
                  </a:gdLst>
                  <a:ahLst/>
                  <a:cxnLst>
                    <a:cxn ang="0">
                      <a:pos x="T0" y="T1"/>
                    </a:cxn>
                    <a:cxn ang="0">
                      <a:pos x="T2" y="T3"/>
                    </a:cxn>
                    <a:cxn ang="0">
                      <a:pos x="T4" y="T5"/>
                    </a:cxn>
                    <a:cxn ang="0">
                      <a:pos x="T6" y="T7"/>
                    </a:cxn>
                    <a:cxn ang="0">
                      <a:pos x="T8" y="T9"/>
                    </a:cxn>
                  </a:cxnLst>
                  <a:rect l="0" t="0" r="r" b="b"/>
                  <a:pathLst>
                    <a:path w="272" h="271">
                      <a:moveTo>
                        <a:pt x="272" y="40"/>
                      </a:moveTo>
                      <a:lnTo>
                        <a:pt x="40" y="271"/>
                      </a:lnTo>
                      <a:lnTo>
                        <a:pt x="0" y="231"/>
                      </a:lnTo>
                      <a:lnTo>
                        <a:pt x="232" y="0"/>
                      </a:lnTo>
                      <a:lnTo>
                        <a:pt x="272"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grpSp>
        </p:grpSp>
      </p:grpSp>
      <p:grpSp>
        <p:nvGrpSpPr>
          <p:cNvPr id="5" name="Group 4"/>
          <p:cNvGrpSpPr/>
          <p:nvPr/>
        </p:nvGrpSpPr>
        <p:grpSpPr>
          <a:xfrm>
            <a:off x="448797" y="4419989"/>
            <a:ext cx="8419174" cy="1641104"/>
            <a:chOff x="409041" y="4844060"/>
            <a:chExt cx="8419174" cy="1641104"/>
          </a:xfrm>
        </p:grpSpPr>
        <p:sp>
          <p:nvSpPr>
            <p:cNvPr id="28" name="TextBox 27"/>
            <p:cNvSpPr txBox="1"/>
            <p:nvPr/>
          </p:nvSpPr>
          <p:spPr>
            <a:xfrm>
              <a:off x="1714803" y="4844060"/>
              <a:ext cx="575378" cy="374846"/>
            </a:xfrm>
            <a:prstGeom prst="rect">
              <a:avLst/>
            </a:prstGeom>
            <a:solidFill>
              <a:schemeClr val="bg2">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spAutoFit/>
            </a:bodyPr>
            <a:lstStyle/>
            <a:p>
              <a:pPr algn="ctr"/>
              <a:r>
                <a:rPr lang="af-ZA">
                  <a:latin typeface=""/>
                </a:rPr>
                <a:t>Log</a:t>
              </a:r>
              <a:endParaRPr lang="ru-RU"/>
            </a:p>
          </p:txBody>
        </p:sp>
        <p:sp>
          <p:nvSpPr>
            <p:cNvPr id="29" name="TextBox 28"/>
            <p:cNvSpPr txBox="1"/>
            <p:nvPr/>
          </p:nvSpPr>
          <p:spPr>
            <a:xfrm>
              <a:off x="2363561" y="4844060"/>
              <a:ext cx="575378" cy="374846"/>
            </a:xfrm>
            <a:prstGeom prst="rect">
              <a:avLst/>
            </a:prstGeom>
            <a:solidFill>
              <a:schemeClr val="bg2">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spAutoFit/>
            </a:bodyPr>
            <a:lstStyle/>
            <a:p>
              <a:pPr algn="ctr"/>
              <a:r>
                <a:rPr lang="af-ZA">
                  <a:latin typeface=""/>
                </a:rPr>
                <a:t>Log</a:t>
              </a:r>
              <a:endParaRPr lang="ru-RU"/>
            </a:p>
          </p:txBody>
        </p:sp>
        <p:sp>
          <p:nvSpPr>
            <p:cNvPr id="30" name="TextBox 29"/>
            <p:cNvSpPr txBox="1"/>
            <p:nvPr/>
          </p:nvSpPr>
          <p:spPr>
            <a:xfrm>
              <a:off x="3004149" y="4844060"/>
              <a:ext cx="575378" cy="374846"/>
            </a:xfrm>
            <a:prstGeom prst="rect">
              <a:avLst/>
            </a:prstGeom>
            <a:solidFill>
              <a:schemeClr val="bg2">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spAutoFit/>
            </a:bodyPr>
            <a:lstStyle/>
            <a:p>
              <a:pPr algn="ctr"/>
              <a:r>
                <a:rPr lang="af-ZA">
                  <a:latin typeface=""/>
                </a:rPr>
                <a:t>Log</a:t>
              </a:r>
              <a:endParaRPr lang="ru-RU"/>
            </a:p>
          </p:txBody>
        </p:sp>
        <p:sp>
          <p:nvSpPr>
            <p:cNvPr id="31" name="TextBox 30"/>
            <p:cNvSpPr txBox="1"/>
            <p:nvPr/>
          </p:nvSpPr>
          <p:spPr>
            <a:xfrm>
              <a:off x="3644737" y="4844060"/>
              <a:ext cx="575378" cy="374846"/>
            </a:xfrm>
            <a:prstGeom prst="rect">
              <a:avLst/>
            </a:prstGeom>
            <a:solidFill>
              <a:schemeClr val="bg2">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spAutoFit/>
            </a:bodyPr>
            <a:lstStyle/>
            <a:p>
              <a:pPr algn="ctr"/>
              <a:r>
                <a:rPr lang="af-ZA">
                  <a:latin typeface=""/>
                </a:rPr>
                <a:t>Log</a:t>
              </a:r>
              <a:endParaRPr lang="ru-RU"/>
            </a:p>
          </p:txBody>
        </p:sp>
        <p:sp>
          <p:nvSpPr>
            <p:cNvPr id="32" name="TextBox 31"/>
            <p:cNvSpPr txBox="1"/>
            <p:nvPr/>
          </p:nvSpPr>
          <p:spPr>
            <a:xfrm>
              <a:off x="4285325" y="4844060"/>
              <a:ext cx="575378" cy="374846"/>
            </a:xfrm>
            <a:prstGeom prst="rect">
              <a:avLst/>
            </a:prstGeom>
            <a:solidFill>
              <a:schemeClr val="bg2">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spAutoFit/>
            </a:bodyPr>
            <a:lstStyle/>
            <a:p>
              <a:pPr algn="ctr"/>
              <a:r>
                <a:rPr lang="af-ZA">
                  <a:latin typeface=""/>
                </a:rPr>
                <a:t>Log</a:t>
              </a:r>
              <a:endParaRPr lang="ru-RU"/>
            </a:p>
          </p:txBody>
        </p:sp>
        <p:sp>
          <p:nvSpPr>
            <p:cNvPr id="33" name="TextBox 32"/>
            <p:cNvSpPr txBox="1"/>
            <p:nvPr/>
          </p:nvSpPr>
          <p:spPr>
            <a:xfrm>
              <a:off x="4925913" y="4844060"/>
              <a:ext cx="575378" cy="374846"/>
            </a:xfrm>
            <a:prstGeom prst="rect">
              <a:avLst/>
            </a:prstGeom>
            <a:solidFill>
              <a:schemeClr val="bg2">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spAutoFit/>
            </a:bodyPr>
            <a:lstStyle/>
            <a:p>
              <a:pPr algn="ctr"/>
              <a:r>
                <a:rPr lang="af-ZA">
                  <a:latin typeface=""/>
                </a:rPr>
                <a:t>Log</a:t>
              </a:r>
              <a:endParaRPr lang="ru-RU"/>
            </a:p>
          </p:txBody>
        </p:sp>
        <p:sp>
          <p:nvSpPr>
            <p:cNvPr id="34" name="TextBox 33"/>
            <p:cNvSpPr txBox="1"/>
            <p:nvPr/>
          </p:nvSpPr>
          <p:spPr>
            <a:xfrm>
              <a:off x="5566501" y="4844060"/>
              <a:ext cx="575378" cy="374846"/>
            </a:xfrm>
            <a:prstGeom prst="rect">
              <a:avLst/>
            </a:prstGeom>
            <a:solidFill>
              <a:schemeClr val="bg2">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spAutoFit/>
            </a:bodyPr>
            <a:lstStyle/>
            <a:p>
              <a:pPr algn="ctr"/>
              <a:r>
                <a:rPr lang="af-ZA">
                  <a:latin typeface=""/>
                </a:rPr>
                <a:t>Log</a:t>
              </a:r>
              <a:endParaRPr lang="ru-RU"/>
            </a:p>
          </p:txBody>
        </p:sp>
        <p:sp>
          <p:nvSpPr>
            <p:cNvPr id="35" name="TextBox 34"/>
            <p:cNvSpPr txBox="1"/>
            <p:nvPr/>
          </p:nvSpPr>
          <p:spPr>
            <a:xfrm>
              <a:off x="6207089" y="4844060"/>
              <a:ext cx="575378" cy="374846"/>
            </a:xfrm>
            <a:prstGeom prst="rect">
              <a:avLst/>
            </a:prstGeom>
            <a:solidFill>
              <a:schemeClr val="bg2">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spAutoFit/>
            </a:bodyPr>
            <a:lstStyle/>
            <a:p>
              <a:pPr algn="ctr"/>
              <a:r>
                <a:rPr lang="af-ZA">
                  <a:latin typeface=""/>
                </a:rPr>
                <a:t>Log</a:t>
              </a:r>
              <a:endParaRPr lang="ru-RU"/>
            </a:p>
          </p:txBody>
        </p:sp>
        <p:sp>
          <p:nvSpPr>
            <p:cNvPr id="45" name="TextBox 44"/>
            <p:cNvSpPr txBox="1"/>
            <p:nvPr/>
          </p:nvSpPr>
          <p:spPr>
            <a:xfrm>
              <a:off x="6847677" y="4844865"/>
              <a:ext cx="575378" cy="374846"/>
            </a:xfrm>
            <a:prstGeom prst="rect">
              <a:avLst/>
            </a:prstGeom>
            <a:solidFill>
              <a:schemeClr val="bg2">
                <a:lumMod val="75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spAutoFit/>
            </a:bodyPr>
            <a:lstStyle/>
            <a:p>
              <a:pPr algn="ctr"/>
              <a:r>
                <a:rPr lang="af-ZA" dirty="0">
                  <a:latin typeface=""/>
                </a:rPr>
                <a:t>Log</a:t>
              </a:r>
              <a:endParaRPr lang="ru-RU" dirty="0"/>
            </a:p>
          </p:txBody>
        </p:sp>
        <p:sp>
          <p:nvSpPr>
            <p:cNvPr id="46" name="TextBox 45"/>
            <p:cNvSpPr txBox="1"/>
            <p:nvPr/>
          </p:nvSpPr>
          <p:spPr>
            <a:xfrm>
              <a:off x="7488265" y="4844865"/>
              <a:ext cx="575378" cy="374846"/>
            </a:xfrm>
            <a:prstGeom prst="rect">
              <a:avLst/>
            </a:prstGeom>
            <a:solidFill>
              <a:schemeClr val="tx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spAutoFit/>
            </a:bodyPr>
            <a:lstStyle/>
            <a:p>
              <a:pPr algn="ctr"/>
              <a:r>
                <a:rPr lang="af-ZA" dirty="0">
                  <a:latin typeface=""/>
                </a:rPr>
                <a:t>Log</a:t>
              </a:r>
              <a:endParaRPr lang="ru-RU" dirty="0"/>
            </a:p>
          </p:txBody>
        </p:sp>
        <p:sp>
          <p:nvSpPr>
            <p:cNvPr id="47" name="TextBox 46"/>
            <p:cNvSpPr txBox="1"/>
            <p:nvPr/>
          </p:nvSpPr>
          <p:spPr>
            <a:xfrm>
              <a:off x="8128853" y="4844865"/>
              <a:ext cx="575378" cy="374846"/>
            </a:xfrm>
            <a:prstGeom prst="rect">
              <a:avLst/>
            </a:prstGeom>
            <a:solidFill>
              <a:schemeClr val="tx2"/>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spAutoFit/>
            </a:bodyPr>
            <a:lstStyle/>
            <a:p>
              <a:pPr algn="ctr"/>
              <a:r>
                <a:rPr lang="af-ZA">
                  <a:latin typeface=""/>
                </a:rPr>
                <a:t>Log</a:t>
              </a:r>
              <a:endParaRPr lang="ru-RU"/>
            </a:p>
          </p:txBody>
        </p:sp>
        <p:cxnSp>
          <p:nvCxnSpPr>
            <p:cNvPr id="56" name="Straight Arrow Connector 55"/>
            <p:cNvCxnSpPr/>
            <p:nvPr/>
          </p:nvCxnSpPr>
          <p:spPr>
            <a:xfrm>
              <a:off x="409041" y="6196400"/>
              <a:ext cx="8419174" cy="0"/>
            </a:xfrm>
            <a:prstGeom prst="straightConnector1">
              <a:avLst/>
            </a:prstGeom>
            <a:ln w="762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1160583" y="5018605"/>
              <a:ext cx="512099" cy="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409041" y="4851631"/>
              <a:ext cx="680023" cy="1200329"/>
            </a:xfrm>
            <a:prstGeom prst="rect">
              <a:avLst/>
            </a:prstGeom>
            <a:solidFill>
              <a:schemeClr val="tx1"/>
            </a:solidFill>
            <a:ln w="57150">
              <a:noFill/>
            </a:ln>
          </p:spPr>
          <p:style>
            <a:lnRef idx="2">
              <a:schemeClr val="dk1">
                <a:shade val="50000"/>
              </a:schemeClr>
            </a:lnRef>
            <a:fillRef idx="1">
              <a:schemeClr val="dk1"/>
            </a:fillRef>
            <a:effectRef idx="0">
              <a:schemeClr val="dk1"/>
            </a:effectRef>
            <a:fontRef idx="minor">
              <a:schemeClr val="lt1"/>
            </a:fontRef>
          </p:style>
          <p:txBody>
            <a:bodyPr rtlCol="0">
              <a:spAutoFit/>
            </a:bodyPr>
            <a:lstStyle/>
            <a:p>
              <a:pPr algn="ctr"/>
              <a:r>
                <a:rPr lang="af-ZA" dirty="0">
                  <a:latin typeface=""/>
                </a:rPr>
                <a:t>Full</a:t>
              </a:r>
            </a:p>
            <a:p>
              <a:pPr algn="ctr"/>
              <a:endParaRPr lang="af-ZA" dirty="0">
                <a:latin typeface=""/>
              </a:endParaRPr>
            </a:p>
            <a:p>
              <a:pPr algn="ctr"/>
              <a:endParaRPr lang="af-ZA" dirty="0">
                <a:latin typeface=""/>
              </a:endParaRPr>
            </a:p>
            <a:p>
              <a:pPr algn="ctr"/>
              <a:endParaRPr lang="ru-RU" dirty="0">
                <a:latin typeface=""/>
              </a:endParaRPr>
            </a:p>
          </p:txBody>
        </p:sp>
        <p:grpSp>
          <p:nvGrpSpPr>
            <p:cNvPr id="82" name="Group 81"/>
            <p:cNvGrpSpPr/>
            <p:nvPr/>
          </p:nvGrpSpPr>
          <p:grpSpPr>
            <a:xfrm>
              <a:off x="7387388" y="5940583"/>
              <a:ext cx="690611" cy="544581"/>
              <a:chOff x="6786149" y="3492298"/>
              <a:chExt cx="690611" cy="544581"/>
            </a:xfrm>
          </p:grpSpPr>
          <p:grpSp>
            <p:nvGrpSpPr>
              <p:cNvPr id="83" name="Group 4"/>
              <p:cNvGrpSpPr>
                <a:grpSpLocks noChangeAspect="1"/>
              </p:cNvGrpSpPr>
              <p:nvPr/>
            </p:nvGrpSpPr>
            <p:grpSpPr bwMode="auto">
              <a:xfrm>
                <a:off x="6786149" y="3497729"/>
                <a:ext cx="690611" cy="539150"/>
                <a:chOff x="5917" y="2181"/>
                <a:chExt cx="497" cy="388"/>
              </a:xfrm>
              <a:solidFill>
                <a:schemeClr val="bg1"/>
              </a:solidFill>
            </p:grpSpPr>
            <p:sp>
              <p:nvSpPr>
                <p:cNvPr id="87" name="Freeform 5"/>
                <p:cNvSpPr>
                  <a:spLocks noEditPoints="1"/>
                </p:cNvSpPr>
                <p:nvPr/>
              </p:nvSpPr>
              <p:spPr bwMode="auto">
                <a:xfrm>
                  <a:off x="5917" y="2181"/>
                  <a:ext cx="497" cy="388"/>
                </a:xfrm>
                <a:custGeom>
                  <a:avLst/>
                  <a:gdLst>
                    <a:gd name="T0" fmla="*/ 493 w 709"/>
                    <a:gd name="T1" fmla="*/ 419 h 553"/>
                    <a:gd name="T2" fmla="*/ 471 w 709"/>
                    <a:gd name="T3" fmla="*/ 438 h 553"/>
                    <a:gd name="T4" fmla="*/ 452 w 709"/>
                    <a:gd name="T5" fmla="*/ 450 h 553"/>
                    <a:gd name="T6" fmla="*/ 441 w 709"/>
                    <a:gd name="T7" fmla="*/ 456 h 553"/>
                    <a:gd name="T8" fmla="*/ 426 w 709"/>
                    <a:gd name="T9" fmla="*/ 462 h 553"/>
                    <a:gd name="T10" fmla="*/ 414 w 709"/>
                    <a:gd name="T11" fmla="*/ 466 h 553"/>
                    <a:gd name="T12" fmla="*/ 403 w 709"/>
                    <a:gd name="T13" fmla="*/ 470 h 553"/>
                    <a:gd name="T14" fmla="*/ 392 w 709"/>
                    <a:gd name="T15" fmla="*/ 472 h 553"/>
                    <a:gd name="T16" fmla="*/ 379 w 709"/>
                    <a:gd name="T17" fmla="*/ 474 h 553"/>
                    <a:gd name="T18" fmla="*/ 368 w 709"/>
                    <a:gd name="T19" fmla="*/ 475 h 553"/>
                    <a:gd name="T20" fmla="*/ 354 w 709"/>
                    <a:gd name="T21" fmla="*/ 476 h 553"/>
                    <a:gd name="T22" fmla="*/ 305 w 709"/>
                    <a:gd name="T23" fmla="*/ 469 h 553"/>
                    <a:gd name="T24" fmla="*/ 230 w 709"/>
                    <a:gd name="T25" fmla="*/ 277 h 553"/>
                    <a:gd name="T26" fmla="*/ 0 w 709"/>
                    <a:gd name="T27" fmla="*/ 277 h 553"/>
                    <a:gd name="T28" fmla="*/ 241 w 709"/>
                    <a:gd name="T29" fmla="*/ 529 h 553"/>
                    <a:gd name="T30" fmla="*/ 364 w 709"/>
                    <a:gd name="T31" fmla="*/ 553 h 553"/>
                    <a:gd name="T32" fmla="*/ 380 w 709"/>
                    <a:gd name="T33" fmla="*/ 552 h 553"/>
                    <a:gd name="T34" fmla="*/ 395 w 709"/>
                    <a:gd name="T35" fmla="*/ 550 h 553"/>
                    <a:gd name="T36" fmla="*/ 409 w 709"/>
                    <a:gd name="T37" fmla="*/ 548 h 553"/>
                    <a:gd name="T38" fmla="*/ 423 w 709"/>
                    <a:gd name="T39" fmla="*/ 545 h 553"/>
                    <a:gd name="T40" fmla="*/ 438 w 709"/>
                    <a:gd name="T41" fmla="*/ 540 h 553"/>
                    <a:gd name="T42" fmla="*/ 453 w 709"/>
                    <a:gd name="T43" fmla="*/ 535 h 553"/>
                    <a:gd name="T44" fmla="*/ 466 w 709"/>
                    <a:gd name="T45" fmla="*/ 530 h 553"/>
                    <a:gd name="T46" fmla="*/ 479 w 709"/>
                    <a:gd name="T47" fmla="*/ 524 h 553"/>
                    <a:gd name="T48" fmla="*/ 491 w 709"/>
                    <a:gd name="T49" fmla="*/ 517 h 553"/>
                    <a:gd name="T50" fmla="*/ 517 w 709"/>
                    <a:gd name="T51" fmla="*/ 500 h 553"/>
                    <a:gd name="T52" fmla="*/ 528 w 709"/>
                    <a:gd name="T53" fmla="*/ 492 h 553"/>
                    <a:gd name="T54" fmla="*/ 539 w 709"/>
                    <a:gd name="T55" fmla="*/ 482 h 553"/>
                    <a:gd name="T56" fmla="*/ 549 w 709"/>
                    <a:gd name="T57" fmla="*/ 473 h 553"/>
                    <a:gd name="T58" fmla="*/ 631 w 709"/>
                    <a:gd name="T59" fmla="*/ 277 h 553"/>
                    <a:gd name="T60" fmla="*/ 344 w 709"/>
                    <a:gd name="T61" fmla="*/ 1 h 553"/>
                    <a:gd name="T62" fmla="*/ 329 w 709"/>
                    <a:gd name="T63" fmla="*/ 1 h 553"/>
                    <a:gd name="T64" fmla="*/ 314 w 709"/>
                    <a:gd name="T65" fmla="*/ 3 h 553"/>
                    <a:gd name="T66" fmla="*/ 300 w 709"/>
                    <a:gd name="T67" fmla="*/ 6 h 553"/>
                    <a:gd name="T68" fmla="*/ 286 w 709"/>
                    <a:gd name="T69" fmla="*/ 9 h 553"/>
                    <a:gd name="T70" fmla="*/ 270 w 709"/>
                    <a:gd name="T71" fmla="*/ 13 h 553"/>
                    <a:gd name="T72" fmla="*/ 256 w 709"/>
                    <a:gd name="T73" fmla="*/ 18 h 553"/>
                    <a:gd name="T74" fmla="*/ 243 w 709"/>
                    <a:gd name="T75" fmla="*/ 24 h 553"/>
                    <a:gd name="T76" fmla="*/ 230 w 709"/>
                    <a:gd name="T77" fmla="*/ 30 h 553"/>
                    <a:gd name="T78" fmla="*/ 217 w 709"/>
                    <a:gd name="T79" fmla="*/ 37 h 553"/>
                    <a:gd name="T80" fmla="*/ 192 w 709"/>
                    <a:gd name="T81" fmla="*/ 53 h 553"/>
                    <a:gd name="T82" fmla="*/ 181 w 709"/>
                    <a:gd name="T83" fmla="*/ 62 h 553"/>
                    <a:gd name="T84" fmla="*/ 170 w 709"/>
                    <a:gd name="T85" fmla="*/ 71 h 553"/>
                    <a:gd name="T86" fmla="*/ 160 w 709"/>
                    <a:gd name="T87" fmla="*/ 81 h 553"/>
                    <a:gd name="T88" fmla="*/ 197 w 709"/>
                    <a:gd name="T89" fmla="*/ 156 h 553"/>
                    <a:gd name="T90" fmla="*/ 216 w 709"/>
                    <a:gd name="T91" fmla="*/ 134 h 553"/>
                    <a:gd name="T92" fmla="*/ 238 w 709"/>
                    <a:gd name="T93" fmla="*/ 116 h 553"/>
                    <a:gd name="T94" fmla="*/ 257 w 709"/>
                    <a:gd name="T95" fmla="*/ 103 h 553"/>
                    <a:gd name="T96" fmla="*/ 267 w 709"/>
                    <a:gd name="T97" fmla="*/ 98 h 553"/>
                    <a:gd name="T98" fmla="*/ 283 w 709"/>
                    <a:gd name="T99" fmla="*/ 91 h 553"/>
                    <a:gd name="T100" fmla="*/ 294 w 709"/>
                    <a:gd name="T101" fmla="*/ 87 h 553"/>
                    <a:gd name="T102" fmla="*/ 306 w 709"/>
                    <a:gd name="T103" fmla="*/ 84 h 553"/>
                    <a:gd name="T104" fmla="*/ 317 w 709"/>
                    <a:gd name="T105" fmla="*/ 81 h 553"/>
                    <a:gd name="T106" fmla="*/ 330 w 709"/>
                    <a:gd name="T107" fmla="*/ 79 h 553"/>
                    <a:gd name="T108" fmla="*/ 341 w 709"/>
                    <a:gd name="T109" fmla="*/ 78 h 553"/>
                    <a:gd name="T110" fmla="*/ 354 w 709"/>
                    <a:gd name="T111" fmla="*/ 78 h 553"/>
                    <a:gd name="T112" fmla="*/ 419 w 709"/>
                    <a:gd name="T113" fmla="*/ 89 h 553"/>
                    <a:gd name="T114" fmla="*/ 589 w 709"/>
                    <a:gd name="T115" fmla="*/ 42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9" h="553">
                      <a:moveTo>
                        <a:pt x="516" y="393"/>
                      </a:moveTo>
                      <a:cubicBezTo>
                        <a:pt x="510" y="401"/>
                        <a:pt x="504" y="408"/>
                        <a:pt x="497" y="415"/>
                      </a:cubicBezTo>
                      <a:cubicBezTo>
                        <a:pt x="497" y="415"/>
                        <a:pt x="497" y="415"/>
                        <a:pt x="497" y="415"/>
                      </a:cubicBezTo>
                      <a:cubicBezTo>
                        <a:pt x="496" y="417"/>
                        <a:pt x="495" y="418"/>
                        <a:pt x="493" y="419"/>
                      </a:cubicBezTo>
                      <a:cubicBezTo>
                        <a:pt x="493" y="419"/>
                        <a:pt x="493" y="419"/>
                        <a:pt x="493" y="419"/>
                      </a:cubicBezTo>
                      <a:cubicBezTo>
                        <a:pt x="488" y="425"/>
                        <a:pt x="482" y="430"/>
                        <a:pt x="476" y="434"/>
                      </a:cubicBezTo>
                      <a:cubicBezTo>
                        <a:pt x="476" y="434"/>
                        <a:pt x="476" y="434"/>
                        <a:pt x="475" y="435"/>
                      </a:cubicBezTo>
                      <a:cubicBezTo>
                        <a:pt x="474" y="436"/>
                        <a:pt x="473" y="437"/>
                        <a:pt x="471" y="438"/>
                      </a:cubicBezTo>
                      <a:cubicBezTo>
                        <a:pt x="471" y="438"/>
                        <a:pt x="471" y="438"/>
                        <a:pt x="471" y="438"/>
                      </a:cubicBezTo>
                      <a:cubicBezTo>
                        <a:pt x="466" y="441"/>
                        <a:pt x="462" y="444"/>
                        <a:pt x="457" y="447"/>
                      </a:cubicBezTo>
                      <a:cubicBezTo>
                        <a:pt x="456" y="448"/>
                        <a:pt x="456" y="448"/>
                        <a:pt x="456" y="448"/>
                      </a:cubicBezTo>
                      <a:cubicBezTo>
                        <a:pt x="455" y="448"/>
                        <a:pt x="453" y="449"/>
                        <a:pt x="452" y="450"/>
                      </a:cubicBezTo>
                      <a:cubicBezTo>
                        <a:pt x="452" y="450"/>
                        <a:pt x="451" y="450"/>
                        <a:pt x="451" y="451"/>
                      </a:cubicBezTo>
                      <a:cubicBezTo>
                        <a:pt x="450" y="451"/>
                        <a:pt x="448" y="452"/>
                        <a:pt x="447" y="453"/>
                      </a:cubicBezTo>
                      <a:cubicBezTo>
                        <a:pt x="447" y="453"/>
                        <a:pt x="446" y="453"/>
                        <a:pt x="446" y="453"/>
                      </a:cubicBezTo>
                      <a:cubicBezTo>
                        <a:pt x="445" y="454"/>
                        <a:pt x="443" y="455"/>
                        <a:pt x="441" y="456"/>
                      </a:cubicBezTo>
                      <a:cubicBezTo>
                        <a:pt x="441" y="456"/>
                        <a:pt x="441" y="456"/>
                        <a:pt x="441" y="456"/>
                      </a:cubicBezTo>
                      <a:cubicBezTo>
                        <a:pt x="438" y="457"/>
                        <a:pt x="434" y="459"/>
                        <a:pt x="431" y="460"/>
                      </a:cubicBezTo>
                      <a:cubicBezTo>
                        <a:pt x="431" y="460"/>
                        <a:pt x="430" y="461"/>
                        <a:pt x="430" y="461"/>
                      </a:cubicBezTo>
                      <a:cubicBezTo>
                        <a:pt x="428" y="461"/>
                        <a:pt x="427" y="462"/>
                        <a:pt x="426" y="462"/>
                      </a:cubicBezTo>
                      <a:cubicBezTo>
                        <a:pt x="425" y="463"/>
                        <a:pt x="425" y="463"/>
                        <a:pt x="424" y="463"/>
                      </a:cubicBezTo>
                      <a:cubicBezTo>
                        <a:pt x="423" y="463"/>
                        <a:pt x="422" y="464"/>
                        <a:pt x="421" y="464"/>
                      </a:cubicBezTo>
                      <a:cubicBezTo>
                        <a:pt x="420" y="465"/>
                        <a:pt x="420" y="465"/>
                        <a:pt x="419" y="465"/>
                      </a:cubicBezTo>
                      <a:cubicBezTo>
                        <a:pt x="418" y="465"/>
                        <a:pt x="416" y="466"/>
                        <a:pt x="414" y="466"/>
                      </a:cubicBezTo>
                      <a:cubicBezTo>
                        <a:pt x="414" y="466"/>
                        <a:pt x="414" y="466"/>
                        <a:pt x="414" y="467"/>
                      </a:cubicBezTo>
                      <a:cubicBezTo>
                        <a:pt x="412" y="467"/>
                        <a:pt x="410" y="468"/>
                        <a:pt x="409" y="468"/>
                      </a:cubicBezTo>
                      <a:cubicBezTo>
                        <a:pt x="408" y="468"/>
                        <a:pt x="408" y="468"/>
                        <a:pt x="407" y="468"/>
                      </a:cubicBezTo>
                      <a:cubicBezTo>
                        <a:pt x="406" y="469"/>
                        <a:pt x="405" y="469"/>
                        <a:pt x="403" y="470"/>
                      </a:cubicBezTo>
                      <a:cubicBezTo>
                        <a:pt x="403" y="470"/>
                        <a:pt x="402" y="470"/>
                        <a:pt x="401" y="470"/>
                      </a:cubicBezTo>
                      <a:cubicBezTo>
                        <a:pt x="400" y="470"/>
                        <a:pt x="399" y="471"/>
                        <a:pt x="398" y="471"/>
                      </a:cubicBezTo>
                      <a:cubicBezTo>
                        <a:pt x="397" y="471"/>
                        <a:pt x="397" y="471"/>
                        <a:pt x="396" y="471"/>
                      </a:cubicBezTo>
                      <a:cubicBezTo>
                        <a:pt x="395" y="472"/>
                        <a:pt x="393" y="472"/>
                        <a:pt x="392" y="472"/>
                      </a:cubicBezTo>
                      <a:cubicBezTo>
                        <a:pt x="392" y="472"/>
                        <a:pt x="391" y="472"/>
                        <a:pt x="390" y="472"/>
                      </a:cubicBezTo>
                      <a:cubicBezTo>
                        <a:pt x="389" y="473"/>
                        <a:pt x="387" y="473"/>
                        <a:pt x="385" y="473"/>
                      </a:cubicBezTo>
                      <a:cubicBezTo>
                        <a:pt x="385" y="473"/>
                        <a:pt x="385" y="473"/>
                        <a:pt x="385" y="473"/>
                      </a:cubicBezTo>
                      <a:cubicBezTo>
                        <a:pt x="383" y="474"/>
                        <a:pt x="381" y="474"/>
                        <a:pt x="379" y="474"/>
                      </a:cubicBezTo>
                      <a:cubicBezTo>
                        <a:pt x="379" y="474"/>
                        <a:pt x="378" y="474"/>
                        <a:pt x="378" y="474"/>
                      </a:cubicBezTo>
                      <a:cubicBezTo>
                        <a:pt x="376" y="474"/>
                        <a:pt x="375" y="475"/>
                        <a:pt x="374" y="475"/>
                      </a:cubicBezTo>
                      <a:cubicBezTo>
                        <a:pt x="373" y="475"/>
                        <a:pt x="372" y="475"/>
                        <a:pt x="372" y="475"/>
                      </a:cubicBezTo>
                      <a:cubicBezTo>
                        <a:pt x="370" y="475"/>
                        <a:pt x="369" y="475"/>
                        <a:pt x="368" y="475"/>
                      </a:cubicBezTo>
                      <a:cubicBezTo>
                        <a:pt x="367" y="475"/>
                        <a:pt x="367" y="475"/>
                        <a:pt x="366" y="475"/>
                      </a:cubicBezTo>
                      <a:cubicBezTo>
                        <a:pt x="365" y="475"/>
                        <a:pt x="363" y="475"/>
                        <a:pt x="362" y="475"/>
                      </a:cubicBezTo>
                      <a:cubicBezTo>
                        <a:pt x="361" y="475"/>
                        <a:pt x="361" y="475"/>
                        <a:pt x="360" y="475"/>
                      </a:cubicBezTo>
                      <a:cubicBezTo>
                        <a:pt x="358" y="476"/>
                        <a:pt x="356" y="476"/>
                        <a:pt x="354" y="476"/>
                      </a:cubicBezTo>
                      <a:cubicBezTo>
                        <a:pt x="348" y="476"/>
                        <a:pt x="341" y="475"/>
                        <a:pt x="334" y="475"/>
                      </a:cubicBezTo>
                      <a:cubicBezTo>
                        <a:pt x="331" y="474"/>
                        <a:pt x="327" y="474"/>
                        <a:pt x="324" y="473"/>
                      </a:cubicBezTo>
                      <a:cubicBezTo>
                        <a:pt x="321" y="473"/>
                        <a:pt x="318" y="472"/>
                        <a:pt x="314" y="472"/>
                      </a:cubicBezTo>
                      <a:cubicBezTo>
                        <a:pt x="311" y="471"/>
                        <a:pt x="308" y="470"/>
                        <a:pt x="305" y="469"/>
                      </a:cubicBezTo>
                      <a:cubicBezTo>
                        <a:pt x="303" y="469"/>
                        <a:pt x="302" y="468"/>
                        <a:pt x="300" y="468"/>
                      </a:cubicBezTo>
                      <a:cubicBezTo>
                        <a:pt x="290" y="465"/>
                        <a:pt x="280" y="461"/>
                        <a:pt x="270" y="457"/>
                      </a:cubicBezTo>
                      <a:cubicBezTo>
                        <a:pt x="202" y="425"/>
                        <a:pt x="156" y="356"/>
                        <a:pt x="156" y="277"/>
                      </a:cubicBezTo>
                      <a:cubicBezTo>
                        <a:pt x="230" y="277"/>
                        <a:pt x="230" y="277"/>
                        <a:pt x="230" y="277"/>
                      </a:cubicBezTo>
                      <a:cubicBezTo>
                        <a:pt x="171" y="199"/>
                        <a:pt x="171" y="199"/>
                        <a:pt x="171" y="199"/>
                      </a:cubicBezTo>
                      <a:cubicBezTo>
                        <a:pt x="120" y="131"/>
                        <a:pt x="120" y="131"/>
                        <a:pt x="120" y="131"/>
                      </a:cubicBezTo>
                      <a:cubicBezTo>
                        <a:pt x="115" y="124"/>
                        <a:pt x="115" y="124"/>
                        <a:pt x="115" y="124"/>
                      </a:cubicBezTo>
                      <a:cubicBezTo>
                        <a:pt x="0" y="277"/>
                        <a:pt x="0" y="277"/>
                        <a:pt x="0" y="277"/>
                      </a:cubicBezTo>
                      <a:cubicBezTo>
                        <a:pt x="78" y="277"/>
                        <a:pt x="78" y="277"/>
                        <a:pt x="78" y="277"/>
                      </a:cubicBezTo>
                      <a:cubicBezTo>
                        <a:pt x="78" y="382"/>
                        <a:pt x="137" y="473"/>
                        <a:pt x="223" y="520"/>
                      </a:cubicBezTo>
                      <a:cubicBezTo>
                        <a:pt x="225" y="521"/>
                        <a:pt x="227" y="522"/>
                        <a:pt x="229" y="523"/>
                      </a:cubicBezTo>
                      <a:cubicBezTo>
                        <a:pt x="233" y="525"/>
                        <a:pt x="237" y="527"/>
                        <a:pt x="241" y="529"/>
                      </a:cubicBezTo>
                      <a:cubicBezTo>
                        <a:pt x="271" y="543"/>
                        <a:pt x="305" y="551"/>
                        <a:pt x="340" y="553"/>
                      </a:cubicBezTo>
                      <a:cubicBezTo>
                        <a:pt x="345" y="553"/>
                        <a:pt x="350" y="553"/>
                        <a:pt x="354" y="553"/>
                      </a:cubicBezTo>
                      <a:cubicBezTo>
                        <a:pt x="357" y="553"/>
                        <a:pt x="359" y="553"/>
                        <a:pt x="362" y="553"/>
                      </a:cubicBezTo>
                      <a:cubicBezTo>
                        <a:pt x="363" y="553"/>
                        <a:pt x="364" y="553"/>
                        <a:pt x="364" y="553"/>
                      </a:cubicBezTo>
                      <a:cubicBezTo>
                        <a:pt x="366" y="553"/>
                        <a:pt x="368" y="553"/>
                        <a:pt x="369" y="553"/>
                      </a:cubicBezTo>
                      <a:cubicBezTo>
                        <a:pt x="370" y="553"/>
                        <a:pt x="371" y="553"/>
                        <a:pt x="372" y="553"/>
                      </a:cubicBezTo>
                      <a:cubicBezTo>
                        <a:pt x="374" y="552"/>
                        <a:pt x="375" y="552"/>
                        <a:pt x="377" y="552"/>
                      </a:cubicBezTo>
                      <a:cubicBezTo>
                        <a:pt x="378" y="552"/>
                        <a:pt x="379" y="552"/>
                        <a:pt x="380" y="552"/>
                      </a:cubicBezTo>
                      <a:cubicBezTo>
                        <a:pt x="381" y="552"/>
                        <a:pt x="383" y="552"/>
                        <a:pt x="384" y="552"/>
                      </a:cubicBezTo>
                      <a:cubicBezTo>
                        <a:pt x="385" y="551"/>
                        <a:pt x="386" y="551"/>
                        <a:pt x="387" y="551"/>
                      </a:cubicBezTo>
                      <a:cubicBezTo>
                        <a:pt x="389" y="551"/>
                        <a:pt x="390" y="551"/>
                        <a:pt x="391" y="551"/>
                      </a:cubicBezTo>
                      <a:cubicBezTo>
                        <a:pt x="393" y="550"/>
                        <a:pt x="394" y="550"/>
                        <a:pt x="395" y="550"/>
                      </a:cubicBezTo>
                      <a:cubicBezTo>
                        <a:pt x="396" y="550"/>
                        <a:pt x="397" y="550"/>
                        <a:pt x="399" y="550"/>
                      </a:cubicBezTo>
                      <a:cubicBezTo>
                        <a:pt x="400" y="549"/>
                        <a:pt x="401" y="549"/>
                        <a:pt x="402" y="549"/>
                      </a:cubicBezTo>
                      <a:cubicBezTo>
                        <a:pt x="403" y="549"/>
                        <a:pt x="405" y="549"/>
                        <a:pt x="406" y="548"/>
                      </a:cubicBezTo>
                      <a:cubicBezTo>
                        <a:pt x="407" y="548"/>
                        <a:pt x="408" y="548"/>
                        <a:pt x="409" y="548"/>
                      </a:cubicBezTo>
                      <a:cubicBezTo>
                        <a:pt x="410" y="547"/>
                        <a:pt x="412" y="547"/>
                        <a:pt x="413" y="547"/>
                      </a:cubicBezTo>
                      <a:cubicBezTo>
                        <a:pt x="414" y="547"/>
                        <a:pt x="415" y="546"/>
                        <a:pt x="416" y="546"/>
                      </a:cubicBezTo>
                      <a:cubicBezTo>
                        <a:pt x="418" y="546"/>
                        <a:pt x="419" y="545"/>
                        <a:pt x="421" y="545"/>
                      </a:cubicBezTo>
                      <a:cubicBezTo>
                        <a:pt x="422" y="545"/>
                        <a:pt x="422" y="545"/>
                        <a:pt x="423" y="545"/>
                      </a:cubicBezTo>
                      <a:cubicBezTo>
                        <a:pt x="425" y="544"/>
                        <a:pt x="427" y="543"/>
                        <a:pt x="430" y="543"/>
                      </a:cubicBezTo>
                      <a:cubicBezTo>
                        <a:pt x="430" y="543"/>
                        <a:pt x="430" y="543"/>
                        <a:pt x="430" y="543"/>
                      </a:cubicBezTo>
                      <a:cubicBezTo>
                        <a:pt x="432" y="542"/>
                        <a:pt x="435" y="541"/>
                        <a:pt x="437" y="541"/>
                      </a:cubicBezTo>
                      <a:cubicBezTo>
                        <a:pt x="437" y="540"/>
                        <a:pt x="438" y="540"/>
                        <a:pt x="438" y="540"/>
                      </a:cubicBezTo>
                      <a:cubicBezTo>
                        <a:pt x="440" y="540"/>
                        <a:pt x="442" y="539"/>
                        <a:pt x="444" y="538"/>
                      </a:cubicBezTo>
                      <a:cubicBezTo>
                        <a:pt x="444" y="538"/>
                        <a:pt x="445" y="538"/>
                        <a:pt x="446" y="538"/>
                      </a:cubicBezTo>
                      <a:cubicBezTo>
                        <a:pt x="447" y="537"/>
                        <a:pt x="449" y="537"/>
                        <a:pt x="450" y="536"/>
                      </a:cubicBezTo>
                      <a:cubicBezTo>
                        <a:pt x="451" y="536"/>
                        <a:pt x="452" y="535"/>
                        <a:pt x="453" y="535"/>
                      </a:cubicBezTo>
                      <a:cubicBezTo>
                        <a:pt x="454" y="535"/>
                        <a:pt x="456" y="534"/>
                        <a:pt x="457" y="533"/>
                      </a:cubicBezTo>
                      <a:cubicBezTo>
                        <a:pt x="458" y="533"/>
                        <a:pt x="459" y="533"/>
                        <a:pt x="460" y="532"/>
                      </a:cubicBezTo>
                      <a:cubicBezTo>
                        <a:pt x="461" y="532"/>
                        <a:pt x="462" y="531"/>
                        <a:pt x="464" y="531"/>
                      </a:cubicBezTo>
                      <a:cubicBezTo>
                        <a:pt x="465" y="530"/>
                        <a:pt x="465" y="530"/>
                        <a:pt x="466" y="530"/>
                      </a:cubicBezTo>
                      <a:cubicBezTo>
                        <a:pt x="468" y="529"/>
                        <a:pt x="469" y="528"/>
                        <a:pt x="470" y="528"/>
                      </a:cubicBezTo>
                      <a:cubicBezTo>
                        <a:pt x="471" y="527"/>
                        <a:pt x="472" y="527"/>
                        <a:pt x="473" y="527"/>
                      </a:cubicBezTo>
                      <a:cubicBezTo>
                        <a:pt x="474" y="526"/>
                        <a:pt x="475" y="525"/>
                        <a:pt x="477" y="525"/>
                      </a:cubicBezTo>
                      <a:cubicBezTo>
                        <a:pt x="478" y="524"/>
                        <a:pt x="478" y="524"/>
                        <a:pt x="479" y="524"/>
                      </a:cubicBezTo>
                      <a:cubicBezTo>
                        <a:pt x="480" y="523"/>
                        <a:pt x="482" y="522"/>
                        <a:pt x="483" y="521"/>
                      </a:cubicBezTo>
                      <a:cubicBezTo>
                        <a:pt x="484" y="521"/>
                        <a:pt x="485" y="521"/>
                        <a:pt x="485" y="520"/>
                      </a:cubicBezTo>
                      <a:cubicBezTo>
                        <a:pt x="487" y="519"/>
                        <a:pt x="488" y="518"/>
                        <a:pt x="490" y="518"/>
                      </a:cubicBezTo>
                      <a:cubicBezTo>
                        <a:pt x="491" y="517"/>
                        <a:pt x="491" y="517"/>
                        <a:pt x="491" y="517"/>
                      </a:cubicBezTo>
                      <a:cubicBezTo>
                        <a:pt x="498" y="513"/>
                        <a:pt x="504" y="509"/>
                        <a:pt x="510" y="505"/>
                      </a:cubicBezTo>
                      <a:cubicBezTo>
                        <a:pt x="510" y="505"/>
                        <a:pt x="510" y="505"/>
                        <a:pt x="510" y="505"/>
                      </a:cubicBezTo>
                      <a:cubicBezTo>
                        <a:pt x="512" y="504"/>
                        <a:pt x="514" y="503"/>
                        <a:pt x="515" y="501"/>
                      </a:cubicBezTo>
                      <a:cubicBezTo>
                        <a:pt x="516" y="501"/>
                        <a:pt x="516" y="501"/>
                        <a:pt x="517" y="500"/>
                      </a:cubicBezTo>
                      <a:cubicBezTo>
                        <a:pt x="518" y="499"/>
                        <a:pt x="520" y="498"/>
                        <a:pt x="521" y="497"/>
                      </a:cubicBezTo>
                      <a:cubicBezTo>
                        <a:pt x="522" y="497"/>
                        <a:pt x="522" y="496"/>
                        <a:pt x="523" y="496"/>
                      </a:cubicBezTo>
                      <a:cubicBezTo>
                        <a:pt x="524" y="495"/>
                        <a:pt x="525" y="494"/>
                        <a:pt x="527" y="493"/>
                      </a:cubicBezTo>
                      <a:cubicBezTo>
                        <a:pt x="527" y="493"/>
                        <a:pt x="528" y="492"/>
                        <a:pt x="528" y="492"/>
                      </a:cubicBezTo>
                      <a:cubicBezTo>
                        <a:pt x="530" y="491"/>
                        <a:pt x="531" y="489"/>
                        <a:pt x="532" y="488"/>
                      </a:cubicBezTo>
                      <a:cubicBezTo>
                        <a:pt x="533" y="488"/>
                        <a:pt x="533" y="488"/>
                        <a:pt x="534" y="487"/>
                      </a:cubicBezTo>
                      <a:cubicBezTo>
                        <a:pt x="535" y="486"/>
                        <a:pt x="536" y="485"/>
                        <a:pt x="538" y="484"/>
                      </a:cubicBezTo>
                      <a:cubicBezTo>
                        <a:pt x="538" y="483"/>
                        <a:pt x="539" y="483"/>
                        <a:pt x="539" y="482"/>
                      </a:cubicBezTo>
                      <a:cubicBezTo>
                        <a:pt x="540" y="481"/>
                        <a:pt x="542" y="480"/>
                        <a:pt x="543" y="479"/>
                      </a:cubicBezTo>
                      <a:cubicBezTo>
                        <a:pt x="543" y="478"/>
                        <a:pt x="544" y="478"/>
                        <a:pt x="544" y="478"/>
                      </a:cubicBezTo>
                      <a:cubicBezTo>
                        <a:pt x="546" y="476"/>
                        <a:pt x="547" y="475"/>
                        <a:pt x="548" y="474"/>
                      </a:cubicBezTo>
                      <a:cubicBezTo>
                        <a:pt x="549" y="473"/>
                        <a:pt x="549" y="473"/>
                        <a:pt x="549" y="473"/>
                      </a:cubicBezTo>
                      <a:cubicBezTo>
                        <a:pt x="554" y="468"/>
                        <a:pt x="559" y="462"/>
                        <a:pt x="564" y="457"/>
                      </a:cubicBezTo>
                      <a:cubicBezTo>
                        <a:pt x="564" y="457"/>
                        <a:pt x="564" y="457"/>
                        <a:pt x="564" y="457"/>
                      </a:cubicBezTo>
                      <a:cubicBezTo>
                        <a:pt x="516" y="393"/>
                        <a:pt x="516" y="393"/>
                        <a:pt x="516" y="393"/>
                      </a:cubicBezTo>
                      <a:close/>
                      <a:moveTo>
                        <a:pt x="631" y="277"/>
                      </a:moveTo>
                      <a:cubicBezTo>
                        <a:pt x="631" y="124"/>
                        <a:pt x="507" y="0"/>
                        <a:pt x="354" y="0"/>
                      </a:cubicBezTo>
                      <a:cubicBezTo>
                        <a:pt x="354" y="0"/>
                        <a:pt x="354" y="0"/>
                        <a:pt x="354" y="0"/>
                      </a:cubicBezTo>
                      <a:cubicBezTo>
                        <a:pt x="351" y="0"/>
                        <a:pt x="349" y="0"/>
                        <a:pt x="347" y="0"/>
                      </a:cubicBezTo>
                      <a:cubicBezTo>
                        <a:pt x="346" y="0"/>
                        <a:pt x="345" y="0"/>
                        <a:pt x="344" y="1"/>
                      </a:cubicBezTo>
                      <a:cubicBezTo>
                        <a:pt x="343" y="1"/>
                        <a:pt x="341" y="1"/>
                        <a:pt x="340" y="1"/>
                      </a:cubicBezTo>
                      <a:cubicBezTo>
                        <a:pt x="339" y="1"/>
                        <a:pt x="337" y="1"/>
                        <a:pt x="336" y="1"/>
                      </a:cubicBezTo>
                      <a:cubicBezTo>
                        <a:pt x="335" y="1"/>
                        <a:pt x="334" y="1"/>
                        <a:pt x="332" y="1"/>
                      </a:cubicBezTo>
                      <a:cubicBezTo>
                        <a:pt x="331" y="1"/>
                        <a:pt x="330" y="1"/>
                        <a:pt x="329" y="1"/>
                      </a:cubicBezTo>
                      <a:cubicBezTo>
                        <a:pt x="328" y="2"/>
                        <a:pt x="326" y="2"/>
                        <a:pt x="325" y="2"/>
                      </a:cubicBezTo>
                      <a:cubicBezTo>
                        <a:pt x="324" y="2"/>
                        <a:pt x="323" y="2"/>
                        <a:pt x="322" y="2"/>
                      </a:cubicBezTo>
                      <a:cubicBezTo>
                        <a:pt x="320" y="2"/>
                        <a:pt x="319" y="3"/>
                        <a:pt x="317" y="3"/>
                      </a:cubicBezTo>
                      <a:cubicBezTo>
                        <a:pt x="316" y="3"/>
                        <a:pt x="315" y="3"/>
                        <a:pt x="314" y="3"/>
                      </a:cubicBezTo>
                      <a:cubicBezTo>
                        <a:pt x="313" y="3"/>
                        <a:pt x="312" y="4"/>
                        <a:pt x="310" y="4"/>
                      </a:cubicBezTo>
                      <a:cubicBezTo>
                        <a:pt x="309" y="4"/>
                        <a:pt x="308" y="4"/>
                        <a:pt x="307" y="4"/>
                      </a:cubicBezTo>
                      <a:cubicBezTo>
                        <a:pt x="306" y="5"/>
                        <a:pt x="304" y="5"/>
                        <a:pt x="303" y="5"/>
                      </a:cubicBezTo>
                      <a:cubicBezTo>
                        <a:pt x="302" y="5"/>
                        <a:pt x="301" y="6"/>
                        <a:pt x="300" y="6"/>
                      </a:cubicBezTo>
                      <a:cubicBezTo>
                        <a:pt x="298" y="6"/>
                        <a:pt x="297" y="6"/>
                        <a:pt x="296" y="7"/>
                      </a:cubicBezTo>
                      <a:cubicBezTo>
                        <a:pt x="295" y="7"/>
                        <a:pt x="294" y="7"/>
                        <a:pt x="293" y="7"/>
                      </a:cubicBezTo>
                      <a:cubicBezTo>
                        <a:pt x="291" y="8"/>
                        <a:pt x="290" y="8"/>
                        <a:pt x="288" y="8"/>
                      </a:cubicBezTo>
                      <a:cubicBezTo>
                        <a:pt x="287" y="9"/>
                        <a:pt x="287" y="9"/>
                        <a:pt x="286" y="9"/>
                      </a:cubicBezTo>
                      <a:cubicBezTo>
                        <a:pt x="284" y="9"/>
                        <a:pt x="282" y="10"/>
                        <a:pt x="280" y="11"/>
                      </a:cubicBezTo>
                      <a:cubicBezTo>
                        <a:pt x="280" y="11"/>
                        <a:pt x="279" y="11"/>
                        <a:pt x="279" y="11"/>
                      </a:cubicBezTo>
                      <a:cubicBezTo>
                        <a:pt x="277" y="11"/>
                        <a:pt x="274" y="12"/>
                        <a:pt x="272" y="13"/>
                      </a:cubicBezTo>
                      <a:cubicBezTo>
                        <a:pt x="271" y="13"/>
                        <a:pt x="271" y="13"/>
                        <a:pt x="270" y="13"/>
                      </a:cubicBezTo>
                      <a:cubicBezTo>
                        <a:pt x="269" y="14"/>
                        <a:pt x="267" y="14"/>
                        <a:pt x="265" y="15"/>
                      </a:cubicBezTo>
                      <a:cubicBezTo>
                        <a:pt x="264" y="15"/>
                        <a:pt x="264" y="16"/>
                        <a:pt x="263" y="16"/>
                      </a:cubicBezTo>
                      <a:cubicBezTo>
                        <a:pt x="261" y="16"/>
                        <a:pt x="260" y="17"/>
                        <a:pt x="258" y="17"/>
                      </a:cubicBezTo>
                      <a:cubicBezTo>
                        <a:pt x="258" y="18"/>
                        <a:pt x="257" y="18"/>
                        <a:pt x="256" y="18"/>
                      </a:cubicBezTo>
                      <a:cubicBezTo>
                        <a:pt x="255" y="19"/>
                        <a:pt x="253" y="19"/>
                        <a:pt x="252" y="20"/>
                      </a:cubicBezTo>
                      <a:cubicBezTo>
                        <a:pt x="251" y="20"/>
                        <a:pt x="250" y="21"/>
                        <a:pt x="249" y="21"/>
                      </a:cubicBezTo>
                      <a:cubicBezTo>
                        <a:pt x="248" y="22"/>
                        <a:pt x="247" y="22"/>
                        <a:pt x="245" y="23"/>
                      </a:cubicBezTo>
                      <a:cubicBezTo>
                        <a:pt x="244" y="23"/>
                        <a:pt x="244" y="24"/>
                        <a:pt x="243" y="24"/>
                      </a:cubicBezTo>
                      <a:cubicBezTo>
                        <a:pt x="241" y="24"/>
                        <a:pt x="240" y="25"/>
                        <a:pt x="239" y="26"/>
                      </a:cubicBezTo>
                      <a:cubicBezTo>
                        <a:pt x="238" y="26"/>
                        <a:pt x="237" y="26"/>
                        <a:pt x="236" y="27"/>
                      </a:cubicBezTo>
                      <a:cubicBezTo>
                        <a:pt x="235" y="27"/>
                        <a:pt x="233" y="28"/>
                        <a:pt x="232" y="29"/>
                      </a:cubicBezTo>
                      <a:cubicBezTo>
                        <a:pt x="231" y="29"/>
                        <a:pt x="231" y="30"/>
                        <a:pt x="230" y="30"/>
                      </a:cubicBezTo>
                      <a:cubicBezTo>
                        <a:pt x="228" y="31"/>
                        <a:pt x="227" y="31"/>
                        <a:pt x="226" y="32"/>
                      </a:cubicBezTo>
                      <a:cubicBezTo>
                        <a:pt x="225" y="32"/>
                        <a:pt x="224" y="33"/>
                        <a:pt x="224" y="33"/>
                      </a:cubicBezTo>
                      <a:cubicBezTo>
                        <a:pt x="222" y="34"/>
                        <a:pt x="220" y="35"/>
                        <a:pt x="219" y="36"/>
                      </a:cubicBezTo>
                      <a:cubicBezTo>
                        <a:pt x="218" y="36"/>
                        <a:pt x="218" y="36"/>
                        <a:pt x="217" y="37"/>
                      </a:cubicBezTo>
                      <a:cubicBezTo>
                        <a:pt x="211" y="40"/>
                        <a:pt x="205" y="44"/>
                        <a:pt x="199" y="48"/>
                      </a:cubicBezTo>
                      <a:cubicBezTo>
                        <a:pt x="199" y="48"/>
                        <a:pt x="199" y="48"/>
                        <a:pt x="198" y="49"/>
                      </a:cubicBezTo>
                      <a:cubicBezTo>
                        <a:pt x="197" y="50"/>
                        <a:pt x="195" y="51"/>
                        <a:pt x="194" y="52"/>
                      </a:cubicBezTo>
                      <a:cubicBezTo>
                        <a:pt x="193" y="52"/>
                        <a:pt x="193" y="53"/>
                        <a:pt x="192" y="53"/>
                      </a:cubicBezTo>
                      <a:cubicBezTo>
                        <a:pt x="191" y="54"/>
                        <a:pt x="189" y="55"/>
                        <a:pt x="188" y="56"/>
                      </a:cubicBezTo>
                      <a:cubicBezTo>
                        <a:pt x="187" y="57"/>
                        <a:pt x="187" y="57"/>
                        <a:pt x="186" y="57"/>
                      </a:cubicBezTo>
                      <a:cubicBezTo>
                        <a:pt x="185" y="58"/>
                        <a:pt x="184" y="59"/>
                        <a:pt x="182" y="61"/>
                      </a:cubicBezTo>
                      <a:cubicBezTo>
                        <a:pt x="182" y="61"/>
                        <a:pt x="181" y="61"/>
                        <a:pt x="181" y="62"/>
                      </a:cubicBezTo>
                      <a:cubicBezTo>
                        <a:pt x="179" y="63"/>
                        <a:pt x="178" y="64"/>
                        <a:pt x="177" y="65"/>
                      </a:cubicBezTo>
                      <a:cubicBezTo>
                        <a:pt x="176" y="65"/>
                        <a:pt x="176" y="66"/>
                        <a:pt x="175" y="66"/>
                      </a:cubicBezTo>
                      <a:cubicBezTo>
                        <a:pt x="174" y="67"/>
                        <a:pt x="173" y="69"/>
                        <a:pt x="171" y="70"/>
                      </a:cubicBezTo>
                      <a:cubicBezTo>
                        <a:pt x="171" y="70"/>
                        <a:pt x="170" y="71"/>
                        <a:pt x="170" y="71"/>
                      </a:cubicBezTo>
                      <a:cubicBezTo>
                        <a:pt x="169" y="72"/>
                        <a:pt x="167" y="73"/>
                        <a:pt x="166" y="75"/>
                      </a:cubicBezTo>
                      <a:cubicBezTo>
                        <a:pt x="165" y="75"/>
                        <a:pt x="165" y="75"/>
                        <a:pt x="165" y="76"/>
                      </a:cubicBezTo>
                      <a:cubicBezTo>
                        <a:pt x="163" y="77"/>
                        <a:pt x="162" y="79"/>
                        <a:pt x="160" y="80"/>
                      </a:cubicBezTo>
                      <a:cubicBezTo>
                        <a:pt x="160" y="80"/>
                        <a:pt x="160" y="80"/>
                        <a:pt x="160" y="81"/>
                      </a:cubicBezTo>
                      <a:cubicBezTo>
                        <a:pt x="155" y="86"/>
                        <a:pt x="150" y="91"/>
                        <a:pt x="145" y="96"/>
                      </a:cubicBezTo>
                      <a:cubicBezTo>
                        <a:pt x="193" y="160"/>
                        <a:pt x="193" y="160"/>
                        <a:pt x="193" y="160"/>
                      </a:cubicBezTo>
                      <a:cubicBezTo>
                        <a:pt x="193" y="160"/>
                        <a:pt x="193" y="160"/>
                        <a:pt x="193" y="160"/>
                      </a:cubicBezTo>
                      <a:cubicBezTo>
                        <a:pt x="194" y="159"/>
                        <a:pt x="195" y="157"/>
                        <a:pt x="197" y="156"/>
                      </a:cubicBezTo>
                      <a:cubicBezTo>
                        <a:pt x="197" y="156"/>
                        <a:pt x="197" y="156"/>
                        <a:pt x="197" y="156"/>
                      </a:cubicBezTo>
                      <a:cubicBezTo>
                        <a:pt x="201" y="150"/>
                        <a:pt x="206" y="144"/>
                        <a:pt x="212" y="138"/>
                      </a:cubicBezTo>
                      <a:cubicBezTo>
                        <a:pt x="212" y="138"/>
                        <a:pt x="212" y="138"/>
                        <a:pt x="212" y="138"/>
                      </a:cubicBezTo>
                      <a:cubicBezTo>
                        <a:pt x="213" y="137"/>
                        <a:pt x="214" y="136"/>
                        <a:pt x="216" y="134"/>
                      </a:cubicBezTo>
                      <a:cubicBezTo>
                        <a:pt x="216" y="134"/>
                        <a:pt x="216" y="134"/>
                        <a:pt x="216" y="134"/>
                      </a:cubicBezTo>
                      <a:cubicBezTo>
                        <a:pt x="221" y="129"/>
                        <a:pt x="227" y="124"/>
                        <a:pt x="233" y="119"/>
                      </a:cubicBezTo>
                      <a:cubicBezTo>
                        <a:pt x="233" y="119"/>
                        <a:pt x="233" y="119"/>
                        <a:pt x="234" y="119"/>
                      </a:cubicBezTo>
                      <a:cubicBezTo>
                        <a:pt x="235" y="118"/>
                        <a:pt x="236" y="117"/>
                        <a:pt x="238" y="116"/>
                      </a:cubicBezTo>
                      <a:cubicBezTo>
                        <a:pt x="238" y="116"/>
                        <a:pt x="238" y="116"/>
                        <a:pt x="238" y="115"/>
                      </a:cubicBezTo>
                      <a:cubicBezTo>
                        <a:pt x="243" y="112"/>
                        <a:pt x="247" y="109"/>
                        <a:pt x="252" y="106"/>
                      </a:cubicBezTo>
                      <a:cubicBezTo>
                        <a:pt x="252" y="106"/>
                        <a:pt x="253" y="106"/>
                        <a:pt x="253" y="106"/>
                      </a:cubicBezTo>
                      <a:cubicBezTo>
                        <a:pt x="254" y="105"/>
                        <a:pt x="256" y="104"/>
                        <a:pt x="257" y="103"/>
                      </a:cubicBezTo>
                      <a:cubicBezTo>
                        <a:pt x="257" y="103"/>
                        <a:pt x="258" y="103"/>
                        <a:pt x="258" y="103"/>
                      </a:cubicBezTo>
                      <a:cubicBezTo>
                        <a:pt x="259" y="102"/>
                        <a:pt x="261" y="101"/>
                        <a:pt x="262" y="101"/>
                      </a:cubicBezTo>
                      <a:cubicBezTo>
                        <a:pt x="262" y="100"/>
                        <a:pt x="262" y="100"/>
                        <a:pt x="263" y="100"/>
                      </a:cubicBezTo>
                      <a:cubicBezTo>
                        <a:pt x="264" y="99"/>
                        <a:pt x="266" y="99"/>
                        <a:pt x="267" y="98"/>
                      </a:cubicBezTo>
                      <a:cubicBezTo>
                        <a:pt x="268" y="98"/>
                        <a:pt x="268" y="98"/>
                        <a:pt x="268" y="98"/>
                      </a:cubicBezTo>
                      <a:cubicBezTo>
                        <a:pt x="271" y="96"/>
                        <a:pt x="274" y="95"/>
                        <a:pt x="278" y="93"/>
                      </a:cubicBezTo>
                      <a:cubicBezTo>
                        <a:pt x="278" y="93"/>
                        <a:pt x="279" y="93"/>
                        <a:pt x="279" y="93"/>
                      </a:cubicBezTo>
                      <a:cubicBezTo>
                        <a:pt x="280" y="92"/>
                        <a:pt x="282" y="92"/>
                        <a:pt x="283" y="91"/>
                      </a:cubicBezTo>
                      <a:cubicBezTo>
                        <a:pt x="284" y="91"/>
                        <a:pt x="284" y="91"/>
                        <a:pt x="284" y="90"/>
                      </a:cubicBezTo>
                      <a:cubicBezTo>
                        <a:pt x="286" y="90"/>
                        <a:pt x="287" y="90"/>
                        <a:pt x="288" y="89"/>
                      </a:cubicBezTo>
                      <a:cubicBezTo>
                        <a:pt x="289" y="89"/>
                        <a:pt x="289" y="89"/>
                        <a:pt x="290" y="89"/>
                      </a:cubicBezTo>
                      <a:cubicBezTo>
                        <a:pt x="291" y="88"/>
                        <a:pt x="293" y="88"/>
                        <a:pt x="294" y="87"/>
                      </a:cubicBezTo>
                      <a:cubicBezTo>
                        <a:pt x="295" y="87"/>
                        <a:pt x="295" y="87"/>
                        <a:pt x="295" y="87"/>
                      </a:cubicBezTo>
                      <a:cubicBezTo>
                        <a:pt x="297" y="86"/>
                        <a:pt x="299" y="86"/>
                        <a:pt x="300" y="85"/>
                      </a:cubicBezTo>
                      <a:cubicBezTo>
                        <a:pt x="301" y="85"/>
                        <a:pt x="301" y="85"/>
                        <a:pt x="301" y="85"/>
                      </a:cubicBezTo>
                      <a:cubicBezTo>
                        <a:pt x="303" y="85"/>
                        <a:pt x="304" y="84"/>
                        <a:pt x="306" y="84"/>
                      </a:cubicBezTo>
                      <a:cubicBezTo>
                        <a:pt x="306" y="84"/>
                        <a:pt x="307" y="84"/>
                        <a:pt x="307" y="83"/>
                      </a:cubicBezTo>
                      <a:cubicBezTo>
                        <a:pt x="309" y="83"/>
                        <a:pt x="310" y="83"/>
                        <a:pt x="311" y="83"/>
                      </a:cubicBezTo>
                      <a:cubicBezTo>
                        <a:pt x="312" y="82"/>
                        <a:pt x="312" y="82"/>
                        <a:pt x="313" y="82"/>
                      </a:cubicBezTo>
                      <a:cubicBezTo>
                        <a:pt x="314" y="82"/>
                        <a:pt x="316" y="82"/>
                        <a:pt x="317" y="81"/>
                      </a:cubicBezTo>
                      <a:cubicBezTo>
                        <a:pt x="317" y="81"/>
                        <a:pt x="318" y="81"/>
                        <a:pt x="319" y="81"/>
                      </a:cubicBezTo>
                      <a:cubicBezTo>
                        <a:pt x="320" y="81"/>
                        <a:pt x="322" y="81"/>
                        <a:pt x="323" y="80"/>
                      </a:cubicBezTo>
                      <a:cubicBezTo>
                        <a:pt x="324" y="80"/>
                        <a:pt x="324" y="80"/>
                        <a:pt x="324" y="80"/>
                      </a:cubicBezTo>
                      <a:cubicBezTo>
                        <a:pt x="326" y="80"/>
                        <a:pt x="328" y="80"/>
                        <a:pt x="330" y="79"/>
                      </a:cubicBezTo>
                      <a:cubicBezTo>
                        <a:pt x="330" y="79"/>
                        <a:pt x="331" y="79"/>
                        <a:pt x="331" y="79"/>
                      </a:cubicBezTo>
                      <a:cubicBezTo>
                        <a:pt x="333" y="79"/>
                        <a:pt x="334" y="79"/>
                        <a:pt x="335" y="79"/>
                      </a:cubicBezTo>
                      <a:cubicBezTo>
                        <a:pt x="336" y="79"/>
                        <a:pt x="337" y="79"/>
                        <a:pt x="337" y="79"/>
                      </a:cubicBezTo>
                      <a:cubicBezTo>
                        <a:pt x="338" y="78"/>
                        <a:pt x="340" y="78"/>
                        <a:pt x="341" y="78"/>
                      </a:cubicBezTo>
                      <a:cubicBezTo>
                        <a:pt x="342" y="78"/>
                        <a:pt x="342" y="78"/>
                        <a:pt x="343" y="78"/>
                      </a:cubicBezTo>
                      <a:cubicBezTo>
                        <a:pt x="344" y="78"/>
                        <a:pt x="346" y="78"/>
                        <a:pt x="347" y="78"/>
                      </a:cubicBezTo>
                      <a:cubicBezTo>
                        <a:pt x="347" y="78"/>
                        <a:pt x="348" y="78"/>
                        <a:pt x="349" y="78"/>
                      </a:cubicBezTo>
                      <a:cubicBezTo>
                        <a:pt x="351" y="78"/>
                        <a:pt x="353" y="78"/>
                        <a:pt x="354" y="78"/>
                      </a:cubicBezTo>
                      <a:cubicBezTo>
                        <a:pt x="361" y="78"/>
                        <a:pt x="368" y="78"/>
                        <a:pt x="375" y="79"/>
                      </a:cubicBezTo>
                      <a:cubicBezTo>
                        <a:pt x="378" y="79"/>
                        <a:pt x="381" y="80"/>
                        <a:pt x="385" y="80"/>
                      </a:cubicBezTo>
                      <a:cubicBezTo>
                        <a:pt x="388" y="81"/>
                        <a:pt x="391" y="81"/>
                        <a:pt x="395" y="82"/>
                      </a:cubicBezTo>
                      <a:cubicBezTo>
                        <a:pt x="403" y="84"/>
                        <a:pt x="411" y="86"/>
                        <a:pt x="419" y="89"/>
                      </a:cubicBezTo>
                      <a:cubicBezTo>
                        <a:pt x="497" y="116"/>
                        <a:pt x="553" y="190"/>
                        <a:pt x="553" y="277"/>
                      </a:cubicBezTo>
                      <a:cubicBezTo>
                        <a:pt x="479" y="277"/>
                        <a:pt x="479" y="277"/>
                        <a:pt x="479" y="277"/>
                      </a:cubicBezTo>
                      <a:cubicBezTo>
                        <a:pt x="538" y="355"/>
                        <a:pt x="538" y="355"/>
                        <a:pt x="538" y="355"/>
                      </a:cubicBezTo>
                      <a:cubicBezTo>
                        <a:pt x="589" y="423"/>
                        <a:pt x="589" y="423"/>
                        <a:pt x="589" y="423"/>
                      </a:cubicBezTo>
                      <a:cubicBezTo>
                        <a:pt x="594" y="429"/>
                        <a:pt x="594" y="429"/>
                        <a:pt x="594" y="429"/>
                      </a:cubicBezTo>
                      <a:cubicBezTo>
                        <a:pt x="709" y="277"/>
                        <a:pt x="709" y="277"/>
                        <a:pt x="709" y="277"/>
                      </a:cubicBezTo>
                      <a:lnTo>
                        <a:pt x="631" y="277"/>
                      </a:lnTo>
                      <a:close/>
                    </a:path>
                  </a:pathLst>
                </a:custGeom>
                <a:grpFill/>
                <a:ln w="57150">
                  <a:solidFill>
                    <a:schemeClr val="bg1"/>
                  </a:solidFill>
                  <a:round/>
                  <a:headEnd/>
                  <a:tailEnd/>
                </a:ln>
              </p:spPr>
              <p:txBody>
                <a:bodyPr vert="horz" wrap="square" lIns="91440" tIns="45720" rIns="91440" bIns="45720" numCol="1" anchor="t" anchorCtr="0" compatLnSpc="1">
                  <a:prstTxWarp prst="textNoShape">
                    <a:avLst/>
                  </a:prstTxWarp>
                </a:bodyPr>
                <a:lstStyle/>
                <a:p>
                  <a:pPr algn="ctr"/>
                  <a:endParaRPr lang="en-US" dirty="0"/>
                </a:p>
              </p:txBody>
            </p:sp>
            <p:sp>
              <p:nvSpPr>
                <p:cNvPr id="88" name="Freeform 6"/>
                <p:cNvSpPr>
                  <a:spLocks/>
                </p:cNvSpPr>
                <p:nvPr/>
              </p:nvSpPr>
              <p:spPr bwMode="auto">
                <a:xfrm>
                  <a:off x="6033" y="2249"/>
                  <a:ext cx="272" cy="271"/>
                </a:xfrm>
                <a:custGeom>
                  <a:avLst/>
                  <a:gdLst>
                    <a:gd name="T0" fmla="*/ 272 w 272"/>
                    <a:gd name="T1" fmla="*/ 40 h 271"/>
                    <a:gd name="T2" fmla="*/ 40 w 272"/>
                    <a:gd name="T3" fmla="*/ 271 h 271"/>
                    <a:gd name="T4" fmla="*/ 0 w 272"/>
                    <a:gd name="T5" fmla="*/ 231 h 271"/>
                    <a:gd name="T6" fmla="*/ 232 w 272"/>
                    <a:gd name="T7" fmla="*/ 0 h 271"/>
                    <a:gd name="T8" fmla="*/ 272 w 272"/>
                    <a:gd name="T9" fmla="*/ 40 h 271"/>
                  </a:gdLst>
                  <a:ahLst/>
                  <a:cxnLst>
                    <a:cxn ang="0">
                      <a:pos x="T0" y="T1"/>
                    </a:cxn>
                    <a:cxn ang="0">
                      <a:pos x="T2" y="T3"/>
                    </a:cxn>
                    <a:cxn ang="0">
                      <a:pos x="T4" y="T5"/>
                    </a:cxn>
                    <a:cxn ang="0">
                      <a:pos x="T6" y="T7"/>
                    </a:cxn>
                    <a:cxn ang="0">
                      <a:pos x="T8" y="T9"/>
                    </a:cxn>
                  </a:cxnLst>
                  <a:rect l="0" t="0" r="r" b="b"/>
                  <a:pathLst>
                    <a:path w="272" h="271">
                      <a:moveTo>
                        <a:pt x="272" y="40"/>
                      </a:moveTo>
                      <a:lnTo>
                        <a:pt x="40" y="271"/>
                      </a:lnTo>
                      <a:lnTo>
                        <a:pt x="0" y="231"/>
                      </a:lnTo>
                      <a:lnTo>
                        <a:pt x="232" y="0"/>
                      </a:lnTo>
                      <a:lnTo>
                        <a:pt x="272" y="40"/>
                      </a:lnTo>
                      <a:close/>
                    </a:path>
                  </a:pathLst>
                </a:custGeom>
                <a:grpFill/>
                <a:ln w="57150">
                  <a:solidFill>
                    <a:schemeClr val="bg1"/>
                  </a:solidFill>
                  <a:round/>
                  <a:headEnd/>
                  <a:tailEnd/>
                </a:ln>
              </p:spPr>
              <p:txBody>
                <a:bodyPr vert="horz" wrap="square" lIns="91440" tIns="45720" rIns="91440" bIns="45720" numCol="1" anchor="t" anchorCtr="0" compatLnSpc="1">
                  <a:prstTxWarp prst="textNoShape">
                    <a:avLst/>
                  </a:prstTxWarp>
                </a:bodyPr>
                <a:lstStyle/>
                <a:p>
                  <a:pPr algn="ctr"/>
                  <a:endParaRPr lang="en-US" dirty="0"/>
                </a:p>
              </p:txBody>
            </p:sp>
          </p:grpSp>
          <p:grpSp>
            <p:nvGrpSpPr>
              <p:cNvPr id="84" name="Group 4"/>
              <p:cNvGrpSpPr>
                <a:grpSpLocks noChangeAspect="1"/>
              </p:cNvGrpSpPr>
              <p:nvPr/>
            </p:nvGrpSpPr>
            <p:grpSpPr bwMode="auto">
              <a:xfrm>
                <a:off x="6786149" y="3492298"/>
                <a:ext cx="690611" cy="539150"/>
                <a:chOff x="5917" y="2181"/>
                <a:chExt cx="497" cy="388"/>
              </a:xfrm>
              <a:solidFill>
                <a:schemeClr val="tx2"/>
              </a:solidFill>
            </p:grpSpPr>
            <p:sp>
              <p:nvSpPr>
                <p:cNvPr id="85" name="Freeform 5"/>
                <p:cNvSpPr>
                  <a:spLocks noEditPoints="1"/>
                </p:cNvSpPr>
                <p:nvPr/>
              </p:nvSpPr>
              <p:spPr bwMode="auto">
                <a:xfrm>
                  <a:off x="5917" y="2181"/>
                  <a:ext cx="497" cy="388"/>
                </a:xfrm>
                <a:custGeom>
                  <a:avLst/>
                  <a:gdLst>
                    <a:gd name="T0" fmla="*/ 493 w 709"/>
                    <a:gd name="T1" fmla="*/ 419 h 553"/>
                    <a:gd name="T2" fmla="*/ 471 w 709"/>
                    <a:gd name="T3" fmla="*/ 438 h 553"/>
                    <a:gd name="T4" fmla="*/ 452 w 709"/>
                    <a:gd name="T5" fmla="*/ 450 h 553"/>
                    <a:gd name="T6" fmla="*/ 441 w 709"/>
                    <a:gd name="T7" fmla="*/ 456 h 553"/>
                    <a:gd name="T8" fmla="*/ 426 w 709"/>
                    <a:gd name="T9" fmla="*/ 462 h 553"/>
                    <a:gd name="T10" fmla="*/ 414 w 709"/>
                    <a:gd name="T11" fmla="*/ 466 h 553"/>
                    <a:gd name="T12" fmla="*/ 403 w 709"/>
                    <a:gd name="T13" fmla="*/ 470 h 553"/>
                    <a:gd name="T14" fmla="*/ 392 w 709"/>
                    <a:gd name="T15" fmla="*/ 472 h 553"/>
                    <a:gd name="T16" fmla="*/ 379 w 709"/>
                    <a:gd name="T17" fmla="*/ 474 h 553"/>
                    <a:gd name="T18" fmla="*/ 368 w 709"/>
                    <a:gd name="T19" fmla="*/ 475 h 553"/>
                    <a:gd name="T20" fmla="*/ 354 w 709"/>
                    <a:gd name="T21" fmla="*/ 476 h 553"/>
                    <a:gd name="T22" fmla="*/ 305 w 709"/>
                    <a:gd name="T23" fmla="*/ 469 h 553"/>
                    <a:gd name="T24" fmla="*/ 230 w 709"/>
                    <a:gd name="T25" fmla="*/ 277 h 553"/>
                    <a:gd name="T26" fmla="*/ 0 w 709"/>
                    <a:gd name="T27" fmla="*/ 277 h 553"/>
                    <a:gd name="T28" fmla="*/ 241 w 709"/>
                    <a:gd name="T29" fmla="*/ 529 h 553"/>
                    <a:gd name="T30" fmla="*/ 364 w 709"/>
                    <a:gd name="T31" fmla="*/ 553 h 553"/>
                    <a:gd name="T32" fmla="*/ 380 w 709"/>
                    <a:gd name="T33" fmla="*/ 552 h 553"/>
                    <a:gd name="T34" fmla="*/ 395 w 709"/>
                    <a:gd name="T35" fmla="*/ 550 h 553"/>
                    <a:gd name="T36" fmla="*/ 409 w 709"/>
                    <a:gd name="T37" fmla="*/ 548 h 553"/>
                    <a:gd name="T38" fmla="*/ 423 w 709"/>
                    <a:gd name="T39" fmla="*/ 545 h 553"/>
                    <a:gd name="T40" fmla="*/ 438 w 709"/>
                    <a:gd name="T41" fmla="*/ 540 h 553"/>
                    <a:gd name="T42" fmla="*/ 453 w 709"/>
                    <a:gd name="T43" fmla="*/ 535 h 553"/>
                    <a:gd name="T44" fmla="*/ 466 w 709"/>
                    <a:gd name="T45" fmla="*/ 530 h 553"/>
                    <a:gd name="T46" fmla="*/ 479 w 709"/>
                    <a:gd name="T47" fmla="*/ 524 h 553"/>
                    <a:gd name="T48" fmla="*/ 491 w 709"/>
                    <a:gd name="T49" fmla="*/ 517 h 553"/>
                    <a:gd name="T50" fmla="*/ 517 w 709"/>
                    <a:gd name="T51" fmla="*/ 500 h 553"/>
                    <a:gd name="T52" fmla="*/ 528 w 709"/>
                    <a:gd name="T53" fmla="*/ 492 h 553"/>
                    <a:gd name="T54" fmla="*/ 539 w 709"/>
                    <a:gd name="T55" fmla="*/ 482 h 553"/>
                    <a:gd name="T56" fmla="*/ 549 w 709"/>
                    <a:gd name="T57" fmla="*/ 473 h 553"/>
                    <a:gd name="T58" fmla="*/ 631 w 709"/>
                    <a:gd name="T59" fmla="*/ 277 h 553"/>
                    <a:gd name="T60" fmla="*/ 344 w 709"/>
                    <a:gd name="T61" fmla="*/ 1 h 553"/>
                    <a:gd name="T62" fmla="*/ 329 w 709"/>
                    <a:gd name="T63" fmla="*/ 1 h 553"/>
                    <a:gd name="T64" fmla="*/ 314 w 709"/>
                    <a:gd name="T65" fmla="*/ 3 h 553"/>
                    <a:gd name="T66" fmla="*/ 300 w 709"/>
                    <a:gd name="T67" fmla="*/ 6 h 553"/>
                    <a:gd name="T68" fmla="*/ 286 w 709"/>
                    <a:gd name="T69" fmla="*/ 9 h 553"/>
                    <a:gd name="T70" fmla="*/ 270 w 709"/>
                    <a:gd name="T71" fmla="*/ 13 h 553"/>
                    <a:gd name="T72" fmla="*/ 256 w 709"/>
                    <a:gd name="T73" fmla="*/ 18 h 553"/>
                    <a:gd name="T74" fmla="*/ 243 w 709"/>
                    <a:gd name="T75" fmla="*/ 24 h 553"/>
                    <a:gd name="T76" fmla="*/ 230 w 709"/>
                    <a:gd name="T77" fmla="*/ 30 h 553"/>
                    <a:gd name="T78" fmla="*/ 217 w 709"/>
                    <a:gd name="T79" fmla="*/ 37 h 553"/>
                    <a:gd name="T80" fmla="*/ 192 w 709"/>
                    <a:gd name="T81" fmla="*/ 53 h 553"/>
                    <a:gd name="T82" fmla="*/ 181 w 709"/>
                    <a:gd name="T83" fmla="*/ 62 h 553"/>
                    <a:gd name="T84" fmla="*/ 170 w 709"/>
                    <a:gd name="T85" fmla="*/ 71 h 553"/>
                    <a:gd name="T86" fmla="*/ 160 w 709"/>
                    <a:gd name="T87" fmla="*/ 81 h 553"/>
                    <a:gd name="T88" fmla="*/ 197 w 709"/>
                    <a:gd name="T89" fmla="*/ 156 h 553"/>
                    <a:gd name="T90" fmla="*/ 216 w 709"/>
                    <a:gd name="T91" fmla="*/ 134 h 553"/>
                    <a:gd name="T92" fmla="*/ 238 w 709"/>
                    <a:gd name="T93" fmla="*/ 116 h 553"/>
                    <a:gd name="T94" fmla="*/ 257 w 709"/>
                    <a:gd name="T95" fmla="*/ 103 h 553"/>
                    <a:gd name="T96" fmla="*/ 267 w 709"/>
                    <a:gd name="T97" fmla="*/ 98 h 553"/>
                    <a:gd name="T98" fmla="*/ 283 w 709"/>
                    <a:gd name="T99" fmla="*/ 91 h 553"/>
                    <a:gd name="T100" fmla="*/ 294 w 709"/>
                    <a:gd name="T101" fmla="*/ 87 h 553"/>
                    <a:gd name="T102" fmla="*/ 306 w 709"/>
                    <a:gd name="T103" fmla="*/ 84 h 553"/>
                    <a:gd name="T104" fmla="*/ 317 w 709"/>
                    <a:gd name="T105" fmla="*/ 81 h 553"/>
                    <a:gd name="T106" fmla="*/ 330 w 709"/>
                    <a:gd name="T107" fmla="*/ 79 h 553"/>
                    <a:gd name="T108" fmla="*/ 341 w 709"/>
                    <a:gd name="T109" fmla="*/ 78 h 553"/>
                    <a:gd name="T110" fmla="*/ 354 w 709"/>
                    <a:gd name="T111" fmla="*/ 78 h 553"/>
                    <a:gd name="T112" fmla="*/ 419 w 709"/>
                    <a:gd name="T113" fmla="*/ 89 h 553"/>
                    <a:gd name="T114" fmla="*/ 589 w 709"/>
                    <a:gd name="T115" fmla="*/ 423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09" h="553">
                      <a:moveTo>
                        <a:pt x="516" y="393"/>
                      </a:moveTo>
                      <a:cubicBezTo>
                        <a:pt x="510" y="401"/>
                        <a:pt x="504" y="408"/>
                        <a:pt x="497" y="415"/>
                      </a:cubicBezTo>
                      <a:cubicBezTo>
                        <a:pt x="497" y="415"/>
                        <a:pt x="497" y="415"/>
                        <a:pt x="497" y="415"/>
                      </a:cubicBezTo>
                      <a:cubicBezTo>
                        <a:pt x="496" y="417"/>
                        <a:pt x="495" y="418"/>
                        <a:pt x="493" y="419"/>
                      </a:cubicBezTo>
                      <a:cubicBezTo>
                        <a:pt x="493" y="419"/>
                        <a:pt x="493" y="419"/>
                        <a:pt x="493" y="419"/>
                      </a:cubicBezTo>
                      <a:cubicBezTo>
                        <a:pt x="488" y="425"/>
                        <a:pt x="482" y="430"/>
                        <a:pt x="476" y="434"/>
                      </a:cubicBezTo>
                      <a:cubicBezTo>
                        <a:pt x="476" y="434"/>
                        <a:pt x="476" y="434"/>
                        <a:pt x="475" y="435"/>
                      </a:cubicBezTo>
                      <a:cubicBezTo>
                        <a:pt x="474" y="436"/>
                        <a:pt x="473" y="437"/>
                        <a:pt x="471" y="438"/>
                      </a:cubicBezTo>
                      <a:cubicBezTo>
                        <a:pt x="471" y="438"/>
                        <a:pt x="471" y="438"/>
                        <a:pt x="471" y="438"/>
                      </a:cubicBezTo>
                      <a:cubicBezTo>
                        <a:pt x="466" y="441"/>
                        <a:pt x="462" y="444"/>
                        <a:pt x="457" y="447"/>
                      </a:cubicBezTo>
                      <a:cubicBezTo>
                        <a:pt x="456" y="448"/>
                        <a:pt x="456" y="448"/>
                        <a:pt x="456" y="448"/>
                      </a:cubicBezTo>
                      <a:cubicBezTo>
                        <a:pt x="455" y="448"/>
                        <a:pt x="453" y="449"/>
                        <a:pt x="452" y="450"/>
                      </a:cubicBezTo>
                      <a:cubicBezTo>
                        <a:pt x="452" y="450"/>
                        <a:pt x="451" y="450"/>
                        <a:pt x="451" y="451"/>
                      </a:cubicBezTo>
                      <a:cubicBezTo>
                        <a:pt x="450" y="451"/>
                        <a:pt x="448" y="452"/>
                        <a:pt x="447" y="453"/>
                      </a:cubicBezTo>
                      <a:cubicBezTo>
                        <a:pt x="447" y="453"/>
                        <a:pt x="446" y="453"/>
                        <a:pt x="446" y="453"/>
                      </a:cubicBezTo>
                      <a:cubicBezTo>
                        <a:pt x="445" y="454"/>
                        <a:pt x="443" y="455"/>
                        <a:pt x="441" y="456"/>
                      </a:cubicBezTo>
                      <a:cubicBezTo>
                        <a:pt x="441" y="456"/>
                        <a:pt x="441" y="456"/>
                        <a:pt x="441" y="456"/>
                      </a:cubicBezTo>
                      <a:cubicBezTo>
                        <a:pt x="438" y="457"/>
                        <a:pt x="434" y="459"/>
                        <a:pt x="431" y="460"/>
                      </a:cubicBezTo>
                      <a:cubicBezTo>
                        <a:pt x="431" y="460"/>
                        <a:pt x="430" y="461"/>
                        <a:pt x="430" y="461"/>
                      </a:cubicBezTo>
                      <a:cubicBezTo>
                        <a:pt x="428" y="461"/>
                        <a:pt x="427" y="462"/>
                        <a:pt x="426" y="462"/>
                      </a:cubicBezTo>
                      <a:cubicBezTo>
                        <a:pt x="425" y="463"/>
                        <a:pt x="425" y="463"/>
                        <a:pt x="424" y="463"/>
                      </a:cubicBezTo>
                      <a:cubicBezTo>
                        <a:pt x="423" y="463"/>
                        <a:pt x="422" y="464"/>
                        <a:pt x="421" y="464"/>
                      </a:cubicBezTo>
                      <a:cubicBezTo>
                        <a:pt x="420" y="465"/>
                        <a:pt x="420" y="465"/>
                        <a:pt x="419" y="465"/>
                      </a:cubicBezTo>
                      <a:cubicBezTo>
                        <a:pt x="418" y="465"/>
                        <a:pt x="416" y="466"/>
                        <a:pt x="414" y="466"/>
                      </a:cubicBezTo>
                      <a:cubicBezTo>
                        <a:pt x="414" y="466"/>
                        <a:pt x="414" y="466"/>
                        <a:pt x="414" y="467"/>
                      </a:cubicBezTo>
                      <a:cubicBezTo>
                        <a:pt x="412" y="467"/>
                        <a:pt x="410" y="468"/>
                        <a:pt x="409" y="468"/>
                      </a:cubicBezTo>
                      <a:cubicBezTo>
                        <a:pt x="408" y="468"/>
                        <a:pt x="408" y="468"/>
                        <a:pt x="407" y="468"/>
                      </a:cubicBezTo>
                      <a:cubicBezTo>
                        <a:pt x="406" y="469"/>
                        <a:pt x="405" y="469"/>
                        <a:pt x="403" y="470"/>
                      </a:cubicBezTo>
                      <a:cubicBezTo>
                        <a:pt x="403" y="470"/>
                        <a:pt x="402" y="470"/>
                        <a:pt x="401" y="470"/>
                      </a:cubicBezTo>
                      <a:cubicBezTo>
                        <a:pt x="400" y="470"/>
                        <a:pt x="399" y="471"/>
                        <a:pt x="398" y="471"/>
                      </a:cubicBezTo>
                      <a:cubicBezTo>
                        <a:pt x="397" y="471"/>
                        <a:pt x="397" y="471"/>
                        <a:pt x="396" y="471"/>
                      </a:cubicBezTo>
                      <a:cubicBezTo>
                        <a:pt x="395" y="472"/>
                        <a:pt x="393" y="472"/>
                        <a:pt x="392" y="472"/>
                      </a:cubicBezTo>
                      <a:cubicBezTo>
                        <a:pt x="392" y="472"/>
                        <a:pt x="391" y="472"/>
                        <a:pt x="390" y="472"/>
                      </a:cubicBezTo>
                      <a:cubicBezTo>
                        <a:pt x="389" y="473"/>
                        <a:pt x="387" y="473"/>
                        <a:pt x="385" y="473"/>
                      </a:cubicBezTo>
                      <a:cubicBezTo>
                        <a:pt x="385" y="473"/>
                        <a:pt x="385" y="473"/>
                        <a:pt x="385" y="473"/>
                      </a:cubicBezTo>
                      <a:cubicBezTo>
                        <a:pt x="383" y="474"/>
                        <a:pt x="381" y="474"/>
                        <a:pt x="379" y="474"/>
                      </a:cubicBezTo>
                      <a:cubicBezTo>
                        <a:pt x="379" y="474"/>
                        <a:pt x="378" y="474"/>
                        <a:pt x="378" y="474"/>
                      </a:cubicBezTo>
                      <a:cubicBezTo>
                        <a:pt x="376" y="474"/>
                        <a:pt x="375" y="475"/>
                        <a:pt x="374" y="475"/>
                      </a:cubicBezTo>
                      <a:cubicBezTo>
                        <a:pt x="373" y="475"/>
                        <a:pt x="372" y="475"/>
                        <a:pt x="372" y="475"/>
                      </a:cubicBezTo>
                      <a:cubicBezTo>
                        <a:pt x="370" y="475"/>
                        <a:pt x="369" y="475"/>
                        <a:pt x="368" y="475"/>
                      </a:cubicBezTo>
                      <a:cubicBezTo>
                        <a:pt x="367" y="475"/>
                        <a:pt x="367" y="475"/>
                        <a:pt x="366" y="475"/>
                      </a:cubicBezTo>
                      <a:cubicBezTo>
                        <a:pt x="365" y="475"/>
                        <a:pt x="363" y="475"/>
                        <a:pt x="362" y="475"/>
                      </a:cubicBezTo>
                      <a:cubicBezTo>
                        <a:pt x="361" y="475"/>
                        <a:pt x="361" y="475"/>
                        <a:pt x="360" y="475"/>
                      </a:cubicBezTo>
                      <a:cubicBezTo>
                        <a:pt x="358" y="476"/>
                        <a:pt x="356" y="476"/>
                        <a:pt x="354" y="476"/>
                      </a:cubicBezTo>
                      <a:cubicBezTo>
                        <a:pt x="348" y="476"/>
                        <a:pt x="341" y="475"/>
                        <a:pt x="334" y="475"/>
                      </a:cubicBezTo>
                      <a:cubicBezTo>
                        <a:pt x="331" y="474"/>
                        <a:pt x="327" y="474"/>
                        <a:pt x="324" y="473"/>
                      </a:cubicBezTo>
                      <a:cubicBezTo>
                        <a:pt x="321" y="473"/>
                        <a:pt x="318" y="472"/>
                        <a:pt x="314" y="472"/>
                      </a:cubicBezTo>
                      <a:cubicBezTo>
                        <a:pt x="311" y="471"/>
                        <a:pt x="308" y="470"/>
                        <a:pt x="305" y="469"/>
                      </a:cubicBezTo>
                      <a:cubicBezTo>
                        <a:pt x="303" y="469"/>
                        <a:pt x="302" y="468"/>
                        <a:pt x="300" y="468"/>
                      </a:cubicBezTo>
                      <a:cubicBezTo>
                        <a:pt x="290" y="465"/>
                        <a:pt x="280" y="461"/>
                        <a:pt x="270" y="457"/>
                      </a:cubicBezTo>
                      <a:cubicBezTo>
                        <a:pt x="202" y="425"/>
                        <a:pt x="156" y="356"/>
                        <a:pt x="156" y="277"/>
                      </a:cubicBezTo>
                      <a:cubicBezTo>
                        <a:pt x="230" y="277"/>
                        <a:pt x="230" y="277"/>
                        <a:pt x="230" y="277"/>
                      </a:cubicBezTo>
                      <a:cubicBezTo>
                        <a:pt x="171" y="199"/>
                        <a:pt x="171" y="199"/>
                        <a:pt x="171" y="199"/>
                      </a:cubicBezTo>
                      <a:cubicBezTo>
                        <a:pt x="120" y="131"/>
                        <a:pt x="120" y="131"/>
                        <a:pt x="120" y="131"/>
                      </a:cubicBezTo>
                      <a:cubicBezTo>
                        <a:pt x="115" y="124"/>
                        <a:pt x="115" y="124"/>
                        <a:pt x="115" y="124"/>
                      </a:cubicBezTo>
                      <a:cubicBezTo>
                        <a:pt x="0" y="277"/>
                        <a:pt x="0" y="277"/>
                        <a:pt x="0" y="277"/>
                      </a:cubicBezTo>
                      <a:cubicBezTo>
                        <a:pt x="78" y="277"/>
                        <a:pt x="78" y="277"/>
                        <a:pt x="78" y="277"/>
                      </a:cubicBezTo>
                      <a:cubicBezTo>
                        <a:pt x="78" y="382"/>
                        <a:pt x="137" y="473"/>
                        <a:pt x="223" y="520"/>
                      </a:cubicBezTo>
                      <a:cubicBezTo>
                        <a:pt x="225" y="521"/>
                        <a:pt x="227" y="522"/>
                        <a:pt x="229" y="523"/>
                      </a:cubicBezTo>
                      <a:cubicBezTo>
                        <a:pt x="233" y="525"/>
                        <a:pt x="237" y="527"/>
                        <a:pt x="241" y="529"/>
                      </a:cubicBezTo>
                      <a:cubicBezTo>
                        <a:pt x="271" y="543"/>
                        <a:pt x="305" y="551"/>
                        <a:pt x="340" y="553"/>
                      </a:cubicBezTo>
                      <a:cubicBezTo>
                        <a:pt x="345" y="553"/>
                        <a:pt x="350" y="553"/>
                        <a:pt x="354" y="553"/>
                      </a:cubicBezTo>
                      <a:cubicBezTo>
                        <a:pt x="357" y="553"/>
                        <a:pt x="359" y="553"/>
                        <a:pt x="362" y="553"/>
                      </a:cubicBezTo>
                      <a:cubicBezTo>
                        <a:pt x="363" y="553"/>
                        <a:pt x="364" y="553"/>
                        <a:pt x="364" y="553"/>
                      </a:cubicBezTo>
                      <a:cubicBezTo>
                        <a:pt x="366" y="553"/>
                        <a:pt x="368" y="553"/>
                        <a:pt x="369" y="553"/>
                      </a:cubicBezTo>
                      <a:cubicBezTo>
                        <a:pt x="370" y="553"/>
                        <a:pt x="371" y="553"/>
                        <a:pt x="372" y="553"/>
                      </a:cubicBezTo>
                      <a:cubicBezTo>
                        <a:pt x="374" y="552"/>
                        <a:pt x="375" y="552"/>
                        <a:pt x="377" y="552"/>
                      </a:cubicBezTo>
                      <a:cubicBezTo>
                        <a:pt x="378" y="552"/>
                        <a:pt x="379" y="552"/>
                        <a:pt x="380" y="552"/>
                      </a:cubicBezTo>
                      <a:cubicBezTo>
                        <a:pt x="381" y="552"/>
                        <a:pt x="383" y="552"/>
                        <a:pt x="384" y="552"/>
                      </a:cubicBezTo>
                      <a:cubicBezTo>
                        <a:pt x="385" y="551"/>
                        <a:pt x="386" y="551"/>
                        <a:pt x="387" y="551"/>
                      </a:cubicBezTo>
                      <a:cubicBezTo>
                        <a:pt x="389" y="551"/>
                        <a:pt x="390" y="551"/>
                        <a:pt x="391" y="551"/>
                      </a:cubicBezTo>
                      <a:cubicBezTo>
                        <a:pt x="393" y="550"/>
                        <a:pt x="394" y="550"/>
                        <a:pt x="395" y="550"/>
                      </a:cubicBezTo>
                      <a:cubicBezTo>
                        <a:pt x="396" y="550"/>
                        <a:pt x="397" y="550"/>
                        <a:pt x="399" y="550"/>
                      </a:cubicBezTo>
                      <a:cubicBezTo>
                        <a:pt x="400" y="549"/>
                        <a:pt x="401" y="549"/>
                        <a:pt x="402" y="549"/>
                      </a:cubicBezTo>
                      <a:cubicBezTo>
                        <a:pt x="403" y="549"/>
                        <a:pt x="405" y="549"/>
                        <a:pt x="406" y="548"/>
                      </a:cubicBezTo>
                      <a:cubicBezTo>
                        <a:pt x="407" y="548"/>
                        <a:pt x="408" y="548"/>
                        <a:pt x="409" y="548"/>
                      </a:cubicBezTo>
                      <a:cubicBezTo>
                        <a:pt x="410" y="547"/>
                        <a:pt x="412" y="547"/>
                        <a:pt x="413" y="547"/>
                      </a:cubicBezTo>
                      <a:cubicBezTo>
                        <a:pt x="414" y="547"/>
                        <a:pt x="415" y="546"/>
                        <a:pt x="416" y="546"/>
                      </a:cubicBezTo>
                      <a:cubicBezTo>
                        <a:pt x="418" y="546"/>
                        <a:pt x="419" y="545"/>
                        <a:pt x="421" y="545"/>
                      </a:cubicBezTo>
                      <a:cubicBezTo>
                        <a:pt x="422" y="545"/>
                        <a:pt x="422" y="545"/>
                        <a:pt x="423" y="545"/>
                      </a:cubicBezTo>
                      <a:cubicBezTo>
                        <a:pt x="425" y="544"/>
                        <a:pt x="427" y="543"/>
                        <a:pt x="430" y="543"/>
                      </a:cubicBezTo>
                      <a:cubicBezTo>
                        <a:pt x="430" y="543"/>
                        <a:pt x="430" y="543"/>
                        <a:pt x="430" y="543"/>
                      </a:cubicBezTo>
                      <a:cubicBezTo>
                        <a:pt x="432" y="542"/>
                        <a:pt x="435" y="541"/>
                        <a:pt x="437" y="541"/>
                      </a:cubicBezTo>
                      <a:cubicBezTo>
                        <a:pt x="437" y="540"/>
                        <a:pt x="438" y="540"/>
                        <a:pt x="438" y="540"/>
                      </a:cubicBezTo>
                      <a:cubicBezTo>
                        <a:pt x="440" y="540"/>
                        <a:pt x="442" y="539"/>
                        <a:pt x="444" y="538"/>
                      </a:cubicBezTo>
                      <a:cubicBezTo>
                        <a:pt x="444" y="538"/>
                        <a:pt x="445" y="538"/>
                        <a:pt x="446" y="538"/>
                      </a:cubicBezTo>
                      <a:cubicBezTo>
                        <a:pt x="447" y="537"/>
                        <a:pt x="449" y="537"/>
                        <a:pt x="450" y="536"/>
                      </a:cubicBezTo>
                      <a:cubicBezTo>
                        <a:pt x="451" y="536"/>
                        <a:pt x="452" y="535"/>
                        <a:pt x="453" y="535"/>
                      </a:cubicBezTo>
                      <a:cubicBezTo>
                        <a:pt x="454" y="535"/>
                        <a:pt x="456" y="534"/>
                        <a:pt x="457" y="533"/>
                      </a:cubicBezTo>
                      <a:cubicBezTo>
                        <a:pt x="458" y="533"/>
                        <a:pt x="459" y="533"/>
                        <a:pt x="460" y="532"/>
                      </a:cubicBezTo>
                      <a:cubicBezTo>
                        <a:pt x="461" y="532"/>
                        <a:pt x="462" y="531"/>
                        <a:pt x="464" y="531"/>
                      </a:cubicBezTo>
                      <a:cubicBezTo>
                        <a:pt x="465" y="530"/>
                        <a:pt x="465" y="530"/>
                        <a:pt x="466" y="530"/>
                      </a:cubicBezTo>
                      <a:cubicBezTo>
                        <a:pt x="468" y="529"/>
                        <a:pt x="469" y="528"/>
                        <a:pt x="470" y="528"/>
                      </a:cubicBezTo>
                      <a:cubicBezTo>
                        <a:pt x="471" y="527"/>
                        <a:pt x="472" y="527"/>
                        <a:pt x="473" y="527"/>
                      </a:cubicBezTo>
                      <a:cubicBezTo>
                        <a:pt x="474" y="526"/>
                        <a:pt x="475" y="525"/>
                        <a:pt x="477" y="525"/>
                      </a:cubicBezTo>
                      <a:cubicBezTo>
                        <a:pt x="478" y="524"/>
                        <a:pt x="478" y="524"/>
                        <a:pt x="479" y="524"/>
                      </a:cubicBezTo>
                      <a:cubicBezTo>
                        <a:pt x="480" y="523"/>
                        <a:pt x="482" y="522"/>
                        <a:pt x="483" y="521"/>
                      </a:cubicBezTo>
                      <a:cubicBezTo>
                        <a:pt x="484" y="521"/>
                        <a:pt x="485" y="521"/>
                        <a:pt x="485" y="520"/>
                      </a:cubicBezTo>
                      <a:cubicBezTo>
                        <a:pt x="487" y="519"/>
                        <a:pt x="488" y="518"/>
                        <a:pt x="490" y="518"/>
                      </a:cubicBezTo>
                      <a:cubicBezTo>
                        <a:pt x="491" y="517"/>
                        <a:pt x="491" y="517"/>
                        <a:pt x="491" y="517"/>
                      </a:cubicBezTo>
                      <a:cubicBezTo>
                        <a:pt x="498" y="513"/>
                        <a:pt x="504" y="509"/>
                        <a:pt x="510" y="505"/>
                      </a:cubicBezTo>
                      <a:cubicBezTo>
                        <a:pt x="510" y="505"/>
                        <a:pt x="510" y="505"/>
                        <a:pt x="510" y="505"/>
                      </a:cubicBezTo>
                      <a:cubicBezTo>
                        <a:pt x="512" y="504"/>
                        <a:pt x="514" y="503"/>
                        <a:pt x="515" y="501"/>
                      </a:cubicBezTo>
                      <a:cubicBezTo>
                        <a:pt x="516" y="501"/>
                        <a:pt x="516" y="501"/>
                        <a:pt x="517" y="500"/>
                      </a:cubicBezTo>
                      <a:cubicBezTo>
                        <a:pt x="518" y="499"/>
                        <a:pt x="520" y="498"/>
                        <a:pt x="521" y="497"/>
                      </a:cubicBezTo>
                      <a:cubicBezTo>
                        <a:pt x="522" y="497"/>
                        <a:pt x="522" y="496"/>
                        <a:pt x="523" y="496"/>
                      </a:cubicBezTo>
                      <a:cubicBezTo>
                        <a:pt x="524" y="495"/>
                        <a:pt x="525" y="494"/>
                        <a:pt x="527" y="493"/>
                      </a:cubicBezTo>
                      <a:cubicBezTo>
                        <a:pt x="527" y="493"/>
                        <a:pt x="528" y="492"/>
                        <a:pt x="528" y="492"/>
                      </a:cubicBezTo>
                      <a:cubicBezTo>
                        <a:pt x="530" y="491"/>
                        <a:pt x="531" y="489"/>
                        <a:pt x="532" y="488"/>
                      </a:cubicBezTo>
                      <a:cubicBezTo>
                        <a:pt x="533" y="488"/>
                        <a:pt x="533" y="488"/>
                        <a:pt x="534" y="487"/>
                      </a:cubicBezTo>
                      <a:cubicBezTo>
                        <a:pt x="535" y="486"/>
                        <a:pt x="536" y="485"/>
                        <a:pt x="538" y="484"/>
                      </a:cubicBezTo>
                      <a:cubicBezTo>
                        <a:pt x="538" y="483"/>
                        <a:pt x="539" y="483"/>
                        <a:pt x="539" y="482"/>
                      </a:cubicBezTo>
                      <a:cubicBezTo>
                        <a:pt x="540" y="481"/>
                        <a:pt x="542" y="480"/>
                        <a:pt x="543" y="479"/>
                      </a:cubicBezTo>
                      <a:cubicBezTo>
                        <a:pt x="543" y="478"/>
                        <a:pt x="544" y="478"/>
                        <a:pt x="544" y="478"/>
                      </a:cubicBezTo>
                      <a:cubicBezTo>
                        <a:pt x="546" y="476"/>
                        <a:pt x="547" y="475"/>
                        <a:pt x="548" y="474"/>
                      </a:cubicBezTo>
                      <a:cubicBezTo>
                        <a:pt x="549" y="473"/>
                        <a:pt x="549" y="473"/>
                        <a:pt x="549" y="473"/>
                      </a:cubicBezTo>
                      <a:cubicBezTo>
                        <a:pt x="554" y="468"/>
                        <a:pt x="559" y="462"/>
                        <a:pt x="564" y="457"/>
                      </a:cubicBezTo>
                      <a:cubicBezTo>
                        <a:pt x="564" y="457"/>
                        <a:pt x="564" y="457"/>
                        <a:pt x="564" y="457"/>
                      </a:cubicBezTo>
                      <a:cubicBezTo>
                        <a:pt x="516" y="393"/>
                        <a:pt x="516" y="393"/>
                        <a:pt x="516" y="393"/>
                      </a:cubicBezTo>
                      <a:close/>
                      <a:moveTo>
                        <a:pt x="631" y="277"/>
                      </a:moveTo>
                      <a:cubicBezTo>
                        <a:pt x="631" y="124"/>
                        <a:pt x="507" y="0"/>
                        <a:pt x="354" y="0"/>
                      </a:cubicBezTo>
                      <a:cubicBezTo>
                        <a:pt x="354" y="0"/>
                        <a:pt x="354" y="0"/>
                        <a:pt x="354" y="0"/>
                      </a:cubicBezTo>
                      <a:cubicBezTo>
                        <a:pt x="351" y="0"/>
                        <a:pt x="349" y="0"/>
                        <a:pt x="347" y="0"/>
                      </a:cubicBezTo>
                      <a:cubicBezTo>
                        <a:pt x="346" y="0"/>
                        <a:pt x="345" y="0"/>
                        <a:pt x="344" y="1"/>
                      </a:cubicBezTo>
                      <a:cubicBezTo>
                        <a:pt x="343" y="1"/>
                        <a:pt x="341" y="1"/>
                        <a:pt x="340" y="1"/>
                      </a:cubicBezTo>
                      <a:cubicBezTo>
                        <a:pt x="339" y="1"/>
                        <a:pt x="337" y="1"/>
                        <a:pt x="336" y="1"/>
                      </a:cubicBezTo>
                      <a:cubicBezTo>
                        <a:pt x="335" y="1"/>
                        <a:pt x="334" y="1"/>
                        <a:pt x="332" y="1"/>
                      </a:cubicBezTo>
                      <a:cubicBezTo>
                        <a:pt x="331" y="1"/>
                        <a:pt x="330" y="1"/>
                        <a:pt x="329" y="1"/>
                      </a:cubicBezTo>
                      <a:cubicBezTo>
                        <a:pt x="328" y="2"/>
                        <a:pt x="326" y="2"/>
                        <a:pt x="325" y="2"/>
                      </a:cubicBezTo>
                      <a:cubicBezTo>
                        <a:pt x="324" y="2"/>
                        <a:pt x="323" y="2"/>
                        <a:pt x="322" y="2"/>
                      </a:cubicBezTo>
                      <a:cubicBezTo>
                        <a:pt x="320" y="2"/>
                        <a:pt x="319" y="3"/>
                        <a:pt x="317" y="3"/>
                      </a:cubicBezTo>
                      <a:cubicBezTo>
                        <a:pt x="316" y="3"/>
                        <a:pt x="315" y="3"/>
                        <a:pt x="314" y="3"/>
                      </a:cubicBezTo>
                      <a:cubicBezTo>
                        <a:pt x="313" y="3"/>
                        <a:pt x="312" y="4"/>
                        <a:pt x="310" y="4"/>
                      </a:cubicBezTo>
                      <a:cubicBezTo>
                        <a:pt x="309" y="4"/>
                        <a:pt x="308" y="4"/>
                        <a:pt x="307" y="4"/>
                      </a:cubicBezTo>
                      <a:cubicBezTo>
                        <a:pt x="306" y="5"/>
                        <a:pt x="304" y="5"/>
                        <a:pt x="303" y="5"/>
                      </a:cubicBezTo>
                      <a:cubicBezTo>
                        <a:pt x="302" y="5"/>
                        <a:pt x="301" y="6"/>
                        <a:pt x="300" y="6"/>
                      </a:cubicBezTo>
                      <a:cubicBezTo>
                        <a:pt x="298" y="6"/>
                        <a:pt x="297" y="6"/>
                        <a:pt x="296" y="7"/>
                      </a:cubicBezTo>
                      <a:cubicBezTo>
                        <a:pt x="295" y="7"/>
                        <a:pt x="294" y="7"/>
                        <a:pt x="293" y="7"/>
                      </a:cubicBezTo>
                      <a:cubicBezTo>
                        <a:pt x="291" y="8"/>
                        <a:pt x="290" y="8"/>
                        <a:pt x="288" y="8"/>
                      </a:cubicBezTo>
                      <a:cubicBezTo>
                        <a:pt x="287" y="9"/>
                        <a:pt x="287" y="9"/>
                        <a:pt x="286" y="9"/>
                      </a:cubicBezTo>
                      <a:cubicBezTo>
                        <a:pt x="284" y="9"/>
                        <a:pt x="282" y="10"/>
                        <a:pt x="280" y="11"/>
                      </a:cubicBezTo>
                      <a:cubicBezTo>
                        <a:pt x="280" y="11"/>
                        <a:pt x="279" y="11"/>
                        <a:pt x="279" y="11"/>
                      </a:cubicBezTo>
                      <a:cubicBezTo>
                        <a:pt x="277" y="11"/>
                        <a:pt x="274" y="12"/>
                        <a:pt x="272" y="13"/>
                      </a:cubicBezTo>
                      <a:cubicBezTo>
                        <a:pt x="271" y="13"/>
                        <a:pt x="271" y="13"/>
                        <a:pt x="270" y="13"/>
                      </a:cubicBezTo>
                      <a:cubicBezTo>
                        <a:pt x="269" y="14"/>
                        <a:pt x="267" y="14"/>
                        <a:pt x="265" y="15"/>
                      </a:cubicBezTo>
                      <a:cubicBezTo>
                        <a:pt x="264" y="15"/>
                        <a:pt x="264" y="16"/>
                        <a:pt x="263" y="16"/>
                      </a:cubicBezTo>
                      <a:cubicBezTo>
                        <a:pt x="261" y="16"/>
                        <a:pt x="260" y="17"/>
                        <a:pt x="258" y="17"/>
                      </a:cubicBezTo>
                      <a:cubicBezTo>
                        <a:pt x="258" y="18"/>
                        <a:pt x="257" y="18"/>
                        <a:pt x="256" y="18"/>
                      </a:cubicBezTo>
                      <a:cubicBezTo>
                        <a:pt x="255" y="19"/>
                        <a:pt x="253" y="19"/>
                        <a:pt x="252" y="20"/>
                      </a:cubicBezTo>
                      <a:cubicBezTo>
                        <a:pt x="251" y="20"/>
                        <a:pt x="250" y="21"/>
                        <a:pt x="249" y="21"/>
                      </a:cubicBezTo>
                      <a:cubicBezTo>
                        <a:pt x="248" y="22"/>
                        <a:pt x="247" y="22"/>
                        <a:pt x="245" y="23"/>
                      </a:cubicBezTo>
                      <a:cubicBezTo>
                        <a:pt x="244" y="23"/>
                        <a:pt x="244" y="24"/>
                        <a:pt x="243" y="24"/>
                      </a:cubicBezTo>
                      <a:cubicBezTo>
                        <a:pt x="241" y="24"/>
                        <a:pt x="240" y="25"/>
                        <a:pt x="239" y="26"/>
                      </a:cubicBezTo>
                      <a:cubicBezTo>
                        <a:pt x="238" y="26"/>
                        <a:pt x="237" y="26"/>
                        <a:pt x="236" y="27"/>
                      </a:cubicBezTo>
                      <a:cubicBezTo>
                        <a:pt x="235" y="27"/>
                        <a:pt x="233" y="28"/>
                        <a:pt x="232" y="29"/>
                      </a:cubicBezTo>
                      <a:cubicBezTo>
                        <a:pt x="231" y="29"/>
                        <a:pt x="231" y="30"/>
                        <a:pt x="230" y="30"/>
                      </a:cubicBezTo>
                      <a:cubicBezTo>
                        <a:pt x="228" y="31"/>
                        <a:pt x="227" y="31"/>
                        <a:pt x="226" y="32"/>
                      </a:cubicBezTo>
                      <a:cubicBezTo>
                        <a:pt x="225" y="32"/>
                        <a:pt x="224" y="33"/>
                        <a:pt x="224" y="33"/>
                      </a:cubicBezTo>
                      <a:cubicBezTo>
                        <a:pt x="222" y="34"/>
                        <a:pt x="220" y="35"/>
                        <a:pt x="219" y="36"/>
                      </a:cubicBezTo>
                      <a:cubicBezTo>
                        <a:pt x="218" y="36"/>
                        <a:pt x="218" y="36"/>
                        <a:pt x="217" y="37"/>
                      </a:cubicBezTo>
                      <a:cubicBezTo>
                        <a:pt x="211" y="40"/>
                        <a:pt x="205" y="44"/>
                        <a:pt x="199" y="48"/>
                      </a:cubicBezTo>
                      <a:cubicBezTo>
                        <a:pt x="199" y="48"/>
                        <a:pt x="199" y="48"/>
                        <a:pt x="198" y="49"/>
                      </a:cubicBezTo>
                      <a:cubicBezTo>
                        <a:pt x="197" y="50"/>
                        <a:pt x="195" y="51"/>
                        <a:pt x="194" y="52"/>
                      </a:cubicBezTo>
                      <a:cubicBezTo>
                        <a:pt x="193" y="52"/>
                        <a:pt x="193" y="53"/>
                        <a:pt x="192" y="53"/>
                      </a:cubicBezTo>
                      <a:cubicBezTo>
                        <a:pt x="191" y="54"/>
                        <a:pt x="189" y="55"/>
                        <a:pt x="188" y="56"/>
                      </a:cubicBezTo>
                      <a:cubicBezTo>
                        <a:pt x="187" y="57"/>
                        <a:pt x="187" y="57"/>
                        <a:pt x="186" y="57"/>
                      </a:cubicBezTo>
                      <a:cubicBezTo>
                        <a:pt x="185" y="58"/>
                        <a:pt x="184" y="59"/>
                        <a:pt x="182" y="61"/>
                      </a:cubicBezTo>
                      <a:cubicBezTo>
                        <a:pt x="182" y="61"/>
                        <a:pt x="181" y="61"/>
                        <a:pt x="181" y="62"/>
                      </a:cubicBezTo>
                      <a:cubicBezTo>
                        <a:pt x="179" y="63"/>
                        <a:pt x="178" y="64"/>
                        <a:pt x="177" y="65"/>
                      </a:cubicBezTo>
                      <a:cubicBezTo>
                        <a:pt x="176" y="65"/>
                        <a:pt x="176" y="66"/>
                        <a:pt x="175" y="66"/>
                      </a:cubicBezTo>
                      <a:cubicBezTo>
                        <a:pt x="174" y="67"/>
                        <a:pt x="173" y="69"/>
                        <a:pt x="171" y="70"/>
                      </a:cubicBezTo>
                      <a:cubicBezTo>
                        <a:pt x="171" y="70"/>
                        <a:pt x="170" y="71"/>
                        <a:pt x="170" y="71"/>
                      </a:cubicBezTo>
                      <a:cubicBezTo>
                        <a:pt x="169" y="72"/>
                        <a:pt x="167" y="73"/>
                        <a:pt x="166" y="75"/>
                      </a:cubicBezTo>
                      <a:cubicBezTo>
                        <a:pt x="165" y="75"/>
                        <a:pt x="165" y="75"/>
                        <a:pt x="165" y="76"/>
                      </a:cubicBezTo>
                      <a:cubicBezTo>
                        <a:pt x="163" y="77"/>
                        <a:pt x="162" y="79"/>
                        <a:pt x="160" y="80"/>
                      </a:cubicBezTo>
                      <a:cubicBezTo>
                        <a:pt x="160" y="80"/>
                        <a:pt x="160" y="80"/>
                        <a:pt x="160" y="81"/>
                      </a:cubicBezTo>
                      <a:cubicBezTo>
                        <a:pt x="155" y="86"/>
                        <a:pt x="150" y="91"/>
                        <a:pt x="145" y="96"/>
                      </a:cubicBezTo>
                      <a:cubicBezTo>
                        <a:pt x="193" y="160"/>
                        <a:pt x="193" y="160"/>
                        <a:pt x="193" y="160"/>
                      </a:cubicBezTo>
                      <a:cubicBezTo>
                        <a:pt x="193" y="160"/>
                        <a:pt x="193" y="160"/>
                        <a:pt x="193" y="160"/>
                      </a:cubicBezTo>
                      <a:cubicBezTo>
                        <a:pt x="194" y="159"/>
                        <a:pt x="195" y="157"/>
                        <a:pt x="197" y="156"/>
                      </a:cubicBezTo>
                      <a:cubicBezTo>
                        <a:pt x="197" y="156"/>
                        <a:pt x="197" y="156"/>
                        <a:pt x="197" y="156"/>
                      </a:cubicBezTo>
                      <a:cubicBezTo>
                        <a:pt x="201" y="150"/>
                        <a:pt x="206" y="144"/>
                        <a:pt x="212" y="138"/>
                      </a:cubicBezTo>
                      <a:cubicBezTo>
                        <a:pt x="212" y="138"/>
                        <a:pt x="212" y="138"/>
                        <a:pt x="212" y="138"/>
                      </a:cubicBezTo>
                      <a:cubicBezTo>
                        <a:pt x="213" y="137"/>
                        <a:pt x="214" y="136"/>
                        <a:pt x="216" y="134"/>
                      </a:cubicBezTo>
                      <a:cubicBezTo>
                        <a:pt x="216" y="134"/>
                        <a:pt x="216" y="134"/>
                        <a:pt x="216" y="134"/>
                      </a:cubicBezTo>
                      <a:cubicBezTo>
                        <a:pt x="221" y="129"/>
                        <a:pt x="227" y="124"/>
                        <a:pt x="233" y="119"/>
                      </a:cubicBezTo>
                      <a:cubicBezTo>
                        <a:pt x="233" y="119"/>
                        <a:pt x="233" y="119"/>
                        <a:pt x="234" y="119"/>
                      </a:cubicBezTo>
                      <a:cubicBezTo>
                        <a:pt x="235" y="118"/>
                        <a:pt x="236" y="117"/>
                        <a:pt x="238" y="116"/>
                      </a:cubicBezTo>
                      <a:cubicBezTo>
                        <a:pt x="238" y="116"/>
                        <a:pt x="238" y="116"/>
                        <a:pt x="238" y="115"/>
                      </a:cubicBezTo>
                      <a:cubicBezTo>
                        <a:pt x="243" y="112"/>
                        <a:pt x="247" y="109"/>
                        <a:pt x="252" y="106"/>
                      </a:cubicBezTo>
                      <a:cubicBezTo>
                        <a:pt x="252" y="106"/>
                        <a:pt x="253" y="106"/>
                        <a:pt x="253" y="106"/>
                      </a:cubicBezTo>
                      <a:cubicBezTo>
                        <a:pt x="254" y="105"/>
                        <a:pt x="256" y="104"/>
                        <a:pt x="257" y="103"/>
                      </a:cubicBezTo>
                      <a:cubicBezTo>
                        <a:pt x="257" y="103"/>
                        <a:pt x="258" y="103"/>
                        <a:pt x="258" y="103"/>
                      </a:cubicBezTo>
                      <a:cubicBezTo>
                        <a:pt x="259" y="102"/>
                        <a:pt x="261" y="101"/>
                        <a:pt x="262" y="101"/>
                      </a:cubicBezTo>
                      <a:cubicBezTo>
                        <a:pt x="262" y="100"/>
                        <a:pt x="262" y="100"/>
                        <a:pt x="263" y="100"/>
                      </a:cubicBezTo>
                      <a:cubicBezTo>
                        <a:pt x="264" y="99"/>
                        <a:pt x="266" y="99"/>
                        <a:pt x="267" y="98"/>
                      </a:cubicBezTo>
                      <a:cubicBezTo>
                        <a:pt x="268" y="98"/>
                        <a:pt x="268" y="98"/>
                        <a:pt x="268" y="98"/>
                      </a:cubicBezTo>
                      <a:cubicBezTo>
                        <a:pt x="271" y="96"/>
                        <a:pt x="274" y="95"/>
                        <a:pt x="278" y="93"/>
                      </a:cubicBezTo>
                      <a:cubicBezTo>
                        <a:pt x="278" y="93"/>
                        <a:pt x="279" y="93"/>
                        <a:pt x="279" y="93"/>
                      </a:cubicBezTo>
                      <a:cubicBezTo>
                        <a:pt x="280" y="92"/>
                        <a:pt x="282" y="92"/>
                        <a:pt x="283" y="91"/>
                      </a:cubicBezTo>
                      <a:cubicBezTo>
                        <a:pt x="284" y="91"/>
                        <a:pt x="284" y="91"/>
                        <a:pt x="284" y="90"/>
                      </a:cubicBezTo>
                      <a:cubicBezTo>
                        <a:pt x="286" y="90"/>
                        <a:pt x="287" y="90"/>
                        <a:pt x="288" y="89"/>
                      </a:cubicBezTo>
                      <a:cubicBezTo>
                        <a:pt x="289" y="89"/>
                        <a:pt x="289" y="89"/>
                        <a:pt x="290" y="89"/>
                      </a:cubicBezTo>
                      <a:cubicBezTo>
                        <a:pt x="291" y="88"/>
                        <a:pt x="293" y="88"/>
                        <a:pt x="294" y="87"/>
                      </a:cubicBezTo>
                      <a:cubicBezTo>
                        <a:pt x="295" y="87"/>
                        <a:pt x="295" y="87"/>
                        <a:pt x="295" y="87"/>
                      </a:cubicBezTo>
                      <a:cubicBezTo>
                        <a:pt x="297" y="86"/>
                        <a:pt x="299" y="86"/>
                        <a:pt x="300" y="85"/>
                      </a:cubicBezTo>
                      <a:cubicBezTo>
                        <a:pt x="301" y="85"/>
                        <a:pt x="301" y="85"/>
                        <a:pt x="301" y="85"/>
                      </a:cubicBezTo>
                      <a:cubicBezTo>
                        <a:pt x="303" y="85"/>
                        <a:pt x="304" y="84"/>
                        <a:pt x="306" y="84"/>
                      </a:cubicBezTo>
                      <a:cubicBezTo>
                        <a:pt x="306" y="84"/>
                        <a:pt x="307" y="84"/>
                        <a:pt x="307" y="83"/>
                      </a:cubicBezTo>
                      <a:cubicBezTo>
                        <a:pt x="309" y="83"/>
                        <a:pt x="310" y="83"/>
                        <a:pt x="311" y="83"/>
                      </a:cubicBezTo>
                      <a:cubicBezTo>
                        <a:pt x="312" y="82"/>
                        <a:pt x="312" y="82"/>
                        <a:pt x="313" y="82"/>
                      </a:cubicBezTo>
                      <a:cubicBezTo>
                        <a:pt x="314" y="82"/>
                        <a:pt x="316" y="82"/>
                        <a:pt x="317" y="81"/>
                      </a:cubicBezTo>
                      <a:cubicBezTo>
                        <a:pt x="317" y="81"/>
                        <a:pt x="318" y="81"/>
                        <a:pt x="319" y="81"/>
                      </a:cubicBezTo>
                      <a:cubicBezTo>
                        <a:pt x="320" y="81"/>
                        <a:pt x="322" y="81"/>
                        <a:pt x="323" y="80"/>
                      </a:cubicBezTo>
                      <a:cubicBezTo>
                        <a:pt x="324" y="80"/>
                        <a:pt x="324" y="80"/>
                        <a:pt x="324" y="80"/>
                      </a:cubicBezTo>
                      <a:cubicBezTo>
                        <a:pt x="326" y="80"/>
                        <a:pt x="328" y="80"/>
                        <a:pt x="330" y="79"/>
                      </a:cubicBezTo>
                      <a:cubicBezTo>
                        <a:pt x="330" y="79"/>
                        <a:pt x="331" y="79"/>
                        <a:pt x="331" y="79"/>
                      </a:cubicBezTo>
                      <a:cubicBezTo>
                        <a:pt x="333" y="79"/>
                        <a:pt x="334" y="79"/>
                        <a:pt x="335" y="79"/>
                      </a:cubicBezTo>
                      <a:cubicBezTo>
                        <a:pt x="336" y="79"/>
                        <a:pt x="337" y="79"/>
                        <a:pt x="337" y="79"/>
                      </a:cubicBezTo>
                      <a:cubicBezTo>
                        <a:pt x="338" y="78"/>
                        <a:pt x="340" y="78"/>
                        <a:pt x="341" y="78"/>
                      </a:cubicBezTo>
                      <a:cubicBezTo>
                        <a:pt x="342" y="78"/>
                        <a:pt x="342" y="78"/>
                        <a:pt x="343" y="78"/>
                      </a:cubicBezTo>
                      <a:cubicBezTo>
                        <a:pt x="344" y="78"/>
                        <a:pt x="346" y="78"/>
                        <a:pt x="347" y="78"/>
                      </a:cubicBezTo>
                      <a:cubicBezTo>
                        <a:pt x="347" y="78"/>
                        <a:pt x="348" y="78"/>
                        <a:pt x="349" y="78"/>
                      </a:cubicBezTo>
                      <a:cubicBezTo>
                        <a:pt x="351" y="78"/>
                        <a:pt x="353" y="78"/>
                        <a:pt x="354" y="78"/>
                      </a:cubicBezTo>
                      <a:cubicBezTo>
                        <a:pt x="361" y="78"/>
                        <a:pt x="368" y="78"/>
                        <a:pt x="375" y="79"/>
                      </a:cubicBezTo>
                      <a:cubicBezTo>
                        <a:pt x="378" y="79"/>
                        <a:pt x="381" y="80"/>
                        <a:pt x="385" y="80"/>
                      </a:cubicBezTo>
                      <a:cubicBezTo>
                        <a:pt x="388" y="81"/>
                        <a:pt x="391" y="81"/>
                        <a:pt x="395" y="82"/>
                      </a:cubicBezTo>
                      <a:cubicBezTo>
                        <a:pt x="403" y="84"/>
                        <a:pt x="411" y="86"/>
                        <a:pt x="419" y="89"/>
                      </a:cubicBezTo>
                      <a:cubicBezTo>
                        <a:pt x="497" y="116"/>
                        <a:pt x="553" y="190"/>
                        <a:pt x="553" y="277"/>
                      </a:cubicBezTo>
                      <a:cubicBezTo>
                        <a:pt x="479" y="277"/>
                        <a:pt x="479" y="277"/>
                        <a:pt x="479" y="277"/>
                      </a:cubicBezTo>
                      <a:cubicBezTo>
                        <a:pt x="538" y="355"/>
                        <a:pt x="538" y="355"/>
                        <a:pt x="538" y="355"/>
                      </a:cubicBezTo>
                      <a:cubicBezTo>
                        <a:pt x="589" y="423"/>
                        <a:pt x="589" y="423"/>
                        <a:pt x="589" y="423"/>
                      </a:cubicBezTo>
                      <a:cubicBezTo>
                        <a:pt x="594" y="429"/>
                        <a:pt x="594" y="429"/>
                        <a:pt x="594" y="429"/>
                      </a:cubicBezTo>
                      <a:cubicBezTo>
                        <a:pt x="709" y="277"/>
                        <a:pt x="709" y="277"/>
                        <a:pt x="709" y="277"/>
                      </a:cubicBezTo>
                      <a:lnTo>
                        <a:pt x="631"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sp>
              <p:nvSpPr>
                <p:cNvPr id="86" name="Freeform 6"/>
                <p:cNvSpPr>
                  <a:spLocks/>
                </p:cNvSpPr>
                <p:nvPr/>
              </p:nvSpPr>
              <p:spPr bwMode="auto">
                <a:xfrm>
                  <a:off x="6033" y="2249"/>
                  <a:ext cx="272" cy="271"/>
                </a:xfrm>
                <a:custGeom>
                  <a:avLst/>
                  <a:gdLst>
                    <a:gd name="T0" fmla="*/ 272 w 272"/>
                    <a:gd name="T1" fmla="*/ 40 h 271"/>
                    <a:gd name="T2" fmla="*/ 40 w 272"/>
                    <a:gd name="T3" fmla="*/ 271 h 271"/>
                    <a:gd name="T4" fmla="*/ 0 w 272"/>
                    <a:gd name="T5" fmla="*/ 231 h 271"/>
                    <a:gd name="T6" fmla="*/ 232 w 272"/>
                    <a:gd name="T7" fmla="*/ 0 h 271"/>
                    <a:gd name="T8" fmla="*/ 272 w 272"/>
                    <a:gd name="T9" fmla="*/ 40 h 271"/>
                  </a:gdLst>
                  <a:ahLst/>
                  <a:cxnLst>
                    <a:cxn ang="0">
                      <a:pos x="T0" y="T1"/>
                    </a:cxn>
                    <a:cxn ang="0">
                      <a:pos x="T2" y="T3"/>
                    </a:cxn>
                    <a:cxn ang="0">
                      <a:pos x="T4" y="T5"/>
                    </a:cxn>
                    <a:cxn ang="0">
                      <a:pos x="T6" y="T7"/>
                    </a:cxn>
                    <a:cxn ang="0">
                      <a:pos x="T8" y="T9"/>
                    </a:cxn>
                  </a:cxnLst>
                  <a:rect l="0" t="0" r="r" b="b"/>
                  <a:pathLst>
                    <a:path w="272" h="271">
                      <a:moveTo>
                        <a:pt x="272" y="40"/>
                      </a:moveTo>
                      <a:lnTo>
                        <a:pt x="40" y="271"/>
                      </a:lnTo>
                      <a:lnTo>
                        <a:pt x="0" y="231"/>
                      </a:lnTo>
                      <a:lnTo>
                        <a:pt x="232" y="0"/>
                      </a:lnTo>
                      <a:lnTo>
                        <a:pt x="272"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gn="ctr"/>
                  <a:endParaRPr lang="en-US" dirty="0"/>
                </a:p>
              </p:txBody>
            </p:sp>
          </p:grpSp>
        </p:grpSp>
      </p:grpSp>
      <p:sp>
        <p:nvSpPr>
          <p:cNvPr id="48" name="Rectangle 47"/>
          <p:cNvSpPr/>
          <p:nvPr/>
        </p:nvSpPr>
        <p:spPr>
          <a:xfrm>
            <a:off x="373944" y="1077948"/>
            <a:ext cx="10730935" cy="461665"/>
          </a:xfrm>
          <a:prstGeom prst="rect">
            <a:avLst/>
          </a:prstGeom>
        </p:spPr>
        <p:txBody>
          <a:bodyPr wrap="square">
            <a:spAutoFit/>
          </a:bodyPr>
          <a:lstStyle/>
          <a:p>
            <a:r>
              <a:rPr lang="en-US" sz="2400" dirty="0">
                <a:solidFill>
                  <a:srgbClr val="BA141A"/>
                </a:solidFill>
                <a:latin typeface="Segoe UI Light"/>
              </a:rPr>
              <a:t>SQL Server 2016</a:t>
            </a:r>
          </a:p>
        </p:txBody>
      </p:sp>
    </p:spTree>
    <p:extLst>
      <p:ext uri="{BB962C8B-B14F-4D97-AF65-F5344CB8AC3E}">
        <p14:creationId xmlns:p14="http://schemas.microsoft.com/office/powerpoint/2010/main" val="25671758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p:spPr>
        <p:txBody>
          <a:bodyPr>
            <a:normAutofit/>
          </a:bodyPr>
          <a:lstStyle/>
          <a:p>
            <a:r>
              <a:rPr lang="en-US" sz="4800" dirty="0"/>
              <a:t>Backup to Azure with </a:t>
            </a:r>
            <a:r>
              <a:rPr lang="en-US" sz="4800" dirty="0" smtClean="0"/>
              <a:t>file </a:t>
            </a:r>
            <a:r>
              <a:rPr lang="en-US" sz="4800" dirty="0"/>
              <a:t>s</a:t>
            </a:r>
            <a:r>
              <a:rPr lang="en-US" sz="4800" dirty="0" smtClean="0"/>
              <a:t>napshots</a:t>
            </a:r>
            <a:endParaRPr lang="en-US" sz="4800" dirty="0"/>
          </a:p>
        </p:txBody>
      </p:sp>
      <p:sp>
        <p:nvSpPr>
          <p:cNvPr id="2" name="Content Placeholder 1"/>
          <p:cNvSpPr>
            <a:spLocks noGrp="1"/>
          </p:cNvSpPr>
          <p:nvPr>
            <p:ph sz="quarter" idx="10"/>
          </p:nvPr>
        </p:nvSpPr>
        <p:spPr>
          <a:xfrm>
            <a:off x="274320" y="1376049"/>
            <a:ext cx="10972800" cy="5000601"/>
          </a:xfrm>
          <a:prstGeom prst="rect">
            <a:avLst/>
          </a:prstGeom>
        </p:spPr>
        <p:txBody>
          <a:bodyPr>
            <a:noAutofit/>
          </a:bodyPr>
          <a:lstStyle/>
          <a:p>
            <a:pPr marL="0" indent="0">
              <a:spcBef>
                <a:spcPts val="600"/>
              </a:spcBef>
              <a:spcAft>
                <a:spcPts val="600"/>
              </a:spcAft>
              <a:buNone/>
            </a:pPr>
            <a:r>
              <a:rPr lang="en-US" sz="2400" dirty="0" smtClean="0">
                <a:solidFill>
                  <a:schemeClr val="tx2"/>
                </a:solidFill>
                <a:latin typeface="+mj-lt"/>
              </a:rPr>
              <a:t>Benefits</a:t>
            </a:r>
          </a:p>
          <a:p>
            <a:pPr marL="0" indent="0">
              <a:spcBef>
                <a:spcPts val="600"/>
              </a:spcBef>
              <a:spcAft>
                <a:spcPts val="600"/>
              </a:spcAft>
              <a:buNone/>
            </a:pPr>
            <a:r>
              <a:rPr lang="en-US" sz="1800" dirty="0" smtClean="0"/>
              <a:t>Fastest </a:t>
            </a:r>
            <a:r>
              <a:rPr lang="en-US" sz="1800" dirty="0"/>
              <a:t>way to </a:t>
            </a:r>
            <a:r>
              <a:rPr lang="en-US" sz="1800" dirty="0" smtClean="0"/>
              <a:t>back up </a:t>
            </a:r>
            <a:r>
              <a:rPr lang="en-US" sz="1800" dirty="0"/>
              <a:t>and restore</a:t>
            </a:r>
          </a:p>
          <a:p>
            <a:pPr marL="342900" lvl="1" indent="0">
              <a:spcBef>
                <a:spcPts val="600"/>
              </a:spcBef>
              <a:spcAft>
                <a:spcPts val="600"/>
              </a:spcAft>
              <a:buNone/>
            </a:pPr>
            <a:r>
              <a:rPr lang="en-US" sz="1800" dirty="0"/>
              <a:t>Faster than </a:t>
            </a:r>
            <a:r>
              <a:rPr lang="en-US" sz="1800" dirty="0" smtClean="0"/>
              <a:t>backing up </a:t>
            </a:r>
            <a:r>
              <a:rPr lang="en-US" sz="1800" dirty="0"/>
              <a:t>to </a:t>
            </a:r>
            <a:r>
              <a:rPr lang="en-US" sz="1800" dirty="0" smtClean="0"/>
              <a:t>block </a:t>
            </a:r>
            <a:r>
              <a:rPr lang="en-US" sz="1800" dirty="0"/>
              <a:t>b</a:t>
            </a:r>
            <a:r>
              <a:rPr lang="en-US" sz="1800" dirty="0" smtClean="0"/>
              <a:t>lobs </a:t>
            </a:r>
            <a:r>
              <a:rPr lang="en-US" sz="1800" dirty="0"/>
              <a:t>(no data move)</a:t>
            </a:r>
          </a:p>
          <a:p>
            <a:pPr marL="342900" lvl="1" indent="0">
              <a:spcBef>
                <a:spcPts val="600"/>
              </a:spcBef>
              <a:spcAft>
                <a:spcPts val="600"/>
              </a:spcAft>
              <a:buNone/>
            </a:pPr>
            <a:r>
              <a:rPr lang="en-US" sz="1800" dirty="0"/>
              <a:t>Faster </a:t>
            </a:r>
            <a:r>
              <a:rPr lang="en-US" sz="1800" dirty="0" smtClean="0"/>
              <a:t>than Volume </a:t>
            </a:r>
            <a:r>
              <a:rPr lang="en-US" sz="1800" dirty="0"/>
              <a:t>C</a:t>
            </a:r>
            <a:r>
              <a:rPr lang="en-US" sz="1800" dirty="0" smtClean="0"/>
              <a:t>opy </a:t>
            </a:r>
            <a:r>
              <a:rPr lang="en-US" sz="1800" dirty="0"/>
              <a:t>S</a:t>
            </a:r>
            <a:r>
              <a:rPr lang="en-US" sz="1800" dirty="0" smtClean="0"/>
              <a:t>hadow </a:t>
            </a:r>
            <a:r>
              <a:rPr lang="en-US" sz="1800" dirty="0"/>
              <a:t>S</a:t>
            </a:r>
            <a:r>
              <a:rPr lang="en-US" sz="1800" dirty="0" smtClean="0"/>
              <a:t>ervice backups </a:t>
            </a:r>
            <a:r>
              <a:rPr lang="en-US" sz="1800" dirty="0"/>
              <a:t>(no need for log backups)</a:t>
            </a:r>
          </a:p>
          <a:p>
            <a:pPr marL="0" indent="0">
              <a:spcBef>
                <a:spcPts val="600"/>
              </a:spcBef>
              <a:spcAft>
                <a:spcPts val="600"/>
              </a:spcAft>
              <a:buNone/>
            </a:pPr>
            <a:r>
              <a:rPr lang="en-US" sz="1800" dirty="0" smtClean="0"/>
              <a:t>Least expensive option (no </a:t>
            </a:r>
            <a:r>
              <a:rPr lang="en-US" sz="1800" dirty="0"/>
              <a:t>full copies)</a:t>
            </a:r>
          </a:p>
          <a:p>
            <a:pPr marL="0" indent="0">
              <a:spcBef>
                <a:spcPts val="600"/>
              </a:spcBef>
              <a:spcAft>
                <a:spcPts val="600"/>
              </a:spcAft>
              <a:buNone/>
            </a:pPr>
            <a:r>
              <a:rPr lang="en-US" sz="1800" dirty="0" smtClean="0"/>
              <a:t>Convenient and intuitive </a:t>
            </a:r>
            <a:endParaRPr lang="en-US" sz="1800" dirty="0"/>
          </a:p>
          <a:p>
            <a:pPr marL="0" indent="0">
              <a:spcBef>
                <a:spcPts val="600"/>
              </a:spcBef>
              <a:spcAft>
                <a:spcPts val="600"/>
              </a:spcAft>
              <a:buNone/>
            </a:pPr>
            <a:endParaRPr lang="ru-RU" sz="2400" dirty="0"/>
          </a:p>
          <a:p>
            <a:pPr marL="0" indent="0">
              <a:spcBef>
                <a:spcPts val="600"/>
              </a:spcBef>
              <a:spcAft>
                <a:spcPts val="600"/>
              </a:spcAft>
              <a:buNone/>
            </a:pPr>
            <a:r>
              <a:rPr lang="en-US" sz="2400" dirty="0" smtClean="0">
                <a:solidFill>
                  <a:schemeClr val="tx2"/>
                </a:solidFill>
                <a:latin typeface="+mj-lt"/>
              </a:rPr>
              <a:t>Notes</a:t>
            </a:r>
            <a:endParaRPr lang="en-US" sz="2400" dirty="0">
              <a:solidFill>
                <a:schemeClr val="tx2"/>
              </a:solidFill>
              <a:latin typeface="+mj-lt"/>
            </a:endParaRPr>
          </a:p>
          <a:p>
            <a:pPr marL="0" indent="0">
              <a:spcBef>
                <a:spcPts val="600"/>
              </a:spcBef>
              <a:spcAft>
                <a:spcPts val="600"/>
              </a:spcAft>
              <a:buNone/>
            </a:pPr>
            <a:r>
              <a:rPr lang="en-US" sz="1800" dirty="0" smtClean="0"/>
              <a:t>Only works with SQL </a:t>
            </a:r>
            <a:r>
              <a:rPr lang="en-US" sz="1800" dirty="0"/>
              <a:t>d</a:t>
            </a:r>
            <a:r>
              <a:rPr lang="en-US" sz="1800" dirty="0" smtClean="0"/>
              <a:t>atabase files in Azure Storage</a:t>
            </a:r>
          </a:p>
          <a:p>
            <a:pPr marL="0" indent="0">
              <a:spcBef>
                <a:spcPts val="600"/>
              </a:spcBef>
              <a:spcAft>
                <a:spcPts val="600"/>
              </a:spcAft>
              <a:buNone/>
            </a:pPr>
            <a:r>
              <a:rPr lang="en-US" sz="1800" dirty="0" smtClean="0"/>
              <a:t>Some restrictions with snapshots of SQL database files </a:t>
            </a:r>
          </a:p>
          <a:p>
            <a:pPr marL="0" indent="0">
              <a:spcBef>
                <a:spcPts val="600"/>
              </a:spcBef>
              <a:spcAft>
                <a:spcPts val="600"/>
              </a:spcAft>
              <a:buNone/>
            </a:pPr>
            <a:r>
              <a:rPr lang="en-US" sz="1800" dirty="0" smtClean="0"/>
              <a:t>The number of snapshots needs to be controlled to avoid performance regression </a:t>
            </a:r>
          </a:p>
          <a:p>
            <a:pPr marL="0" indent="0">
              <a:spcBef>
                <a:spcPts val="600"/>
              </a:spcBef>
              <a:spcAft>
                <a:spcPts val="600"/>
              </a:spcAft>
              <a:buNone/>
            </a:pPr>
            <a:r>
              <a:rPr lang="en-US" sz="1800" dirty="0" smtClean="0"/>
              <a:t>Backup </a:t>
            </a:r>
            <a:r>
              <a:rPr lang="en-US" sz="1800" dirty="0"/>
              <a:t>encryption checks for </a:t>
            </a:r>
            <a:r>
              <a:rPr lang="en-US" sz="1800" dirty="0" smtClean="0"/>
              <a:t>transparent data encryption, </a:t>
            </a:r>
            <a:r>
              <a:rPr lang="en-US" sz="1800" dirty="0"/>
              <a:t>not encrypts</a:t>
            </a:r>
          </a:p>
        </p:txBody>
      </p:sp>
    </p:spTree>
    <p:extLst>
      <p:ext uri="{BB962C8B-B14F-4D97-AF65-F5344CB8AC3E}">
        <p14:creationId xmlns:p14="http://schemas.microsoft.com/office/powerpoint/2010/main" val="19189509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74638" y="2016332"/>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7200" dirty="0"/>
              <a:t>SQL Server </a:t>
            </a:r>
            <a:r>
              <a:rPr lang="en-US" sz="7200" dirty="0" smtClean="0"/>
              <a:t>Managed</a:t>
            </a:r>
            <a:br>
              <a:rPr lang="en-US" sz="7200" dirty="0" smtClean="0"/>
            </a:br>
            <a:r>
              <a:rPr lang="en-US" sz="7200" dirty="0" smtClean="0"/>
              <a:t>Backup </a:t>
            </a:r>
            <a:r>
              <a:rPr lang="en-US" sz="7200" dirty="0"/>
              <a:t>to Azure</a:t>
            </a:r>
          </a:p>
        </p:txBody>
      </p:sp>
    </p:spTree>
    <p:extLst>
      <p:ext uri="{BB962C8B-B14F-4D97-AF65-F5344CB8AC3E}">
        <p14:creationId xmlns:p14="http://schemas.microsoft.com/office/powerpoint/2010/main" val="2542028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wrap="square" lIns="149217" tIns="93260" rIns="149217" bIns="93260" rtlCol="0" anchor="t">
            <a:noAutofit/>
          </a:bodyPr>
          <a:lstStyle/>
          <a:p>
            <a:r>
              <a:rPr lang="en-US" sz="4800" dirty="0" smtClean="0"/>
              <a:t>SQL Server 2014 Managed </a:t>
            </a:r>
            <a:r>
              <a:rPr lang="en-US" sz="4800" dirty="0"/>
              <a:t>Backup to </a:t>
            </a:r>
            <a:r>
              <a:rPr lang="en-US" sz="4800" dirty="0" smtClean="0"/>
              <a:t>Azure</a:t>
            </a:r>
            <a:endParaRPr lang="en-US" sz="4800" dirty="0"/>
          </a:p>
        </p:txBody>
      </p:sp>
      <p:sp>
        <p:nvSpPr>
          <p:cNvPr id="3" name="Content Placeholder 2"/>
          <p:cNvSpPr>
            <a:spLocks noGrp="1"/>
          </p:cNvSpPr>
          <p:nvPr>
            <p:ph sz="quarter" idx="10"/>
          </p:nvPr>
        </p:nvSpPr>
        <p:spPr>
          <a:xfrm>
            <a:off x="274638" y="1410591"/>
            <a:ext cx="10972800" cy="6229141"/>
          </a:xfrm>
        </p:spPr>
        <p:txBody>
          <a:bodyPr/>
          <a:lstStyle/>
          <a:p>
            <a:pPr marL="0" indent="0" defTabSz="932418">
              <a:spcBef>
                <a:spcPts val="600"/>
              </a:spcBef>
              <a:buSzPct val="100000"/>
              <a:buNone/>
            </a:pPr>
            <a:r>
              <a:rPr lang="en-US" sz="2400" dirty="0">
                <a:solidFill>
                  <a:schemeClr val="tx2"/>
                </a:solidFill>
                <a:latin typeface="+mj-lt"/>
              </a:rPr>
              <a:t>What is it?</a:t>
            </a:r>
          </a:p>
          <a:p>
            <a:pPr marL="466208" lvl="1" indent="0" defTabSz="932418">
              <a:spcBef>
                <a:spcPts val="600"/>
              </a:spcBef>
              <a:buSzPct val="110000"/>
              <a:buNone/>
            </a:pPr>
            <a:r>
              <a:rPr lang="en-US" sz="1800" dirty="0">
                <a:solidFill>
                  <a:schemeClr val="tx1"/>
                </a:solidFill>
              </a:rPr>
              <a:t>An agent that manages and automates SQL Server backup </a:t>
            </a:r>
            <a:r>
              <a:rPr lang="en-US" sz="1800" dirty="0" smtClean="0">
                <a:solidFill>
                  <a:schemeClr val="tx1"/>
                </a:solidFill>
              </a:rPr>
              <a:t>policy</a:t>
            </a:r>
            <a:endParaRPr lang="en-US" sz="2175" b="1" dirty="0" smtClean="0">
              <a:solidFill>
                <a:schemeClr val="tx1"/>
              </a:solidFill>
            </a:endParaRPr>
          </a:p>
          <a:p>
            <a:pPr marL="0" indent="0" defTabSz="932418">
              <a:lnSpc>
                <a:spcPct val="100000"/>
              </a:lnSpc>
              <a:spcBef>
                <a:spcPts val="2000"/>
              </a:spcBef>
              <a:buSzPct val="100000"/>
              <a:buNone/>
            </a:pPr>
            <a:r>
              <a:rPr lang="en-US" sz="2400" dirty="0" smtClean="0">
                <a:solidFill>
                  <a:schemeClr val="tx2"/>
                </a:solidFill>
                <a:latin typeface="+mj-lt"/>
              </a:rPr>
              <a:t>Benefits</a:t>
            </a:r>
            <a:endParaRPr lang="en-US" sz="2400" dirty="0">
              <a:solidFill>
                <a:schemeClr val="tx2"/>
              </a:solidFill>
              <a:latin typeface="+mj-lt"/>
            </a:endParaRPr>
          </a:p>
          <a:p>
            <a:pPr marL="466208" lvl="1" indent="0" defTabSz="932418">
              <a:lnSpc>
                <a:spcPct val="100000"/>
              </a:lnSpc>
              <a:spcBef>
                <a:spcPts val="1000"/>
              </a:spcBef>
              <a:buSzPct val="110000"/>
              <a:buNone/>
            </a:pPr>
            <a:r>
              <a:rPr lang="en-US" sz="1800" dirty="0">
                <a:solidFill>
                  <a:schemeClr val="tx1"/>
                </a:solidFill>
              </a:rPr>
              <a:t>Simple </a:t>
            </a:r>
            <a:r>
              <a:rPr lang="en-US" sz="1800" dirty="0" smtClean="0">
                <a:solidFill>
                  <a:schemeClr val="tx1"/>
                </a:solidFill>
              </a:rPr>
              <a:t>and </a:t>
            </a:r>
            <a:r>
              <a:rPr lang="en-US" sz="1800" dirty="0" smtClean="0"/>
              <a:t>f</a:t>
            </a:r>
            <a:r>
              <a:rPr lang="en-US" sz="1800" dirty="0" smtClean="0">
                <a:solidFill>
                  <a:schemeClr val="tx1"/>
                </a:solidFill>
              </a:rPr>
              <a:t>lexible</a:t>
            </a:r>
            <a:endParaRPr lang="en-US" sz="1800" dirty="0">
              <a:solidFill>
                <a:schemeClr val="tx1"/>
              </a:solidFill>
            </a:endParaRPr>
          </a:p>
          <a:p>
            <a:pPr marL="932513" lvl="2" indent="0" defTabSz="932418">
              <a:spcBef>
                <a:spcPts val="600"/>
              </a:spcBef>
              <a:buSzPct val="110000"/>
              <a:buNone/>
            </a:pPr>
            <a:r>
              <a:rPr lang="en-US" sz="1600" dirty="0">
                <a:solidFill>
                  <a:schemeClr val="tx1"/>
                </a:solidFill>
              </a:rPr>
              <a:t>Minimal input (</a:t>
            </a:r>
            <a:r>
              <a:rPr lang="en-US" sz="1600" dirty="0" smtClean="0">
                <a:solidFill>
                  <a:schemeClr val="tx1"/>
                </a:solidFill>
              </a:rPr>
              <a:t>controls </a:t>
            </a:r>
            <a:r>
              <a:rPr lang="en-US" sz="1600" dirty="0">
                <a:solidFill>
                  <a:schemeClr val="tx1"/>
                </a:solidFill>
              </a:rPr>
              <a:t>retention </a:t>
            </a:r>
            <a:r>
              <a:rPr lang="en-US" sz="1600" dirty="0" smtClean="0">
                <a:solidFill>
                  <a:schemeClr val="tx1"/>
                </a:solidFill>
              </a:rPr>
              <a:t>period)</a:t>
            </a:r>
            <a:endParaRPr lang="en-US" sz="1600" dirty="0">
              <a:solidFill>
                <a:schemeClr val="tx1"/>
              </a:solidFill>
            </a:endParaRPr>
          </a:p>
          <a:p>
            <a:pPr marL="932513" lvl="2" indent="0" defTabSz="932418">
              <a:spcBef>
                <a:spcPts val="600"/>
              </a:spcBef>
              <a:buSzPct val="110000"/>
              <a:buNone/>
            </a:pPr>
            <a:r>
              <a:rPr lang="en-US" sz="1600" dirty="0">
                <a:solidFill>
                  <a:schemeClr val="tx1"/>
                </a:solidFill>
              </a:rPr>
              <a:t>Manages entire </a:t>
            </a:r>
            <a:r>
              <a:rPr lang="en-US" sz="1600" dirty="0" smtClean="0">
                <a:solidFill>
                  <a:schemeClr val="tx1"/>
                </a:solidFill>
              </a:rPr>
              <a:t>instance </a:t>
            </a:r>
            <a:r>
              <a:rPr lang="en-US" sz="1600" dirty="0">
                <a:solidFill>
                  <a:schemeClr val="tx1"/>
                </a:solidFill>
              </a:rPr>
              <a:t>or </a:t>
            </a:r>
            <a:r>
              <a:rPr lang="en-US" sz="1600" dirty="0" smtClean="0">
                <a:solidFill>
                  <a:schemeClr val="tx1"/>
                </a:solidFill>
              </a:rPr>
              <a:t>individual databases </a:t>
            </a:r>
            <a:endParaRPr lang="en-US" sz="1600" dirty="0">
              <a:solidFill>
                <a:schemeClr val="tx1"/>
              </a:solidFill>
            </a:endParaRPr>
          </a:p>
          <a:p>
            <a:pPr marL="466208" lvl="1" indent="0" defTabSz="932418">
              <a:lnSpc>
                <a:spcPct val="100000"/>
              </a:lnSpc>
              <a:spcBef>
                <a:spcPts val="1000"/>
              </a:spcBef>
              <a:buSzPct val="110000"/>
              <a:buNone/>
            </a:pPr>
            <a:r>
              <a:rPr lang="en-US" sz="1800" dirty="0">
                <a:solidFill>
                  <a:schemeClr val="tx1"/>
                </a:solidFill>
              </a:rPr>
              <a:t>Leverages </a:t>
            </a:r>
            <a:r>
              <a:rPr lang="en-US" sz="1800" dirty="0" smtClean="0">
                <a:solidFill>
                  <a:schemeClr val="tx1"/>
                </a:solidFill>
              </a:rPr>
              <a:t>backup </a:t>
            </a:r>
            <a:r>
              <a:rPr lang="en-US" sz="1800" dirty="0">
                <a:solidFill>
                  <a:schemeClr val="tx1"/>
                </a:solidFill>
              </a:rPr>
              <a:t>to Azure (page blob)</a:t>
            </a:r>
          </a:p>
          <a:p>
            <a:pPr marL="932513" lvl="2" indent="0" defTabSz="932418">
              <a:spcBef>
                <a:spcPts val="600"/>
              </a:spcBef>
              <a:buSzPct val="110000"/>
              <a:buNone/>
            </a:pPr>
            <a:r>
              <a:rPr lang="en-US" sz="1600" dirty="0"/>
              <a:t>Supports backup encryption</a:t>
            </a:r>
          </a:p>
          <a:p>
            <a:pPr marL="932513" lvl="2" indent="0" defTabSz="932418">
              <a:spcBef>
                <a:spcPts val="600"/>
              </a:spcBef>
              <a:buSzPct val="110000"/>
              <a:buNone/>
            </a:pPr>
            <a:r>
              <a:rPr lang="en-US" sz="1600" dirty="0">
                <a:solidFill>
                  <a:schemeClr val="tx1"/>
                </a:solidFill>
              </a:rPr>
              <a:t>Inherently </a:t>
            </a:r>
            <a:r>
              <a:rPr lang="en-US" sz="1600" dirty="0" smtClean="0">
                <a:solidFill>
                  <a:schemeClr val="tx1"/>
                </a:solidFill>
              </a:rPr>
              <a:t>off-site and </a:t>
            </a:r>
            <a:r>
              <a:rPr lang="en-US" sz="1600" dirty="0">
                <a:solidFill>
                  <a:schemeClr val="tx1"/>
                </a:solidFill>
              </a:rPr>
              <a:t>geo-redundant</a:t>
            </a:r>
          </a:p>
          <a:p>
            <a:pPr marL="932513" lvl="2" indent="0" defTabSz="932418">
              <a:spcBef>
                <a:spcPts val="600"/>
              </a:spcBef>
              <a:buSzPct val="110000"/>
              <a:buNone/>
            </a:pPr>
            <a:r>
              <a:rPr lang="en-US" sz="1600" dirty="0">
                <a:solidFill>
                  <a:schemeClr val="tx1"/>
                </a:solidFill>
              </a:rPr>
              <a:t>Minimal storage </a:t>
            </a:r>
            <a:r>
              <a:rPr lang="en-US" sz="1600" dirty="0" smtClean="0">
                <a:solidFill>
                  <a:schemeClr val="tx1"/>
                </a:solidFill>
              </a:rPr>
              <a:t>cost and hardware </a:t>
            </a:r>
            <a:r>
              <a:rPr lang="en-US" sz="1600" dirty="0">
                <a:solidFill>
                  <a:schemeClr val="tx1"/>
                </a:solidFill>
              </a:rPr>
              <a:t>management</a:t>
            </a:r>
          </a:p>
          <a:p>
            <a:pPr marL="466208" lvl="1" indent="0" defTabSz="932418">
              <a:lnSpc>
                <a:spcPct val="100000"/>
              </a:lnSpc>
              <a:spcBef>
                <a:spcPts val="1000"/>
              </a:spcBef>
              <a:buSzPct val="110000"/>
              <a:buNone/>
            </a:pPr>
            <a:r>
              <a:rPr lang="en-US" sz="1800" dirty="0" smtClean="0">
                <a:solidFill>
                  <a:schemeClr val="tx1"/>
                </a:solidFill>
              </a:rPr>
              <a:t>Built-in intelligence</a:t>
            </a:r>
            <a:endParaRPr lang="en-US" sz="1800" dirty="0">
              <a:solidFill>
                <a:schemeClr val="tx1"/>
              </a:solidFill>
            </a:endParaRPr>
          </a:p>
          <a:p>
            <a:pPr marL="874199" lvl="2" indent="0" defTabSz="932418">
              <a:spcBef>
                <a:spcPts val="600"/>
              </a:spcBef>
              <a:buSzPct val="110000"/>
              <a:buNone/>
            </a:pPr>
            <a:r>
              <a:rPr lang="en-US" sz="1600" dirty="0">
                <a:solidFill>
                  <a:schemeClr val="tx1"/>
                </a:solidFill>
              </a:rPr>
              <a:t>Retention</a:t>
            </a:r>
          </a:p>
          <a:p>
            <a:pPr marL="874199" lvl="2" indent="0" defTabSz="932418">
              <a:spcBef>
                <a:spcPts val="600"/>
              </a:spcBef>
              <a:buSzPct val="110000"/>
              <a:buNone/>
            </a:pPr>
            <a:r>
              <a:rPr lang="en-US" sz="1600" dirty="0"/>
              <a:t>Context-aware </a:t>
            </a:r>
            <a:r>
              <a:rPr lang="en-US" sz="1600" dirty="0" smtClean="0"/>
              <a:t>(for example, workload/throttling)</a:t>
            </a:r>
            <a:endParaRPr lang="en-US" sz="1600" dirty="0"/>
          </a:p>
          <a:p>
            <a:pPr marL="874199" lvl="2" indent="0" defTabSz="932418">
              <a:spcBef>
                <a:spcPts val="600"/>
              </a:spcBef>
              <a:buSzPct val="110000"/>
              <a:buNone/>
            </a:pPr>
            <a:r>
              <a:rPr lang="en-US" sz="1600" dirty="0">
                <a:solidFill>
                  <a:schemeClr val="tx1"/>
                </a:solidFill>
              </a:rPr>
              <a:t>Backups consider </a:t>
            </a:r>
            <a:r>
              <a:rPr lang="en-US" sz="1600" dirty="0"/>
              <a:t>log accumulation</a:t>
            </a:r>
            <a:endParaRPr lang="en-US" sz="1600" dirty="0">
              <a:solidFill>
                <a:schemeClr val="tx1"/>
              </a:solidFill>
            </a:endParaRPr>
          </a:p>
          <a:p>
            <a:pPr marL="466208" lvl="1" indent="0" defTabSz="932418">
              <a:spcBef>
                <a:spcPts val="600"/>
              </a:spcBef>
              <a:buSzPct val="110000"/>
              <a:buNone/>
            </a:pPr>
            <a:endParaRPr lang="en-US" sz="2040" dirty="0">
              <a:solidFill>
                <a:schemeClr val="tx1"/>
              </a:solidFill>
            </a:endParaRPr>
          </a:p>
          <a:p>
            <a:pPr marL="466208" lvl="1" indent="0" defTabSz="932418">
              <a:spcBef>
                <a:spcPts val="600"/>
              </a:spcBef>
              <a:buSzPct val="110000"/>
              <a:buNone/>
            </a:pPr>
            <a:endParaRPr lang="en-US" sz="2040" dirty="0"/>
          </a:p>
          <a:p>
            <a:pPr marL="0" indent="0">
              <a:spcBef>
                <a:spcPts val="600"/>
              </a:spcBef>
              <a:buNone/>
            </a:pPr>
            <a:endParaRPr lang="it-IT" dirty="0"/>
          </a:p>
        </p:txBody>
      </p:sp>
      <p:pic>
        <p:nvPicPr>
          <p:cNvPr id="4" name="Picture 3"/>
          <p:cNvPicPr>
            <a:picLocks noChangeAspect="1"/>
          </p:cNvPicPr>
          <p:nvPr/>
        </p:nvPicPr>
        <p:blipFill rotWithShape="1">
          <a:blip r:embed="rId3"/>
          <a:srcRect l="1410" t="608" r="886"/>
          <a:stretch/>
        </p:blipFill>
        <p:spPr>
          <a:xfrm>
            <a:off x="6457950" y="2533649"/>
            <a:ext cx="2439308" cy="4460875"/>
          </a:xfrm>
          <a:prstGeom prst="rect">
            <a:avLst/>
          </a:prstGeom>
          <a:ln w="63500">
            <a:solidFill>
              <a:schemeClr val="tx2"/>
            </a:solidFill>
            <a:miter lim="800000"/>
          </a:ln>
        </p:spPr>
      </p:pic>
      <p:sp>
        <p:nvSpPr>
          <p:cNvPr id="8" name="Rectangle 7"/>
          <p:cNvSpPr/>
          <p:nvPr/>
        </p:nvSpPr>
        <p:spPr>
          <a:xfrm>
            <a:off x="7881365" y="2983147"/>
            <a:ext cx="4404104" cy="2094689"/>
          </a:xfrm>
          <a:prstGeom prst="rect">
            <a:avLst/>
          </a:prstGeom>
          <a:solidFill>
            <a:schemeClr val="bg1">
              <a:lumMod val="95000"/>
            </a:schemeClr>
          </a:solidFill>
          <a:ln w="76200">
            <a:solidFill>
              <a:schemeClr val="tx2"/>
            </a:solidFill>
            <a:miter lim="800000"/>
          </a:ln>
        </p:spPr>
        <p:txBody>
          <a:bodyPr wrap="square" lIns="182880" tIns="91440" rIns="182880" bIns="91440" anchor="ctr" anchorCtr="0">
            <a:spAutoFit/>
          </a:bodyPr>
          <a:lstStyle/>
          <a:p>
            <a:pPr marL="182880" defTabSz="621716">
              <a:spcBef>
                <a:spcPts val="600"/>
              </a:spcBef>
            </a:pPr>
            <a:r>
              <a:rPr lang="en-US" sz="1632" b="1" dirty="0">
                <a:solidFill>
                  <a:srgbClr val="000000"/>
                </a:solidFill>
              </a:rPr>
              <a:t>Example:</a:t>
            </a:r>
          </a:p>
          <a:p>
            <a:pPr marL="182880" defTabSz="621716"/>
            <a:r>
              <a:rPr lang="en-US" sz="1360" i="1" dirty="0">
                <a:solidFill>
                  <a:srgbClr val="000000"/>
                </a:solidFill>
              </a:rPr>
              <a:t>EXEC smart_admin.sp_set_db_backup </a:t>
            </a:r>
          </a:p>
          <a:p>
            <a:pPr marL="182880" defTabSz="621716"/>
            <a:r>
              <a:rPr lang="en-US" sz="1360" i="1" dirty="0">
                <a:solidFill>
                  <a:srgbClr val="000000"/>
                </a:solidFill>
              </a:rPr>
              <a:t>                @database_name='TestDB', </a:t>
            </a:r>
          </a:p>
          <a:p>
            <a:pPr marL="182880" defTabSz="621716"/>
            <a:r>
              <a:rPr lang="en-US" sz="1360" i="1" dirty="0">
                <a:solidFill>
                  <a:srgbClr val="000000"/>
                </a:solidFill>
              </a:rPr>
              <a:t>                @retention_days=30, </a:t>
            </a:r>
          </a:p>
          <a:p>
            <a:pPr marL="182880" defTabSz="621716"/>
            <a:r>
              <a:rPr lang="en-US" sz="1360" i="1" dirty="0">
                <a:solidFill>
                  <a:srgbClr val="000000"/>
                </a:solidFill>
              </a:rPr>
              <a:t>                @credential_name='MyCredential',</a:t>
            </a:r>
          </a:p>
          <a:p>
            <a:pPr marL="182880" defTabSz="621716"/>
            <a:r>
              <a:rPr lang="en-US" sz="1360" i="1" dirty="0">
                <a:solidFill>
                  <a:srgbClr val="000000"/>
                </a:solidFill>
              </a:rPr>
              <a:t>                @encryption_algorithm='NO_ENCRYPTION',</a:t>
            </a:r>
          </a:p>
          <a:p>
            <a:pPr marL="182880" defTabSz="621716"/>
            <a:r>
              <a:rPr lang="en-US" sz="1360" i="1" dirty="0">
                <a:solidFill>
                  <a:srgbClr val="000000"/>
                </a:solidFill>
              </a:rPr>
              <a:t>                @enable_backup=1</a:t>
            </a:r>
          </a:p>
          <a:p>
            <a:pPr marL="182880" defTabSz="621716"/>
            <a:r>
              <a:rPr lang="en-US" sz="1360" i="1" dirty="0">
                <a:solidFill>
                  <a:srgbClr val="000000"/>
                </a:solidFill>
              </a:rPr>
              <a:t>GO</a:t>
            </a:r>
          </a:p>
        </p:txBody>
      </p:sp>
    </p:spTree>
    <p:extLst>
      <p:ext uri="{BB962C8B-B14F-4D97-AF65-F5344CB8AC3E}">
        <p14:creationId xmlns:p14="http://schemas.microsoft.com/office/powerpoint/2010/main" val="25016842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a:t>Managed Backup to Azure in </a:t>
            </a:r>
            <a:r>
              <a:rPr lang="en-US" sz="4800" dirty="0" smtClean="0"/>
              <a:t>SQL </a:t>
            </a:r>
            <a:r>
              <a:rPr lang="en-US" sz="4800" dirty="0"/>
              <a:t>Server </a:t>
            </a:r>
            <a:r>
              <a:rPr lang="en-US" sz="4800" dirty="0" smtClean="0"/>
              <a:t>2014</a:t>
            </a:r>
            <a:endParaRPr lang="en-US" sz="4800" dirty="0"/>
          </a:p>
        </p:txBody>
      </p:sp>
      <p:sp>
        <p:nvSpPr>
          <p:cNvPr id="2" name="Content Placeholder 1"/>
          <p:cNvSpPr>
            <a:spLocks noGrp="1"/>
          </p:cNvSpPr>
          <p:nvPr>
            <p:ph sz="quarter" idx="10"/>
          </p:nvPr>
        </p:nvSpPr>
        <p:spPr>
          <a:xfrm>
            <a:off x="274638" y="1410591"/>
            <a:ext cx="10972800" cy="5330690"/>
          </a:xfrm>
        </p:spPr>
        <p:txBody>
          <a:bodyPr/>
          <a:lstStyle/>
          <a:p>
            <a:pPr marL="0" indent="0">
              <a:spcBef>
                <a:spcPts val="600"/>
              </a:spcBef>
              <a:buNone/>
            </a:pPr>
            <a:r>
              <a:rPr lang="en-US" sz="2400" dirty="0">
                <a:solidFill>
                  <a:schemeClr val="tx2"/>
                </a:solidFill>
                <a:latin typeface="+mj-lt"/>
              </a:rPr>
              <a:t>Prerequisites</a:t>
            </a:r>
            <a:r>
              <a:rPr lang="en-US" sz="2400" dirty="0" smtClean="0">
                <a:solidFill>
                  <a:schemeClr val="tx2"/>
                </a:solidFill>
                <a:latin typeface="+mj-lt"/>
              </a:rPr>
              <a:t> </a:t>
            </a:r>
          </a:p>
          <a:p>
            <a:pPr marL="691139" lvl="1" indent="0">
              <a:spcBef>
                <a:spcPts val="600"/>
              </a:spcBef>
              <a:buNone/>
            </a:pPr>
            <a:r>
              <a:rPr lang="en-US" sz="1800" dirty="0"/>
              <a:t>SQL credential based on Azure </a:t>
            </a:r>
            <a:r>
              <a:rPr lang="en-US" sz="1800" dirty="0" smtClean="0"/>
              <a:t>Storage </a:t>
            </a:r>
            <a:r>
              <a:rPr lang="en-US" sz="1800" dirty="0"/>
              <a:t>account</a:t>
            </a:r>
          </a:p>
          <a:p>
            <a:pPr marL="691139" lvl="1" indent="0">
              <a:spcBef>
                <a:spcPts val="600"/>
              </a:spcBef>
              <a:buNone/>
            </a:pPr>
            <a:r>
              <a:rPr lang="en-US" sz="1800" dirty="0"/>
              <a:t>Enable SQL Server Agent </a:t>
            </a:r>
          </a:p>
          <a:p>
            <a:pPr marL="0" indent="0">
              <a:lnSpc>
                <a:spcPct val="100000"/>
              </a:lnSpc>
              <a:spcBef>
                <a:spcPts val="2000"/>
              </a:spcBef>
              <a:buNone/>
            </a:pPr>
            <a:r>
              <a:rPr lang="en-US" sz="2400" dirty="0">
                <a:solidFill>
                  <a:schemeClr val="tx2"/>
                </a:solidFill>
                <a:latin typeface="+mj-lt"/>
              </a:rPr>
              <a:t>Backup logic</a:t>
            </a:r>
          </a:p>
          <a:p>
            <a:pPr marL="691139" lvl="1" indent="0">
              <a:spcBef>
                <a:spcPts val="600"/>
              </a:spcBef>
              <a:buNone/>
            </a:pPr>
            <a:r>
              <a:rPr lang="en-US" sz="1800" dirty="0"/>
              <a:t>Full: 1 </a:t>
            </a:r>
            <a:r>
              <a:rPr lang="en-US" sz="1800" dirty="0" smtClean="0"/>
              <a:t>week, </a:t>
            </a:r>
            <a:r>
              <a:rPr lang="en-US" sz="1800" dirty="0"/>
              <a:t>or </a:t>
            </a:r>
            <a:r>
              <a:rPr lang="en-US" sz="1800" dirty="0" smtClean="0"/>
              <a:t>1 GB </a:t>
            </a:r>
            <a:r>
              <a:rPr lang="en-US" sz="1800" dirty="0"/>
              <a:t>log growth; initial </a:t>
            </a:r>
            <a:r>
              <a:rPr lang="en-US" sz="1800" dirty="0" smtClean="0"/>
              <a:t>and </a:t>
            </a:r>
            <a:r>
              <a:rPr lang="en-US" sz="1800" dirty="0"/>
              <a:t>log chain broken</a:t>
            </a:r>
          </a:p>
          <a:p>
            <a:pPr marL="691139" lvl="1" indent="0">
              <a:spcBef>
                <a:spcPts val="600"/>
              </a:spcBef>
              <a:buNone/>
            </a:pPr>
            <a:r>
              <a:rPr lang="en-US" sz="1800" dirty="0"/>
              <a:t>Log: 2 </a:t>
            </a:r>
            <a:r>
              <a:rPr lang="en-US" sz="1800" dirty="0" smtClean="0"/>
              <a:t>hours, </a:t>
            </a:r>
            <a:r>
              <a:rPr lang="en-US" sz="1800" dirty="0"/>
              <a:t>or </a:t>
            </a:r>
            <a:r>
              <a:rPr lang="en-US" sz="1800" dirty="0" smtClean="0"/>
              <a:t>5 MB </a:t>
            </a:r>
            <a:r>
              <a:rPr lang="en-US" sz="1800" dirty="0"/>
              <a:t>log growth</a:t>
            </a:r>
          </a:p>
          <a:p>
            <a:pPr marL="0" indent="0">
              <a:lnSpc>
                <a:spcPct val="100000"/>
              </a:lnSpc>
              <a:spcBef>
                <a:spcPts val="2000"/>
              </a:spcBef>
              <a:buNone/>
            </a:pPr>
            <a:r>
              <a:rPr lang="en-US" sz="2400" dirty="0">
                <a:solidFill>
                  <a:schemeClr val="tx2"/>
                </a:solidFill>
                <a:latin typeface="+mj-lt"/>
              </a:rPr>
              <a:t>Retention</a:t>
            </a:r>
          </a:p>
          <a:p>
            <a:pPr marL="691139" lvl="1" indent="0">
              <a:spcBef>
                <a:spcPts val="600"/>
              </a:spcBef>
              <a:buNone/>
            </a:pPr>
            <a:r>
              <a:rPr lang="en-US" sz="1800" dirty="0"/>
              <a:t>Up to 30 </a:t>
            </a:r>
            <a:r>
              <a:rPr lang="en-US" sz="1800" dirty="0" smtClean="0"/>
              <a:t>days </a:t>
            </a:r>
            <a:r>
              <a:rPr lang="en-US" sz="1800" dirty="0"/>
              <a:t>(capable of </a:t>
            </a:r>
            <a:r>
              <a:rPr lang="en-US" sz="1800" dirty="0" smtClean="0"/>
              <a:t>point-in-time recovery)</a:t>
            </a:r>
            <a:endParaRPr lang="en-US" sz="2000" dirty="0">
              <a:latin typeface="+mj-lt"/>
            </a:endParaRPr>
          </a:p>
          <a:p>
            <a:pPr marL="0" indent="0">
              <a:lnSpc>
                <a:spcPct val="100000"/>
              </a:lnSpc>
              <a:spcBef>
                <a:spcPts val="2000"/>
              </a:spcBef>
              <a:buNone/>
            </a:pPr>
            <a:r>
              <a:rPr lang="en-US" sz="2400" dirty="0" smtClean="0">
                <a:solidFill>
                  <a:schemeClr val="tx2"/>
                </a:solidFill>
                <a:latin typeface="+mj-lt"/>
              </a:rPr>
              <a:t>Limitations</a:t>
            </a:r>
            <a:endParaRPr lang="en-US" sz="2400" dirty="0">
              <a:solidFill>
                <a:schemeClr val="tx2"/>
              </a:solidFill>
              <a:latin typeface="+mj-lt"/>
            </a:endParaRPr>
          </a:p>
          <a:p>
            <a:pPr marL="691139" lvl="1" indent="0">
              <a:spcBef>
                <a:spcPts val="600"/>
              </a:spcBef>
              <a:buNone/>
            </a:pPr>
            <a:r>
              <a:rPr lang="en-US" sz="1800" dirty="0"/>
              <a:t>Full </a:t>
            </a:r>
            <a:r>
              <a:rPr lang="en-US" sz="1800" dirty="0" smtClean="0"/>
              <a:t>and </a:t>
            </a:r>
            <a:r>
              <a:rPr lang="en-US" sz="1800" dirty="0"/>
              <a:t>l</a:t>
            </a:r>
            <a:r>
              <a:rPr lang="en-US" sz="1800" dirty="0" smtClean="0"/>
              <a:t>og </a:t>
            </a:r>
            <a:r>
              <a:rPr lang="en-US" sz="1800" dirty="0"/>
              <a:t>backups only</a:t>
            </a:r>
          </a:p>
          <a:p>
            <a:pPr marL="691139" lvl="1" indent="0">
              <a:spcBef>
                <a:spcPts val="600"/>
              </a:spcBef>
              <a:buNone/>
            </a:pPr>
            <a:r>
              <a:rPr lang="en-US" sz="1800" dirty="0"/>
              <a:t>Recovery </a:t>
            </a:r>
            <a:r>
              <a:rPr lang="en-US" sz="1800" dirty="0" smtClean="0"/>
              <a:t>models</a:t>
            </a:r>
            <a:r>
              <a:rPr lang="en-US" sz="1800" dirty="0"/>
              <a:t>: </a:t>
            </a:r>
            <a:r>
              <a:rPr lang="en-US" sz="1800" dirty="0" smtClean="0"/>
              <a:t>full </a:t>
            </a:r>
            <a:r>
              <a:rPr lang="en-US" sz="1800" dirty="0"/>
              <a:t>or </a:t>
            </a:r>
            <a:r>
              <a:rPr lang="en-US" sz="1800" dirty="0" smtClean="0"/>
              <a:t>bulk-logged</a:t>
            </a:r>
            <a:endParaRPr lang="en-US" sz="1800" dirty="0"/>
          </a:p>
          <a:p>
            <a:pPr marL="691139" lvl="1" indent="0">
              <a:spcBef>
                <a:spcPts val="600"/>
              </a:spcBef>
              <a:buNone/>
            </a:pPr>
            <a:r>
              <a:rPr lang="en-US" sz="1800" dirty="0" smtClean="0"/>
              <a:t>User databases </a:t>
            </a:r>
            <a:r>
              <a:rPr lang="en-US" sz="1800" dirty="0"/>
              <a:t>only</a:t>
            </a:r>
          </a:p>
          <a:p>
            <a:pPr marL="691139" lvl="1" indent="0">
              <a:spcBef>
                <a:spcPts val="600"/>
              </a:spcBef>
              <a:buNone/>
            </a:pPr>
            <a:r>
              <a:rPr lang="en-US" sz="1800" dirty="0"/>
              <a:t>Max </a:t>
            </a:r>
            <a:r>
              <a:rPr lang="en-US" sz="1800" dirty="0" smtClean="0"/>
              <a:t>backup size </a:t>
            </a:r>
            <a:r>
              <a:rPr lang="en-US" sz="1800" dirty="0"/>
              <a:t>of </a:t>
            </a:r>
            <a:r>
              <a:rPr lang="en-US" sz="1800" dirty="0" smtClean="0"/>
              <a:t>1 TB (Azure </a:t>
            </a:r>
            <a:r>
              <a:rPr lang="en-US" sz="1800" dirty="0"/>
              <a:t>page blob limit</a:t>
            </a:r>
            <a:r>
              <a:rPr lang="en-US" sz="1800" dirty="0" smtClean="0"/>
              <a:t>)</a:t>
            </a:r>
            <a:endParaRPr lang="en-US" sz="1800" dirty="0"/>
          </a:p>
        </p:txBody>
      </p:sp>
    </p:spTree>
    <p:extLst>
      <p:ext uri="{BB962C8B-B14F-4D97-AF65-F5344CB8AC3E}">
        <p14:creationId xmlns:p14="http://schemas.microsoft.com/office/powerpoint/2010/main" val="3229327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19" y="296898"/>
            <a:ext cx="11651791" cy="914365"/>
          </a:xfrm>
        </p:spPr>
        <p:txBody>
          <a:bodyPr/>
          <a:lstStyle/>
          <a:p>
            <a:r>
              <a:rPr lang="en-US" sz="4800" dirty="0" smtClean="0"/>
              <a:t>Managed Backup to Azure in SQL </a:t>
            </a:r>
            <a:r>
              <a:rPr lang="en-US" sz="4800" dirty="0"/>
              <a:t>Server </a:t>
            </a:r>
            <a:r>
              <a:rPr lang="en-US" sz="4800" dirty="0" smtClean="0"/>
              <a:t>2016</a:t>
            </a:r>
            <a:endParaRPr lang="en-US" sz="4800" dirty="0"/>
          </a:p>
        </p:txBody>
      </p:sp>
      <p:sp>
        <p:nvSpPr>
          <p:cNvPr id="4" name="Content Placeholder 2"/>
          <p:cNvSpPr txBox="1">
            <a:spLocks/>
          </p:cNvSpPr>
          <p:nvPr/>
        </p:nvSpPr>
        <p:spPr>
          <a:xfrm>
            <a:off x="274638" y="1434571"/>
            <a:ext cx="10972800" cy="262379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Font typeface="Arial" pitchFamily="34" charset="0"/>
              <a:buNone/>
            </a:pPr>
            <a:r>
              <a:rPr lang="en-US" sz="2400" dirty="0" smtClean="0">
                <a:latin typeface="+mj-lt"/>
              </a:rPr>
              <a:t>Supports system databases</a:t>
            </a:r>
          </a:p>
          <a:p>
            <a:pPr marL="0" indent="0">
              <a:lnSpc>
                <a:spcPct val="100000"/>
              </a:lnSpc>
              <a:spcBef>
                <a:spcPts val="2500"/>
              </a:spcBef>
              <a:buFont typeface="Arial" pitchFamily="34" charset="0"/>
              <a:buNone/>
            </a:pPr>
            <a:r>
              <a:rPr lang="en-US" sz="2400" dirty="0" smtClean="0">
                <a:latin typeface="+mj-lt"/>
              </a:rPr>
              <a:t>Supports databases in simple recovery mode</a:t>
            </a:r>
          </a:p>
          <a:p>
            <a:pPr marL="0" indent="0">
              <a:lnSpc>
                <a:spcPct val="100000"/>
              </a:lnSpc>
              <a:spcBef>
                <a:spcPts val="2500"/>
              </a:spcBef>
              <a:buFont typeface="Arial" pitchFamily="34" charset="0"/>
              <a:buNone/>
            </a:pPr>
            <a:r>
              <a:rPr lang="en-US" sz="2400" dirty="0" smtClean="0">
                <a:solidFill>
                  <a:schemeClr val="tx1"/>
                </a:solidFill>
                <a:latin typeface="+mj-lt"/>
              </a:rPr>
              <a:t>Leverages backup to block blobs for more granular control</a:t>
            </a:r>
          </a:p>
          <a:p>
            <a:pPr marL="0" indent="0">
              <a:lnSpc>
                <a:spcPct val="100000"/>
              </a:lnSpc>
              <a:spcBef>
                <a:spcPts val="2500"/>
              </a:spcBef>
              <a:buFont typeface="Arial" pitchFamily="34" charset="0"/>
              <a:buNone/>
            </a:pPr>
            <a:r>
              <a:rPr lang="en-US" sz="2400" dirty="0" smtClean="0">
                <a:solidFill>
                  <a:schemeClr val="tx1"/>
                </a:solidFill>
                <a:latin typeface="+mj-lt"/>
              </a:rPr>
              <a:t>Allows customized backup schedules for full backup and log backup</a:t>
            </a:r>
          </a:p>
        </p:txBody>
      </p:sp>
    </p:spTree>
    <p:extLst>
      <p:ext uri="{BB962C8B-B14F-4D97-AF65-F5344CB8AC3E}">
        <p14:creationId xmlns:p14="http://schemas.microsoft.com/office/powerpoint/2010/main" val="2012792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2"/>
          <p:cNvSpPr txBox="1">
            <a:spLocks/>
          </p:cNvSpPr>
          <p:nvPr/>
        </p:nvSpPr>
        <p:spPr>
          <a:xfrm>
            <a:off x="275082" y="296905"/>
            <a:ext cx="1188804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800" b="0" kern="1200" cap="none" spc="-102"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sz="5400" dirty="0">
                <a:solidFill>
                  <a:srgbClr val="505050"/>
                </a:solidFill>
              </a:rPr>
              <a:t>Live Query Statistics permissions</a:t>
            </a:r>
          </a:p>
        </p:txBody>
      </p:sp>
      <p:sp>
        <p:nvSpPr>
          <p:cNvPr id="5" name="Content Placeholder 10"/>
          <p:cNvSpPr txBox="1">
            <a:spLocks/>
          </p:cNvSpPr>
          <p:nvPr/>
        </p:nvSpPr>
        <p:spPr>
          <a:xfrm>
            <a:off x="275113" y="1327090"/>
            <a:ext cx="10972327" cy="236988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39"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000"/>
              </a:spcBef>
              <a:buNone/>
            </a:pPr>
            <a:r>
              <a:rPr lang="en-US" sz="3200" dirty="0">
                <a:solidFill>
                  <a:srgbClr val="BA141A"/>
                </a:solidFill>
              </a:rPr>
              <a:t>Requires: </a:t>
            </a:r>
          </a:p>
          <a:p>
            <a:pPr marL="0" indent="0">
              <a:lnSpc>
                <a:spcPct val="100000"/>
              </a:lnSpc>
              <a:spcBef>
                <a:spcPts val="2000"/>
              </a:spcBef>
              <a:buNone/>
            </a:pPr>
            <a:r>
              <a:rPr lang="en-US" sz="2000" dirty="0">
                <a:solidFill>
                  <a:srgbClr val="505050"/>
                </a:solidFill>
                <a:latin typeface="Segoe UI"/>
              </a:rPr>
              <a:t>Database-level </a:t>
            </a:r>
            <a:r>
              <a:rPr lang="en-US" sz="2000" b="1" dirty="0">
                <a:solidFill>
                  <a:srgbClr val="505050"/>
                </a:solidFill>
                <a:latin typeface="Segoe UI"/>
              </a:rPr>
              <a:t>SHOWPLAN</a:t>
            </a:r>
            <a:r>
              <a:rPr lang="en-US" sz="2000" dirty="0">
                <a:solidFill>
                  <a:srgbClr val="505050"/>
                </a:solidFill>
                <a:latin typeface="Segoe UI"/>
              </a:rPr>
              <a:t> permission to populate </a:t>
            </a:r>
            <a:r>
              <a:rPr lang="en-US" sz="2000" b="1" dirty="0">
                <a:solidFill>
                  <a:srgbClr val="505050"/>
                </a:solidFill>
                <a:latin typeface="Segoe UI"/>
              </a:rPr>
              <a:t>Live Query</a:t>
            </a:r>
            <a:r>
              <a:rPr lang="en-US" sz="2000" dirty="0">
                <a:solidFill>
                  <a:srgbClr val="505050"/>
                </a:solidFill>
                <a:latin typeface="Segoe UI"/>
              </a:rPr>
              <a:t> </a:t>
            </a:r>
            <a:r>
              <a:rPr lang="en-US" sz="2000" b="1" dirty="0">
                <a:solidFill>
                  <a:srgbClr val="505050"/>
                </a:solidFill>
                <a:latin typeface="Segoe UI"/>
              </a:rPr>
              <a:t>Statistics</a:t>
            </a:r>
            <a:r>
              <a:rPr lang="en-US" sz="2000" dirty="0">
                <a:solidFill>
                  <a:srgbClr val="505050"/>
                </a:solidFill>
                <a:latin typeface="Segoe UI"/>
              </a:rPr>
              <a:t> results page</a:t>
            </a:r>
          </a:p>
          <a:p>
            <a:pPr marL="0" indent="0">
              <a:lnSpc>
                <a:spcPct val="100000"/>
              </a:lnSpc>
              <a:spcBef>
                <a:spcPts val="2000"/>
              </a:spcBef>
              <a:buNone/>
            </a:pPr>
            <a:r>
              <a:rPr lang="en-US" sz="2000" dirty="0">
                <a:solidFill>
                  <a:srgbClr val="505050"/>
                </a:solidFill>
                <a:latin typeface="Segoe UI"/>
              </a:rPr>
              <a:t>Server-level </a:t>
            </a:r>
            <a:r>
              <a:rPr lang="en-US" sz="2000" b="1" dirty="0">
                <a:solidFill>
                  <a:srgbClr val="505050"/>
                </a:solidFill>
                <a:latin typeface="Segoe UI"/>
              </a:rPr>
              <a:t>VIEW SERVER STATE</a:t>
            </a:r>
            <a:r>
              <a:rPr lang="en-US" sz="2000" dirty="0">
                <a:solidFill>
                  <a:srgbClr val="505050"/>
                </a:solidFill>
                <a:latin typeface="Segoe UI"/>
              </a:rPr>
              <a:t> permission to see live statistics</a:t>
            </a:r>
          </a:p>
          <a:p>
            <a:pPr marL="0" indent="0">
              <a:lnSpc>
                <a:spcPct val="100000"/>
              </a:lnSpc>
              <a:spcBef>
                <a:spcPts val="2000"/>
              </a:spcBef>
              <a:buNone/>
            </a:pPr>
            <a:r>
              <a:rPr lang="en-US" sz="2000" dirty="0">
                <a:solidFill>
                  <a:srgbClr val="505050"/>
                </a:solidFill>
                <a:latin typeface="Segoe UI"/>
              </a:rPr>
              <a:t>Any permissions necessary to execute query</a:t>
            </a:r>
          </a:p>
        </p:txBody>
      </p:sp>
    </p:spTree>
    <p:extLst>
      <p:ext uri="{BB962C8B-B14F-4D97-AF65-F5344CB8AC3E}">
        <p14:creationId xmlns:p14="http://schemas.microsoft.com/office/powerpoint/2010/main" val="573506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p>
            <a:r>
              <a:rPr lang="en-US" sz="4800" dirty="0" smtClean="0"/>
              <a:t>Customized scheduling</a:t>
            </a:r>
            <a:endParaRPr lang="en-US" sz="4800" dirty="0"/>
          </a:p>
        </p:txBody>
      </p:sp>
      <p:sp>
        <p:nvSpPr>
          <p:cNvPr id="4" name="Rectangle 3"/>
          <p:cNvSpPr/>
          <p:nvPr/>
        </p:nvSpPr>
        <p:spPr>
          <a:xfrm>
            <a:off x="274320" y="1323694"/>
            <a:ext cx="10918154" cy="4891083"/>
          </a:xfrm>
          <a:prstGeom prst="rect">
            <a:avLst/>
          </a:prstGeom>
        </p:spPr>
        <p:txBody>
          <a:bodyPr wrap="square" lIns="146304" tIns="91440" rIns="146304" bIns="91440">
            <a:spAutoFit/>
          </a:bodyPr>
          <a:lstStyle/>
          <a:p>
            <a:pPr marL="0" lvl="1" fontAlgn="ctr">
              <a:lnSpc>
                <a:spcPct val="107000"/>
              </a:lnSpc>
              <a:tabLst>
                <a:tab pos="932597" algn="l"/>
              </a:tabLst>
            </a:pPr>
            <a:r>
              <a:rPr lang="en-US" sz="2400" dirty="0" smtClean="0">
                <a:solidFill>
                  <a:schemeClr val="tx2"/>
                </a:solidFill>
                <a:latin typeface="+mj-lt"/>
                <a:ea typeface="Times New Roman" panose="02020603050405020304" pitchFamily="18" charset="0"/>
                <a:cs typeface="Times New Roman" panose="02020603050405020304" pitchFamily="18" charset="0"/>
              </a:rPr>
              <a:t>Step 1</a:t>
            </a:r>
            <a:r>
              <a:rPr lang="en-US" sz="2400" dirty="0">
                <a:solidFill>
                  <a:schemeClr val="tx2"/>
                </a:solidFill>
                <a:latin typeface="+mj-lt"/>
                <a:ea typeface="Times New Roman" panose="02020603050405020304" pitchFamily="18" charset="0"/>
                <a:cs typeface="Times New Roman" panose="02020603050405020304" pitchFamily="18" charset="0"/>
              </a:rPr>
              <a:t>: Run the Scheduling </a:t>
            </a:r>
            <a:r>
              <a:rPr lang="en-US" sz="2400" dirty="0" smtClean="0">
                <a:solidFill>
                  <a:schemeClr val="tx2"/>
                </a:solidFill>
                <a:latin typeface="+mj-lt"/>
                <a:ea typeface="Times New Roman" panose="02020603050405020304" pitchFamily="18" charset="0"/>
                <a:cs typeface="Times New Roman" panose="02020603050405020304" pitchFamily="18" charset="0"/>
              </a:rPr>
              <a:t>stored procedure </a:t>
            </a:r>
            <a:r>
              <a:rPr lang="en-US" sz="2400" dirty="0">
                <a:solidFill>
                  <a:schemeClr val="tx2"/>
                </a:solidFill>
                <a:latin typeface="+mj-lt"/>
                <a:ea typeface="Times New Roman" panose="02020603050405020304" pitchFamily="18" charset="0"/>
                <a:cs typeface="Times New Roman" panose="02020603050405020304" pitchFamily="18" charset="0"/>
              </a:rPr>
              <a:t>to configure custom scheduling</a:t>
            </a:r>
            <a:endParaRPr lang="en-US" sz="2400" dirty="0">
              <a:solidFill>
                <a:schemeClr val="tx2"/>
              </a:solidFill>
              <a:latin typeface="+mj-lt"/>
              <a:ea typeface="SimSun" panose="02010600030101010101" pitchFamily="2" charset="-122"/>
              <a:cs typeface="Times New Roman" panose="02020603050405020304" pitchFamily="18" charset="0"/>
            </a:endParaRPr>
          </a:p>
          <a:p>
            <a:pPr marL="699447">
              <a:lnSpc>
                <a:spcPct val="107000"/>
              </a:lnSpc>
              <a:spcBef>
                <a:spcPts val="600"/>
              </a:spcBef>
            </a:pPr>
            <a:r>
              <a:rPr lang="en-US" sz="1600" dirty="0">
                <a:latin typeface="Consolas" panose="020B0609020204030204" pitchFamily="49" charset="0"/>
                <a:ea typeface="SimSun" panose="02010600030101010101" pitchFamily="2" charset="-122"/>
                <a:cs typeface="Times New Roman" panose="02020603050405020304" pitchFamily="18" charset="0"/>
              </a:rPr>
              <a:t>EXEC Managed_Backup.sp_backup_config_schedule</a:t>
            </a:r>
            <a:endParaRPr lang="en-US" sz="1600" dirty="0">
              <a:latin typeface="Calibri" panose="020F0502020204030204" pitchFamily="34" charset="0"/>
              <a:ea typeface="SimSun" panose="02010600030101010101" pitchFamily="2" charset="-122"/>
              <a:cs typeface="Times New Roman" panose="02020603050405020304" pitchFamily="18" charset="0"/>
            </a:endParaRPr>
          </a:p>
          <a:p>
            <a:pPr marL="699447">
              <a:lnSpc>
                <a:spcPct val="107000"/>
              </a:lnSpc>
            </a:pPr>
            <a:r>
              <a:rPr lang="en-US" sz="1600" dirty="0">
                <a:latin typeface="Consolas" panose="020B0609020204030204" pitchFamily="49" charset="0"/>
                <a:ea typeface="SimSun" panose="02010600030101010101" pitchFamily="2" charset="-122"/>
                <a:cs typeface="Times New Roman" panose="02020603050405020304" pitchFamily="18" charset="0"/>
              </a:rPr>
              <a:t>@database_name = 'testDB'</a:t>
            </a:r>
            <a:endParaRPr lang="en-US" sz="1600" dirty="0">
              <a:latin typeface="Calibri" panose="020F0502020204030204" pitchFamily="34" charset="0"/>
              <a:ea typeface="SimSun" panose="02010600030101010101" pitchFamily="2" charset="-122"/>
              <a:cs typeface="Times New Roman" panose="02020603050405020304" pitchFamily="18" charset="0"/>
            </a:endParaRPr>
          </a:p>
          <a:p>
            <a:pPr marL="699447">
              <a:lnSpc>
                <a:spcPct val="107000"/>
              </a:lnSpc>
            </a:pPr>
            <a:r>
              <a:rPr lang="en-US" sz="1600" dirty="0">
                <a:latin typeface="Consolas" panose="020B0609020204030204" pitchFamily="49" charset="0"/>
                <a:ea typeface="SimSun" panose="02010600030101010101" pitchFamily="2" charset="-122"/>
                <a:cs typeface="Times New Roman" panose="02020603050405020304" pitchFamily="18" charset="0"/>
              </a:rPr>
              <a:t>,@scheduling_option= 'Custom'  </a:t>
            </a:r>
            <a:endParaRPr lang="en-US" sz="1600" dirty="0">
              <a:latin typeface="Calibri" panose="020F0502020204030204" pitchFamily="34" charset="0"/>
              <a:ea typeface="SimSun" panose="02010600030101010101" pitchFamily="2" charset="-122"/>
              <a:cs typeface="Times New Roman" panose="02020603050405020304" pitchFamily="18" charset="0"/>
            </a:endParaRPr>
          </a:p>
          <a:p>
            <a:pPr marL="699447">
              <a:lnSpc>
                <a:spcPct val="107000"/>
              </a:lnSpc>
            </a:pPr>
            <a:r>
              <a:rPr lang="en-US" sz="1600" dirty="0">
                <a:latin typeface="Consolas" panose="020B0609020204030204" pitchFamily="49" charset="0"/>
                <a:ea typeface="SimSun" panose="02010600030101010101" pitchFamily="2" charset="-122"/>
                <a:cs typeface="Times New Roman" panose="02020603050405020304" pitchFamily="18" charset="0"/>
              </a:rPr>
              <a:t>,@full_backup_freq_type = 'weekly’  </a:t>
            </a:r>
            <a:endParaRPr lang="en-US" sz="1600" dirty="0">
              <a:latin typeface="Calibri" panose="020F0502020204030204" pitchFamily="34" charset="0"/>
              <a:ea typeface="SimSun" panose="02010600030101010101" pitchFamily="2" charset="-122"/>
              <a:cs typeface="Times New Roman" panose="02020603050405020304" pitchFamily="18" charset="0"/>
            </a:endParaRPr>
          </a:p>
          <a:p>
            <a:pPr marL="699447">
              <a:lnSpc>
                <a:spcPct val="107000"/>
              </a:lnSpc>
            </a:pPr>
            <a:r>
              <a:rPr lang="en-US" sz="1600" dirty="0">
                <a:latin typeface="Consolas" panose="020B0609020204030204" pitchFamily="49" charset="0"/>
                <a:ea typeface="SimSun" panose="02010600030101010101" pitchFamily="2" charset="-122"/>
                <a:cs typeface="Times New Roman" panose="02020603050405020304" pitchFamily="18" charset="0"/>
              </a:rPr>
              <a:t>,@days_of_week = 'Saturday'</a:t>
            </a:r>
            <a:endParaRPr lang="en-US" sz="1600" dirty="0">
              <a:latin typeface="Calibri" panose="020F0502020204030204" pitchFamily="34" charset="0"/>
              <a:ea typeface="SimSun" panose="02010600030101010101" pitchFamily="2" charset="-122"/>
              <a:cs typeface="Times New Roman" panose="02020603050405020304" pitchFamily="18" charset="0"/>
            </a:endParaRPr>
          </a:p>
          <a:p>
            <a:pPr marL="699447">
              <a:lnSpc>
                <a:spcPct val="107000"/>
              </a:lnSpc>
            </a:pPr>
            <a:r>
              <a:rPr lang="en-US" sz="1600" dirty="0">
                <a:latin typeface="Consolas" panose="020B0609020204030204" pitchFamily="49" charset="0"/>
                <a:ea typeface="SimSun" panose="02010600030101010101" pitchFamily="2" charset="-122"/>
                <a:cs typeface="Times New Roman" panose="02020603050405020304" pitchFamily="18" charset="0"/>
              </a:rPr>
              <a:t>,@backup_begin_time =  '11:00'</a:t>
            </a:r>
            <a:endParaRPr lang="en-US" sz="1600" dirty="0">
              <a:latin typeface="Calibri" panose="020F0502020204030204" pitchFamily="34" charset="0"/>
              <a:ea typeface="SimSun" panose="02010600030101010101" pitchFamily="2" charset="-122"/>
              <a:cs typeface="Times New Roman" panose="02020603050405020304" pitchFamily="18" charset="0"/>
            </a:endParaRPr>
          </a:p>
          <a:p>
            <a:pPr marL="699447">
              <a:lnSpc>
                <a:spcPct val="107000"/>
              </a:lnSpc>
            </a:pPr>
            <a:r>
              <a:rPr lang="en-US" sz="1600" dirty="0">
                <a:latin typeface="Consolas" panose="020B0609020204030204" pitchFamily="49" charset="0"/>
                <a:ea typeface="SimSun" panose="02010600030101010101" pitchFamily="2" charset="-122"/>
                <a:cs typeface="Times New Roman" panose="02020603050405020304" pitchFamily="18" charset="0"/>
              </a:rPr>
              <a:t>,@backup_duration =  '02:00'</a:t>
            </a:r>
            <a:endParaRPr lang="en-US" sz="1600" dirty="0">
              <a:latin typeface="Calibri" panose="020F0502020204030204" pitchFamily="34" charset="0"/>
              <a:ea typeface="SimSun" panose="02010600030101010101" pitchFamily="2" charset="-122"/>
              <a:cs typeface="Times New Roman" panose="02020603050405020304" pitchFamily="18" charset="0"/>
            </a:endParaRPr>
          </a:p>
          <a:p>
            <a:pPr marL="699447">
              <a:lnSpc>
                <a:spcPct val="107000"/>
              </a:lnSpc>
            </a:pPr>
            <a:r>
              <a:rPr lang="en-US" sz="1600" dirty="0">
                <a:latin typeface="Consolas" panose="020B0609020204030204" pitchFamily="49" charset="0"/>
                <a:ea typeface="SimSun" panose="02010600030101010101" pitchFamily="2" charset="-122"/>
                <a:cs typeface="Times New Roman" panose="02020603050405020304" pitchFamily="18" charset="0"/>
              </a:rPr>
              <a:t>,@log_backup_freq =  '00:05'</a:t>
            </a:r>
            <a:endParaRPr lang="en-US" sz="1600" dirty="0">
              <a:latin typeface="Calibri" panose="020F0502020204030204" pitchFamily="34" charset="0"/>
              <a:ea typeface="SimSun" panose="02010600030101010101" pitchFamily="2" charset="-122"/>
              <a:cs typeface="Times New Roman" panose="02020603050405020304" pitchFamily="18" charset="0"/>
            </a:endParaRPr>
          </a:p>
          <a:p>
            <a:pPr fontAlgn="ctr">
              <a:lnSpc>
                <a:spcPct val="107000"/>
              </a:lnSpc>
            </a:pPr>
            <a:r>
              <a:rPr lang="en-US" sz="1632" dirty="0">
                <a:latin typeface="Calibri" panose="020F0502020204030204" pitchFamily="34" charset="0"/>
                <a:ea typeface="Times New Roman" panose="02020603050405020304" pitchFamily="18" charset="0"/>
                <a:cs typeface="Times New Roman" panose="02020603050405020304" pitchFamily="18" charset="0"/>
              </a:rPr>
              <a:t> </a:t>
            </a:r>
            <a:endParaRPr lang="en-US" sz="1632" dirty="0">
              <a:latin typeface="Calibri" panose="020F0502020204030204" pitchFamily="34" charset="0"/>
              <a:ea typeface="SimSun" panose="02010600030101010101" pitchFamily="2" charset="-122"/>
              <a:cs typeface="Times New Roman" panose="02020603050405020304" pitchFamily="18" charset="0"/>
            </a:endParaRPr>
          </a:p>
          <a:p>
            <a:pPr marL="0" lvl="1" fontAlgn="ctr">
              <a:lnSpc>
                <a:spcPct val="107000"/>
              </a:lnSpc>
              <a:tabLst>
                <a:tab pos="932597" algn="l"/>
              </a:tabLst>
            </a:pPr>
            <a:r>
              <a:rPr lang="en-US" sz="2400" dirty="0" smtClean="0">
                <a:solidFill>
                  <a:schemeClr val="tx2"/>
                </a:solidFill>
                <a:latin typeface="+mj-lt"/>
                <a:ea typeface="Times New Roman" panose="02020603050405020304" pitchFamily="18" charset="0"/>
                <a:cs typeface="Times New Roman" panose="02020603050405020304" pitchFamily="18" charset="0"/>
              </a:rPr>
              <a:t>Step 2</a:t>
            </a:r>
            <a:r>
              <a:rPr lang="en-US" sz="2400" dirty="0">
                <a:solidFill>
                  <a:schemeClr val="tx2"/>
                </a:solidFill>
                <a:latin typeface="+mj-lt"/>
                <a:ea typeface="Times New Roman" panose="02020603050405020304" pitchFamily="18" charset="0"/>
                <a:cs typeface="Times New Roman" panose="02020603050405020304" pitchFamily="18" charset="0"/>
              </a:rPr>
              <a:t>: Run the Basic </a:t>
            </a:r>
            <a:r>
              <a:rPr lang="en-US" sz="2400" dirty="0" smtClean="0">
                <a:solidFill>
                  <a:schemeClr val="tx2"/>
                </a:solidFill>
                <a:latin typeface="+mj-lt"/>
                <a:ea typeface="Times New Roman" panose="02020603050405020304" pitchFamily="18" charset="0"/>
                <a:cs typeface="Times New Roman" panose="02020603050405020304" pitchFamily="18" charset="0"/>
              </a:rPr>
              <a:t>stored procedure </a:t>
            </a:r>
            <a:r>
              <a:rPr lang="en-US" sz="2400" dirty="0">
                <a:solidFill>
                  <a:schemeClr val="tx2"/>
                </a:solidFill>
                <a:latin typeface="+mj-lt"/>
                <a:ea typeface="Times New Roman" panose="02020603050405020304" pitchFamily="18" charset="0"/>
                <a:cs typeface="Times New Roman" panose="02020603050405020304" pitchFamily="18" charset="0"/>
              </a:rPr>
              <a:t>to configure Managed Backup </a:t>
            </a:r>
          </a:p>
          <a:p>
            <a:pPr marL="699447">
              <a:lnSpc>
                <a:spcPct val="107000"/>
              </a:lnSpc>
              <a:spcBef>
                <a:spcPts val="600"/>
              </a:spcBef>
            </a:pPr>
            <a:r>
              <a:rPr lang="en-US" sz="1600" dirty="0">
                <a:latin typeface="Consolas" panose="020B0609020204030204" pitchFamily="49" charset="0"/>
                <a:ea typeface="SimSun" panose="02010600030101010101" pitchFamily="2" charset="-122"/>
                <a:cs typeface="Times New Roman" panose="02020603050405020304" pitchFamily="18" charset="0"/>
              </a:rPr>
              <a:t>EXEC msdb.managed_backup.sp_backup_config_basic </a:t>
            </a:r>
            <a:endParaRPr lang="en-US" sz="1600" dirty="0">
              <a:latin typeface="Calibri" panose="020F0502020204030204" pitchFamily="34" charset="0"/>
              <a:ea typeface="SimSun" panose="02010600030101010101" pitchFamily="2" charset="-122"/>
              <a:cs typeface="Times New Roman" panose="02020603050405020304" pitchFamily="18" charset="0"/>
            </a:endParaRPr>
          </a:p>
          <a:p>
            <a:pPr marL="699447">
              <a:lnSpc>
                <a:spcPct val="107000"/>
              </a:lnSpc>
            </a:pPr>
            <a:r>
              <a:rPr lang="en-US" sz="1600" dirty="0">
                <a:latin typeface="Consolas" panose="020B0609020204030204" pitchFamily="49" charset="0"/>
                <a:ea typeface="SimSun" panose="02010600030101010101" pitchFamily="2" charset="-122"/>
                <a:cs typeface="Times New Roman" panose="02020603050405020304" pitchFamily="18" charset="0"/>
              </a:rPr>
              <a:t>@database_name= 'testDB',</a:t>
            </a:r>
            <a:endParaRPr lang="en-US" sz="1600" dirty="0">
              <a:latin typeface="Calibri" panose="020F0502020204030204" pitchFamily="34" charset="0"/>
              <a:ea typeface="SimSun" panose="02010600030101010101" pitchFamily="2" charset="-122"/>
              <a:cs typeface="Times New Roman" panose="02020603050405020304" pitchFamily="18" charset="0"/>
            </a:endParaRPr>
          </a:p>
          <a:p>
            <a:pPr marL="699447">
              <a:lnSpc>
                <a:spcPct val="107000"/>
              </a:lnSpc>
            </a:pPr>
            <a:r>
              <a:rPr lang="en-US" sz="1600" dirty="0">
                <a:latin typeface="Consolas" panose="020B0609020204030204" pitchFamily="49" charset="0"/>
                <a:ea typeface="SimSun" panose="02010600030101010101" pitchFamily="2" charset="-122"/>
                <a:cs typeface="Times New Roman" panose="02020603050405020304" pitchFamily="18" charset="0"/>
              </a:rPr>
              <a:t>@enable_backup=1, </a:t>
            </a:r>
            <a:endParaRPr lang="en-US" sz="1600" dirty="0">
              <a:latin typeface="Calibri" panose="020F0502020204030204" pitchFamily="34" charset="0"/>
              <a:ea typeface="SimSun" panose="02010600030101010101" pitchFamily="2" charset="-122"/>
              <a:cs typeface="Times New Roman" panose="02020603050405020304" pitchFamily="18" charset="0"/>
            </a:endParaRPr>
          </a:p>
          <a:p>
            <a:pPr marL="699447">
              <a:lnSpc>
                <a:spcPct val="107000"/>
              </a:lnSpc>
            </a:pPr>
            <a:r>
              <a:rPr lang="en-US" sz="1600" dirty="0">
                <a:latin typeface="Consolas" panose="020B0609020204030204" pitchFamily="49" charset="0"/>
                <a:ea typeface="SimSun" panose="02010600030101010101" pitchFamily="2" charset="-122"/>
                <a:cs typeface="Times New Roman" panose="02020603050405020304" pitchFamily="18" charset="0"/>
              </a:rPr>
              <a:t>@container_url='https://</a:t>
            </a:r>
            <a:r>
              <a:rPr lang="en-US" sz="1600" i="1" u="sng" dirty="0">
                <a:latin typeface="Consolas" panose="020B0609020204030204" pitchFamily="49" charset="0"/>
                <a:ea typeface="SimSun" panose="02010600030101010101" pitchFamily="2" charset="-122"/>
                <a:cs typeface="Times New Roman" panose="02020603050405020304" pitchFamily="18" charset="0"/>
              </a:rPr>
              <a:t>storage account name</a:t>
            </a:r>
            <a:r>
              <a:rPr lang="en-US" sz="1600" dirty="0">
                <a:latin typeface="Consolas" panose="020B0609020204030204" pitchFamily="49" charset="0"/>
                <a:ea typeface="SimSun" panose="02010600030101010101" pitchFamily="2" charset="-122"/>
                <a:cs typeface="Times New Roman" panose="02020603050405020304" pitchFamily="18" charset="0"/>
              </a:rPr>
              <a:t>.blob.core.windows.net/</a:t>
            </a:r>
            <a:r>
              <a:rPr lang="en-US" sz="1600" i="1" u="sng" dirty="0">
                <a:latin typeface="Consolas" panose="020B0609020204030204" pitchFamily="49" charset="0"/>
                <a:ea typeface="SimSun" panose="02010600030101010101" pitchFamily="2" charset="-122"/>
                <a:cs typeface="Times New Roman" panose="02020603050405020304" pitchFamily="18" charset="0"/>
              </a:rPr>
              <a:t>container name</a:t>
            </a:r>
            <a:r>
              <a:rPr lang="en-US" sz="1600" dirty="0">
                <a:latin typeface="Consolas" panose="020B0609020204030204" pitchFamily="49" charset="0"/>
                <a:ea typeface="SimSun" panose="02010600030101010101" pitchFamily="2" charset="-122"/>
                <a:cs typeface="Times New Roman" panose="02020603050405020304" pitchFamily="18" charset="0"/>
              </a:rPr>
              <a:t>', </a:t>
            </a:r>
            <a:endParaRPr lang="en-US" sz="1600" dirty="0">
              <a:latin typeface="Calibri" panose="020F0502020204030204" pitchFamily="34" charset="0"/>
              <a:ea typeface="SimSun" panose="02010600030101010101" pitchFamily="2" charset="-122"/>
              <a:cs typeface="Times New Roman" panose="02020603050405020304" pitchFamily="18" charset="0"/>
            </a:endParaRPr>
          </a:p>
          <a:p>
            <a:pPr marL="699447">
              <a:lnSpc>
                <a:spcPct val="107000"/>
              </a:lnSpc>
            </a:pPr>
            <a:r>
              <a:rPr lang="en-US" sz="1600" dirty="0">
                <a:latin typeface="Consolas" panose="020B0609020204030204" pitchFamily="49" charset="0"/>
                <a:ea typeface="SimSun" panose="02010600030101010101" pitchFamily="2" charset="-122"/>
                <a:cs typeface="Times New Roman" panose="02020603050405020304" pitchFamily="18" charset="0"/>
              </a:rPr>
              <a:t>@retention_days=30</a:t>
            </a:r>
            <a:endParaRPr lang="en-US" sz="1600" dirty="0">
              <a:latin typeface="Calibri" panose="020F0502020204030204" pitchFamily="34" charset="0"/>
              <a:ea typeface="SimSun"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55496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Freeform 57"/>
          <p:cNvSpPr/>
          <p:nvPr/>
        </p:nvSpPr>
        <p:spPr bwMode="auto">
          <a:xfrm>
            <a:off x="6721375" y="3675210"/>
            <a:ext cx="3626417" cy="2275022"/>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1">
              <a:lumMod val="95000"/>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IN" sz="2000" b="1" dirty="0">
              <a:solidFill>
                <a:srgbClr val="FFFFFF"/>
              </a:solidFill>
              <a:latin typeface="Segoe UI Light"/>
              <a:ea typeface="Segoe UI" pitchFamily="34" charset="0"/>
              <a:cs typeface="Segoe UI" pitchFamily="34" charset="0"/>
            </a:endParaRPr>
          </a:p>
        </p:txBody>
      </p:sp>
      <p:sp>
        <p:nvSpPr>
          <p:cNvPr id="5" name="Text Placeholder 4"/>
          <p:cNvSpPr>
            <a:spLocks noGrp="1"/>
          </p:cNvSpPr>
          <p:nvPr>
            <p:ph sz="quarter" idx="10"/>
          </p:nvPr>
        </p:nvSpPr>
        <p:spPr>
          <a:xfrm>
            <a:off x="274320" y="1374500"/>
            <a:ext cx="10972800" cy="2296013"/>
          </a:xfrm>
          <a:prstGeom prst="rect">
            <a:avLst/>
          </a:prstGeom>
        </p:spPr>
        <p:txBody>
          <a:bodyPr vert="horz" wrap="square" lIns="146304" tIns="91440" rIns="146304" bIns="91440" rtlCol="0">
            <a:spAutoFit/>
          </a:bodyPr>
          <a:lstStyle/>
          <a:p>
            <a:pPr marL="0" lvl="1" indent="0">
              <a:spcBef>
                <a:spcPts val="600"/>
              </a:spcBef>
              <a:spcAft>
                <a:spcPts val="600"/>
              </a:spcAft>
              <a:buNone/>
            </a:pPr>
            <a:r>
              <a:rPr lang="en-US" dirty="0" smtClean="0">
                <a:gradFill>
                  <a:gsLst>
                    <a:gs pos="2920">
                      <a:schemeClr val="tx2"/>
                    </a:gs>
                    <a:gs pos="39000">
                      <a:schemeClr val="tx2"/>
                    </a:gs>
                  </a:gsLst>
                  <a:lin ang="5400000" scaled="0"/>
                </a:gradFill>
                <a:latin typeface="+mj-lt"/>
              </a:rPr>
              <a:t>Scheduling</a:t>
            </a:r>
            <a:endParaRPr lang="en-US" sz="2800" dirty="0">
              <a:gradFill>
                <a:gsLst>
                  <a:gs pos="2920">
                    <a:schemeClr val="tx2"/>
                  </a:gs>
                  <a:gs pos="39000">
                    <a:schemeClr val="tx2"/>
                  </a:gs>
                </a:gsLst>
                <a:lin ang="5400000" scaled="0"/>
              </a:gradFill>
              <a:latin typeface="+mj-lt"/>
            </a:endParaRPr>
          </a:p>
          <a:p>
            <a:pPr marL="466045" lvl="1" indent="0" defTabSz="932087">
              <a:spcBef>
                <a:spcPts val="600"/>
              </a:spcBef>
              <a:spcAft>
                <a:spcPts val="600"/>
              </a:spcAft>
              <a:buSzPct val="110000"/>
              <a:buNone/>
            </a:pPr>
            <a:r>
              <a:rPr lang="en-US" sz="1800" dirty="0" smtClean="0"/>
              <a:t>Ability to choose when to take full backups and how often to take log backups</a:t>
            </a:r>
            <a:endParaRPr lang="en-US" dirty="0" smtClean="0">
              <a:gradFill>
                <a:gsLst>
                  <a:gs pos="2920">
                    <a:schemeClr val="tx2"/>
                  </a:gs>
                  <a:gs pos="39000">
                    <a:schemeClr val="tx2"/>
                  </a:gs>
                </a:gsLst>
                <a:lin ang="5400000" scaled="0"/>
              </a:gradFill>
              <a:latin typeface="+mj-lt"/>
            </a:endParaRPr>
          </a:p>
          <a:p>
            <a:pPr marL="0" lvl="1" indent="0">
              <a:spcBef>
                <a:spcPts val="600"/>
              </a:spcBef>
              <a:spcAft>
                <a:spcPts val="600"/>
              </a:spcAft>
              <a:buNone/>
            </a:pPr>
            <a:r>
              <a:rPr lang="en-US" dirty="0" smtClean="0">
                <a:gradFill>
                  <a:gsLst>
                    <a:gs pos="2920">
                      <a:schemeClr val="tx2"/>
                    </a:gs>
                    <a:gs pos="39000">
                      <a:schemeClr val="tx2"/>
                    </a:gs>
                  </a:gsLst>
                  <a:lin ang="5400000" scaled="0"/>
                </a:gradFill>
                <a:latin typeface="+mj-lt"/>
              </a:rPr>
              <a:t>Staging</a:t>
            </a:r>
            <a:endParaRPr lang="en-US" sz="2800" dirty="0">
              <a:gradFill>
                <a:gsLst>
                  <a:gs pos="2920">
                    <a:schemeClr val="tx2"/>
                  </a:gs>
                  <a:gs pos="39000">
                    <a:schemeClr val="tx2"/>
                  </a:gs>
                </a:gsLst>
                <a:lin ang="5400000" scaled="0"/>
              </a:gradFill>
              <a:latin typeface="+mj-lt"/>
            </a:endParaRPr>
          </a:p>
          <a:p>
            <a:pPr marL="466045" lvl="1" indent="0" defTabSz="932087">
              <a:spcBef>
                <a:spcPts val="600"/>
              </a:spcBef>
              <a:spcAft>
                <a:spcPts val="600"/>
              </a:spcAft>
              <a:buSzPct val="110000"/>
              <a:buNone/>
            </a:pPr>
            <a:r>
              <a:rPr lang="en-US" sz="1800" dirty="0" smtClean="0"/>
              <a:t>Keeps a local copy of the last part of the backup chain</a:t>
            </a:r>
            <a:endParaRPr lang="en-US" sz="1800" dirty="0"/>
          </a:p>
          <a:p>
            <a:pPr marL="815732" lvl="1" indent="-349687" defTabSz="932087">
              <a:spcBef>
                <a:spcPts val="600"/>
              </a:spcBef>
              <a:spcAft>
                <a:spcPts val="600"/>
              </a:spcAft>
              <a:buSzPct val="110000"/>
              <a:buFont typeface="Arial" panose="020B0604020202020204" pitchFamily="34" charset="0"/>
              <a:buChar char="•"/>
            </a:pPr>
            <a:endParaRPr lang="en-US" dirty="0" smtClean="0"/>
          </a:p>
        </p:txBody>
      </p:sp>
      <p:sp>
        <p:nvSpPr>
          <p:cNvPr id="2" name="Title 1"/>
          <p:cNvSpPr>
            <a:spLocks noGrp="1"/>
          </p:cNvSpPr>
          <p:nvPr>
            <p:ph type="title"/>
          </p:nvPr>
        </p:nvSpPr>
        <p:spPr>
          <a:xfrm>
            <a:off x="274320" y="296898"/>
            <a:ext cx="11887518" cy="914365"/>
          </a:xfrm>
        </p:spPr>
        <p:txBody>
          <a:bodyPr/>
          <a:lstStyle/>
          <a:p>
            <a:r>
              <a:rPr lang="en-US" sz="4800" dirty="0"/>
              <a:t>SQL Server 2016 Managed Backup</a:t>
            </a:r>
          </a:p>
        </p:txBody>
      </p:sp>
      <p:sp>
        <p:nvSpPr>
          <p:cNvPr id="9" name="TextBox 8"/>
          <p:cNvSpPr txBox="1"/>
          <p:nvPr/>
        </p:nvSpPr>
        <p:spPr>
          <a:xfrm>
            <a:off x="2301241" y="3719898"/>
            <a:ext cx="1841770" cy="627864"/>
          </a:xfrm>
          <a:prstGeom prst="rect">
            <a:avLst/>
          </a:prstGeom>
          <a:noFill/>
        </p:spPr>
        <p:txBody>
          <a:bodyPr wrap="square" lIns="182880" tIns="146304" rIns="182880" bIns="146304" rtlCol="0">
            <a:spAutoFit/>
          </a:bodyPr>
          <a:lstStyle/>
          <a:p>
            <a:pPr>
              <a:lnSpc>
                <a:spcPct val="90000"/>
              </a:lnSpc>
              <a:spcAft>
                <a:spcPts val="600"/>
              </a:spcAft>
            </a:pPr>
            <a:r>
              <a:rPr lang="en-US" sz="2400" dirty="0" smtClean="0">
                <a:solidFill>
                  <a:schemeClr val="tx2"/>
                </a:solidFill>
                <a:latin typeface="+mj-lt"/>
              </a:rPr>
              <a:t>SQL Server</a:t>
            </a:r>
          </a:p>
        </p:txBody>
      </p:sp>
      <p:grpSp>
        <p:nvGrpSpPr>
          <p:cNvPr id="23" name="Group 22"/>
          <p:cNvGrpSpPr/>
          <p:nvPr/>
        </p:nvGrpSpPr>
        <p:grpSpPr>
          <a:xfrm>
            <a:off x="2250519" y="4462276"/>
            <a:ext cx="1892492" cy="1295367"/>
            <a:chOff x="2086296" y="4592659"/>
            <a:chExt cx="2063482" cy="1412407"/>
          </a:xfrm>
          <a:solidFill>
            <a:schemeClr val="tx2"/>
          </a:solidFill>
        </p:grpSpPr>
        <p:grpSp>
          <p:nvGrpSpPr>
            <p:cNvPr id="22" name="Group 21"/>
            <p:cNvGrpSpPr/>
            <p:nvPr/>
          </p:nvGrpSpPr>
          <p:grpSpPr>
            <a:xfrm>
              <a:off x="2606464" y="4592659"/>
              <a:ext cx="1009554" cy="1044645"/>
              <a:chOff x="2606464" y="4592659"/>
              <a:chExt cx="1009554" cy="1044645"/>
            </a:xfrm>
            <a:grpFill/>
          </p:grpSpPr>
          <p:grpSp>
            <p:nvGrpSpPr>
              <p:cNvPr id="44" name="Group 43"/>
              <p:cNvGrpSpPr/>
              <p:nvPr/>
            </p:nvGrpSpPr>
            <p:grpSpPr>
              <a:xfrm>
                <a:off x="2683155" y="4592659"/>
                <a:ext cx="875163" cy="684981"/>
                <a:chOff x="10126663" y="1198567"/>
                <a:chExt cx="788988" cy="617533"/>
              </a:xfrm>
              <a:grpFill/>
            </p:grpSpPr>
            <p:sp>
              <p:nvSpPr>
                <p:cNvPr id="46" name="Freeform 46"/>
                <p:cNvSpPr>
                  <a:spLocks/>
                </p:cNvSpPr>
                <p:nvPr/>
              </p:nvSpPr>
              <p:spPr bwMode="auto">
                <a:xfrm>
                  <a:off x="10344151" y="1198567"/>
                  <a:ext cx="354013" cy="469900"/>
                </a:xfrm>
                <a:custGeom>
                  <a:avLst/>
                  <a:gdLst>
                    <a:gd name="T0" fmla="*/ 82 w 223"/>
                    <a:gd name="T1" fmla="*/ 199 h 296"/>
                    <a:gd name="T2" fmla="*/ 0 w 223"/>
                    <a:gd name="T3" fmla="*/ 116 h 296"/>
                    <a:gd name="T4" fmla="*/ 0 w 223"/>
                    <a:gd name="T5" fmla="*/ 185 h 296"/>
                    <a:gd name="T6" fmla="*/ 111 w 223"/>
                    <a:gd name="T7" fmla="*/ 296 h 296"/>
                    <a:gd name="T8" fmla="*/ 223 w 223"/>
                    <a:gd name="T9" fmla="*/ 185 h 296"/>
                    <a:gd name="T10" fmla="*/ 223 w 223"/>
                    <a:gd name="T11" fmla="*/ 116 h 296"/>
                    <a:gd name="T12" fmla="*/ 141 w 223"/>
                    <a:gd name="T13" fmla="*/ 199 h 296"/>
                    <a:gd name="T14" fmla="*/ 141 w 223"/>
                    <a:gd name="T15" fmla="*/ 0 h 296"/>
                    <a:gd name="T16" fmla="*/ 82 w 223"/>
                    <a:gd name="T17" fmla="*/ 0 h 296"/>
                    <a:gd name="T18" fmla="*/ 82 w 223"/>
                    <a:gd name="T19" fmla="*/ 19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96">
                      <a:moveTo>
                        <a:pt x="82" y="199"/>
                      </a:moveTo>
                      <a:lnTo>
                        <a:pt x="0" y="116"/>
                      </a:lnTo>
                      <a:lnTo>
                        <a:pt x="0" y="185"/>
                      </a:lnTo>
                      <a:lnTo>
                        <a:pt x="111" y="296"/>
                      </a:lnTo>
                      <a:lnTo>
                        <a:pt x="223" y="185"/>
                      </a:lnTo>
                      <a:lnTo>
                        <a:pt x="223" y="116"/>
                      </a:lnTo>
                      <a:lnTo>
                        <a:pt x="141" y="199"/>
                      </a:lnTo>
                      <a:lnTo>
                        <a:pt x="141" y="0"/>
                      </a:lnTo>
                      <a:lnTo>
                        <a:pt x="82" y="0"/>
                      </a:lnTo>
                      <a:lnTo>
                        <a:pt x="82" y="199"/>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47" name="Freeform 47"/>
                <p:cNvSpPr>
                  <a:spLocks/>
                </p:cNvSpPr>
                <p:nvPr/>
              </p:nvSpPr>
              <p:spPr bwMode="auto">
                <a:xfrm>
                  <a:off x="10126663" y="1647825"/>
                  <a:ext cx="788988" cy="168275"/>
                </a:xfrm>
                <a:custGeom>
                  <a:avLst/>
                  <a:gdLst>
                    <a:gd name="T0" fmla="*/ 419 w 497"/>
                    <a:gd name="T1" fmla="*/ 0 h 106"/>
                    <a:gd name="T2" fmla="*/ 295 w 497"/>
                    <a:gd name="T3" fmla="*/ 0 h 106"/>
                    <a:gd name="T4" fmla="*/ 265 w 497"/>
                    <a:gd name="T5" fmla="*/ 30 h 106"/>
                    <a:gd name="T6" fmla="*/ 248 w 497"/>
                    <a:gd name="T7" fmla="*/ 46 h 106"/>
                    <a:gd name="T8" fmla="*/ 232 w 497"/>
                    <a:gd name="T9" fmla="*/ 30 h 106"/>
                    <a:gd name="T10" fmla="*/ 202 w 497"/>
                    <a:gd name="T11" fmla="*/ 0 h 106"/>
                    <a:gd name="T12" fmla="*/ 79 w 497"/>
                    <a:gd name="T13" fmla="*/ 0 h 106"/>
                    <a:gd name="T14" fmla="*/ 0 w 497"/>
                    <a:gd name="T15" fmla="*/ 106 h 106"/>
                    <a:gd name="T16" fmla="*/ 497 w 497"/>
                    <a:gd name="T17" fmla="*/ 106 h 106"/>
                    <a:gd name="T18" fmla="*/ 419 w 497"/>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106">
                      <a:moveTo>
                        <a:pt x="419" y="0"/>
                      </a:moveTo>
                      <a:lnTo>
                        <a:pt x="295" y="0"/>
                      </a:lnTo>
                      <a:lnTo>
                        <a:pt x="265" y="30"/>
                      </a:lnTo>
                      <a:lnTo>
                        <a:pt x="248" y="46"/>
                      </a:lnTo>
                      <a:lnTo>
                        <a:pt x="232" y="30"/>
                      </a:lnTo>
                      <a:lnTo>
                        <a:pt x="202" y="0"/>
                      </a:lnTo>
                      <a:lnTo>
                        <a:pt x="79" y="0"/>
                      </a:lnTo>
                      <a:lnTo>
                        <a:pt x="0" y="106"/>
                      </a:lnTo>
                      <a:lnTo>
                        <a:pt x="497" y="106"/>
                      </a:lnTo>
                      <a:lnTo>
                        <a:pt x="419" y="0"/>
                      </a:lnTo>
                      <a:close/>
                    </a:path>
                  </a:pathLst>
                </a:custGeom>
                <a:grpFill/>
                <a:ln>
                  <a:noFill/>
                </a:ln>
              </p:spPr>
              <p:txBody>
                <a:bodyPr vert="horz" wrap="square" lIns="91440" tIns="45720" rIns="91440" bIns="45720" numCol="1" anchor="t" anchorCtr="0" compatLnSpc="1">
                  <a:prstTxWarp prst="textNoShape">
                    <a:avLst/>
                  </a:prstTxWarp>
                </a:bodyPr>
                <a:lstStyle/>
                <a:p>
                  <a:endParaRPr lang="en-US" dirty="0"/>
                </a:p>
              </p:txBody>
            </p:sp>
          </p:grpSp>
          <p:sp>
            <p:nvSpPr>
              <p:cNvPr id="13" name="Freeform 5"/>
              <p:cNvSpPr>
                <a:spLocks noEditPoints="1"/>
              </p:cNvSpPr>
              <p:nvPr/>
            </p:nvSpPr>
            <p:spPr bwMode="auto">
              <a:xfrm>
                <a:off x="2606464" y="5318854"/>
                <a:ext cx="1009554" cy="318450"/>
              </a:xfrm>
              <a:custGeom>
                <a:avLst/>
                <a:gdLst>
                  <a:gd name="T0" fmla="*/ 640 w 666"/>
                  <a:gd name="T1" fmla="*/ 0 h 209"/>
                  <a:gd name="T2" fmla="*/ 26 w 666"/>
                  <a:gd name="T3" fmla="*/ 0 h 209"/>
                  <a:gd name="T4" fmla="*/ 0 w 666"/>
                  <a:gd name="T5" fmla="*/ 27 h 209"/>
                  <a:gd name="T6" fmla="*/ 0 w 666"/>
                  <a:gd name="T7" fmla="*/ 183 h 209"/>
                  <a:gd name="T8" fmla="*/ 26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5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5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5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6" y="0"/>
                    </a:lnTo>
                    <a:cubicBezTo>
                      <a:pt x="12" y="0"/>
                      <a:pt x="0" y="12"/>
                      <a:pt x="0" y="27"/>
                    </a:cubicBezTo>
                    <a:lnTo>
                      <a:pt x="0" y="183"/>
                    </a:lnTo>
                    <a:cubicBezTo>
                      <a:pt x="0" y="197"/>
                      <a:pt x="12" y="209"/>
                      <a:pt x="26"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5" y="169"/>
                      <a:pt x="475" y="165"/>
                    </a:cubicBezTo>
                    <a:cubicBezTo>
                      <a:pt x="475"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5" y="143"/>
                      <a:pt x="475" y="139"/>
                    </a:cubicBezTo>
                    <a:cubicBezTo>
                      <a:pt x="475"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5" y="117"/>
                      <a:pt x="475" y="113"/>
                    </a:cubicBezTo>
                    <a:cubicBezTo>
                      <a:pt x="475" y="109"/>
                      <a:pt x="479" y="106"/>
                      <a:pt x="483" y="106"/>
                    </a:cubicBezTo>
                    <a:lnTo>
                      <a:pt x="617" y="106"/>
                    </a:lnTo>
                    <a:cubicBezTo>
                      <a:pt x="621" y="106"/>
                      <a:pt x="624" y="109"/>
                      <a:pt x="624" y="113"/>
                    </a:cubicBezTo>
                    <a:cubicBezTo>
                      <a:pt x="624" y="117"/>
                      <a:pt x="621" y="120"/>
                      <a:pt x="617" y="12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48" name="Freeform 5"/>
            <p:cNvSpPr>
              <a:spLocks noEditPoints="1"/>
            </p:cNvSpPr>
            <p:nvPr/>
          </p:nvSpPr>
          <p:spPr bwMode="auto">
            <a:xfrm>
              <a:off x="2086296" y="5686616"/>
              <a:ext cx="1009554" cy="318450"/>
            </a:xfrm>
            <a:custGeom>
              <a:avLst/>
              <a:gdLst>
                <a:gd name="T0" fmla="*/ 640 w 666"/>
                <a:gd name="T1" fmla="*/ 0 h 209"/>
                <a:gd name="T2" fmla="*/ 26 w 666"/>
                <a:gd name="T3" fmla="*/ 0 h 209"/>
                <a:gd name="T4" fmla="*/ 0 w 666"/>
                <a:gd name="T5" fmla="*/ 27 h 209"/>
                <a:gd name="T6" fmla="*/ 0 w 666"/>
                <a:gd name="T7" fmla="*/ 183 h 209"/>
                <a:gd name="T8" fmla="*/ 26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5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5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5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6" y="0"/>
                  </a:lnTo>
                  <a:cubicBezTo>
                    <a:pt x="12" y="0"/>
                    <a:pt x="0" y="12"/>
                    <a:pt x="0" y="27"/>
                  </a:cubicBezTo>
                  <a:lnTo>
                    <a:pt x="0" y="183"/>
                  </a:lnTo>
                  <a:cubicBezTo>
                    <a:pt x="0" y="197"/>
                    <a:pt x="12" y="209"/>
                    <a:pt x="26"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5" y="169"/>
                    <a:pt x="475" y="165"/>
                  </a:cubicBezTo>
                  <a:cubicBezTo>
                    <a:pt x="475"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5" y="143"/>
                    <a:pt x="475" y="139"/>
                  </a:cubicBezTo>
                  <a:cubicBezTo>
                    <a:pt x="475"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5" y="117"/>
                    <a:pt x="475" y="113"/>
                  </a:cubicBezTo>
                  <a:cubicBezTo>
                    <a:pt x="475" y="109"/>
                    <a:pt x="479" y="106"/>
                    <a:pt x="483" y="106"/>
                  </a:cubicBezTo>
                  <a:lnTo>
                    <a:pt x="617" y="106"/>
                  </a:lnTo>
                  <a:cubicBezTo>
                    <a:pt x="621" y="106"/>
                    <a:pt x="624" y="109"/>
                    <a:pt x="624" y="113"/>
                  </a:cubicBezTo>
                  <a:cubicBezTo>
                    <a:pt x="624" y="117"/>
                    <a:pt x="621" y="120"/>
                    <a:pt x="617" y="12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9" name="Freeform 5"/>
            <p:cNvSpPr>
              <a:spLocks noEditPoints="1"/>
            </p:cNvSpPr>
            <p:nvPr/>
          </p:nvSpPr>
          <p:spPr bwMode="auto">
            <a:xfrm>
              <a:off x="3140224" y="5686616"/>
              <a:ext cx="1009554" cy="318450"/>
            </a:xfrm>
            <a:custGeom>
              <a:avLst/>
              <a:gdLst>
                <a:gd name="T0" fmla="*/ 640 w 666"/>
                <a:gd name="T1" fmla="*/ 0 h 209"/>
                <a:gd name="T2" fmla="*/ 26 w 666"/>
                <a:gd name="T3" fmla="*/ 0 h 209"/>
                <a:gd name="T4" fmla="*/ 0 w 666"/>
                <a:gd name="T5" fmla="*/ 27 h 209"/>
                <a:gd name="T6" fmla="*/ 0 w 666"/>
                <a:gd name="T7" fmla="*/ 183 h 209"/>
                <a:gd name="T8" fmla="*/ 26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5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5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5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6" y="0"/>
                  </a:lnTo>
                  <a:cubicBezTo>
                    <a:pt x="12" y="0"/>
                    <a:pt x="0" y="12"/>
                    <a:pt x="0" y="27"/>
                  </a:cubicBezTo>
                  <a:lnTo>
                    <a:pt x="0" y="183"/>
                  </a:lnTo>
                  <a:cubicBezTo>
                    <a:pt x="0" y="197"/>
                    <a:pt x="12" y="209"/>
                    <a:pt x="26"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5" y="169"/>
                    <a:pt x="475" y="165"/>
                  </a:cubicBezTo>
                  <a:cubicBezTo>
                    <a:pt x="475"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5" y="143"/>
                    <a:pt x="475" y="139"/>
                  </a:cubicBezTo>
                  <a:cubicBezTo>
                    <a:pt x="475"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5" y="117"/>
                    <a:pt x="475" y="113"/>
                  </a:cubicBezTo>
                  <a:cubicBezTo>
                    <a:pt x="475" y="109"/>
                    <a:pt x="479" y="106"/>
                    <a:pt x="483" y="106"/>
                  </a:cubicBezTo>
                  <a:lnTo>
                    <a:pt x="617" y="106"/>
                  </a:lnTo>
                  <a:cubicBezTo>
                    <a:pt x="621" y="106"/>
                    <a:pt x="624" y="109"/>
                    <a:pt x="624" y="113"/>
                  </a:cubicBezTo>
                  <a:cubicBezTo>
                    <a:pt x="624" y="117"/>
                    <a:pt x="621" y="120"/>
                    <a:pt x="617" y="12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cxnSp>
        <p:nvCxnSpPr>
          <p:cNvPr id="29" name="Straight Arrow Connector 28"/>
          <p:cNvCxnSpPr/>
          <p:nvPr/>
        </p:nvCxnSpPr>
        <p:spPr>
          <a:xfrm>
            <a:off x="3840448" y="5323014"/>
            <a:ext cx="3439233"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59" name="Rectangle 58"/>
          <p:cNvSpPr/>
          <p:nvPr/>
        </p:nvSpPr>
        <p:spPr>
          <a:xfrm>
            <a:off x="2126330" y="5890823"/>
            <a:ext cx="2140870" cy="553998"/>
          </a:xfrm>
          <a:prstGeom prst="rect">
            <a:avLst/>
          </a:prstGeom>
        </p:spPr>
        <p:txBody>
          <a:bodyPr wrap="square" lIns="91440" tIns="91440" rIns="91440" bIns="91440">
            <a:spAutoFit/>
          </a:bodyPr>
          <a:lstStyle/>
          <a:p>
            <a:pPr algn="ctr"/>
            <a:r>
              <a:rPr lang="en-US" sz="2400" dirty="0" smtClean="0"/>
              <a:t>On-premises</a:t>
            </a:r>
            <a:endParaRPr lang="en-US" sz="2400" dirty="0"/>
          </a:p>
        </p:txBody>
      </p:sp>
      <p:sp>
        <p:nvSpPr>
          <p:cNvPr id="60" name="TextBox 59"/>
          <p:cNvSpPr txBox="1"/>
          <p:nvPr/>
        </p:nvSpPr>
        <p:spPr>
          <a:xfrm>
            <a:off x="7394588" y="5927756"/>
            <a:ext cx="2207702" cy="517065"/>
          </a:xfrm>
          <a:prstGeom prst="rect">
            <a:avLst/>
          </a:prstGeom>
          <a:noFill/>
        </p:spPr>
        <p:txBody>
          <a:bodyPr wrap="square" lIns="91440" tIns="91440" rIns="91440" bIns="91440" rtlCol="0">
            <a:spAutoFit/>
          </a:bodyPr>
          <a:lstStyle/>
          <a:p>
            <a:pPr algn="ctr">
              <a:lnSpc>
                <a:spcPct val="90000"/>
              </a:lnSpc>
              <a:spcAft>
                <a:spcPts val="600"/>
              </a:spcAft>
            </a:pPr>
            <a:r>
              <a:rPr lang="en-US" sz="2400" dirty="0" smtClean="0"/>
              <a:t>Azure Storage</a:t>
            </a:r>
          </a:p>
        </p:txBody>
      </p:sp>
      <p:grpSp>
        <p:nvGrpSpPr>
          <p:cNvPr id="88" name="Group 87"/>
          <p:cNvGrpSpPr/>
          <p:nvPr/>
        </p:nvGrpSpPr>
        <p:grpSpPr>
          <a:xfrm>
            <a:off x="7552386" y="3649008"/>
            <a:ext cx="3281843" cy="845057"/>
            <a:chOff x="7526260" y="3735062"/>
            <a:chExt cx="3281843" cy="845057"/>
          </a:xfrm>
        </p:grpSpPr>
        <p:sp>
          <p:nvSpPr>
            <p:cNvPr id="52" name="Freeform 5"/>
            <p:cNvSpPr>
              <a:spLocks noEditPoints="1"/>
            </p:cNvSpPr>
            <p:nvPr/>
          </p:nvSpPr>
          <p:spPr bwMode="auto">
            <a:xfrm>
              <a:off x="7526260" y="4287305"/>
              <a:ext cx="925898" cy="292061"/>
            </a:xfrm>
            <a:custGeom>
              <a:avLst/>
              <a:gdLst>
                <a:gd name="T0" fmla="*/ 640 w 666"/>
                <a:gd name="T1" fmla="*/ 0 h 209"/>
                <a:gd name="T2" fmla="*/ 26 w 666"/>
                <a:gd name="T3" fmla="*/ 0 h 209"/>
                <a:gd name="T4" fmla="*/ 0 w 666"/>
                <a:gd name="T5" fmla="*/ 27 h 209"/>
                <a:gd name="T6" fmla="*/ 0 w 666"/>
                <a:gd name="T7" fmla="*/ 183 h 209"/>
                <a:gd name="T8" fmla="*/ 26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5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5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5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6" y="0"/>
                  </a:lnTo>
                  <a:cubicBezTo>
                    <a:pt x="12" y="0"/>
                    <a:pt x="0" y="12"/>
                    <a:pt x="0" y="27"/>
                  </a:cubicBezTo>
                  <a:lnTo>
                    <a:pt x="0" y="183"/>
                  </a:lnTo>
                  <a:cubicBezTo>
                    <a:pt x="0" y="197"/>
                    <a:pt x="12" y="209"/>
                    <a:pt x="26"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5" y="169"/>
                    <a:pt x="475" y="165"/>
                  </a:cubicBezTo>
                  <a:cubicBezTo>
                    <a:pt x="475"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5" y="143"/>
                    <a:pt x="475" y="139"/>
                  </a:cubicBezTo>
                  <a:cubicBezTo>
                    <a:pt x="475"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5" y="117"/>
                    <a:pt x="475" y="113"/>
                  </a:cubicBezTo>
                  <a:cubicBezTo>
                    <a:pt x="475" y="109"/>
                    <a:pt x="479" y="106"/>
                    <a:pt x="483" y="106"/>
                  </a:cubicBezTo>
                  <a:lnTo>
                    <a:pt x="617" y="106"/>
                  </a:lnTo>
                  <a:cubicBezTo>
                    <a:pt x="621" y="106"/>
                    <a:pt x="624" y="109"/>
                    <a:pt x="624" y="113"/>
                  </a:cubicBezTo>
                  <a:cubicBezTo>
                    <a:pt x="624" y="117"/>
                    <a:pt x="621" y="120"/>
                    <a:pt x="617" y="12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53" name="Freeform 5"/>
            <p:cNvSpPr>
              <a:spLocks noEditPoints="1"/>
            </p:cNvSpPr>
            <p:nvPr/>
          </p:nvSpPr>
          <p:spPr bwMode="auto">
            <a:xfrm>
              <a:off x="8503255" y="4286018"/>
              <a:ext cx="925898" cy="292061"/>
            </a:xfrm>
            <a:custGeom>
              <a:avLst/>
              <a:gdLst>
                <a:gd name="T0" fmla="*/ 640 w 666"/>
                <a:gd name="T1" fmla="*/ 0 h 209"/>
                <a:gd name="T2" fmla="*/ 26 w 666"/>
                <a:gd name="T3" fmla="*/ 0 h 209"/>
                <a:gd name="T4" fmla="*/ 0 w 666"/>
                <a:gd name="T5" fmla="*/ 27 h 209"/>
                <a:gd name="T6" fmla="*/ 0 w 666"/>
                <a:gd name="T7" fmla="*/ 183 h 209"/>
                <a:gd name="T8" fmla="*/ 26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5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5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5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6" y="0"/>
                  </a:lnTo>
                  <a:cubicBezTo>
                    <a:pt x="12" y="0"/>
                    <a:pt x="0" y="12"/>
                    <a:pt x="0" y="27"/>
                  </a:cubicBezTo>
                  <a:lnTo>
                    <a:pt x="0" y="183"/>
                  </a:lnTo>
                  <a:cubicBezTo>
                    <a:pt x="0" y="197"/>
                    <a:pt x="12" y="209"/>
                    <a:pt x="26"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5" y="169"/>
                    <a:pt x="475" y="165"/>
                  </a:cubicBezTo>
                  <a:cubicBezTo>
                    <a:pt x="475"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5" y="143"/>
                    <a:pt x="475" y="139"/>
                  </a:cubicBezTo>
                  <a:cubicBezTo>
                    <a:pt x="475"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5" y="117"/>
                    <a:pt x="475" y="113"/>
                  </a:cubicBezTo>
                  <a:cubicBezTo>
                    <a:pt x="475" y="109"/>
                    <a:pt x="479" y="106"/>
                    <a:pt x="483" y="106"/>
                  </a:cubicBezTo>
                  <a:lnTo>
                    <a:pt x="617" y="106"/>
                  </a:lnTo>
                  <a:cubicBezTo>
                    <a:pt x="621" y="106"/>
                    <a:pt x="624" y="109"/>
                    <a:pt x="624" y="113"/>
                  </a:cubicBezTo>
                  <a:cubicBezTo>
                    <a:pt x="624" y="117"/>
                    <a:pt x="621" y="120"/>
                    <a:pt x="617" y="12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Rectangle 60"/>
            <p:cNvSpPr/>
            <p:nvPr/>
          </p:nvSpPr>
          <p:spPr>
            <a:xfrm>
              <a:off x="9027912" y="3766563"/>
              <a:ext cx="1211101" cy="338554"/>
            </a:xfrm>
            <a:prstGeom prst="rect">
              <a:avLst/>
            </a:prstGeom>
          </p:spPr>
          <p:txBody>
            <a:bodyPr wrap="none">
              <a:spAutoFit/>
            </a:bodyPr>
            <a:lstStyle/>
            <a:p>
              <a:r>
                <a:rPr lang="en-US" sz="1600" dirty="0">
                  <a:solidFill>
                    <a:schemeClr val="tx2"/>
                  </a:solidFill>
                </a:rPr>
                <a:t>Full backup</a:t>
              </a:r>
            </a:p>
          </p:txBody>
        </p:sp>
        <p:sp>
          <p:nvSpPr>
            <p:cNvPr id="62" name="Rectangle 61"/>
            <p:cNvSpPr/>
            <p:nvPr/>
          </p:nvSpPr>
          <p:spPr>
            <a:xfrm>
              <a:off x="9576163" y="4241565"/>
              <a:ext cx="1231940" cy="338554"/>
            </a:xfrm>
            <a:prstGeom prst="rect">
              <a:avLst/>
            </a:prstGeom>
          </p:spPr>
          <p:txBody>
            <a:bodyPr wrap="none">
              <a:spAutoFit/>
            </a:bodyPr>
            <a:lstStyle/>
            <a:p>
              <a:r>
                <a:rPr lang="en-US" sz="1600" dirty="0" smtClean="0">
                  <a:solidFill>
                    <a:schemeClr val="tx2"/>
                  </a:solidFill>
                </a:rPr>
                <a:t>Log </a:t>
              </a:r>
              <a:r>
                <a:rPr lang="en-US" sz="1600" dirty="0">
                  <a:solidFill>
                    <a:schemeClr val="tx2"/>
                  </a:solidFill>
                </a:rPr>
                <a:t>backup</a:t>
              </a:r>
            </a:p>
          </p:txBody>
        </p:sp>
        <p:grpSp>
          <p:nvGrpSpPr>
            <p:cNvPr id="70" name="Group 69"/>
            <p:cNvGrpSpPr/>
            <p:nvPr/>
          </p:nvGrpSpPr>
          <p:grpSpPr>
            <a:xfrm>
              <a:off x="8014325" y="3735062"/>
              <a:ext cx="925898" cy="501047"/>
              <a:chOff x="8029498" y="3326265"/>
              <a:chExt cx="925898" cy="501047"/>
            </a:xfrm>
          </p:grpSpPr>
          <p:sp>
            <p:nvSpPr>
              <p:cNvPr id="67" name="Freeform 5"/>
              <p:cNvSpPr>
                <a:spLocks noEditPoints="1"/>
              </p:cNvSpPr>
              <p:nvPr/>
            </p:nvSpPr>
            <p:spPr bwMode="auto">
              <a:xfrm>
                <a:off x="8029498" y="3535251"/>
                <a:ext cx="925898" cy="292061"/>
              </a:xfrm>
              <a:custGeom>
                <a:avLst/>
                <a:gdLst>
                  <a:gd name="T0" fmla="*/ 640 w 666"/>
                  <a:gd name="T1" fmla="*/ 0 h 209"/>
                  <a:gd name="T2" fmla="*/ 26 w 666"/>
                  <a:gd name="T3" fmla="*/ 0 h 209"/>
                  <a:gd name="T4" fmla="*/ 0 w 666"/>
                  <a:gd name="T5" fmla="*/ 27 h 209"/>
                  <a:gd name="T6" fmla="*/ 0 w 666"/>
                  <a:gd name="T7" fmla="*/ 183 h 209"/>
                  <a:gd name="T8" fmla="*/ 26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5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5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5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6" y="0"/>
                    </a:lnTo>
                    <a:cubicBezTo>
                      <a:pt x="12" y="0"/>
                      <a:pt x="0" y="12"/>
                      <a:pt x="0" y="27"/>
                    </a:cubicBezTo>
                    <a:lnTo>
                      <a:pt x="0" y="183"/>
                    </a:lnTo>
                    <a:cubicBezTo>
                      <a:pt x="0" y="197"/>
                      <a:pt x="12" y="209"/>
                      <a:pt x="26"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5" y="169"/>
                      <a:pt x="475" y="165"/>
                    </a:cubicBezTo>
                    <a:cubicBezTo>
                      <a:pt x="475"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5" y="143"/>
                      <a:pt x="475" y="139"/>
                    </a:cubicBezTo>
                    <a:cubicBezTo>
                      <a:pt x="475"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5" y="117"/>
                      <a:pt x="475" y="113"/>
                    </a:cubicBezTo>
                    <a:cubicBezTo>
                      <a:pt x="475" y="109"/>
                      <a:pt x="479" y="106"/>
                      <a:pt x="483" y="106"/>
                    </a:cubicBezTo>
                    <a:lnTo>
                      <a:pt x="617" y="106"/>
                    </a:lnTo>
                    <a:cubicBezTo>
                      <a:pt x="621" y="106"/>
                      <a:pt x="624" y="109"/>
                      <a:pt x="624" y="113"/>
                    </a:cubicBezTo>
                    <a:cubicBezTo>
                      <a:pt x="624" y="117"/>
                      <a:pt x="621" y="120"/>
                      <a:pt x="617" y="12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69" name="Group 68"/>
              <p:cNvGrpSpPr/>
              <p:nvPr/>
            </p:nvGrpSpPr>
            <p:grpSpPr>
              <a:xfrm>
                <a:off x="8099834" y="3326265"/>
                <a:ext cx="802643" cy="171187"/>
                <a:chOff x="8099834" y="3326265"/>
                <a:chExt cx="802643" cy="171187"/>
              </a:xfrm>
            </p:grpSpPr>
            <p:sp>
              <p:nvSpPr>
                <p:cNvPr id="66" name="Freeform 47"/>
                <p:cNvSpPr>
                  <a:spLocks/>
                </p:cNvSpPr>
                <p:nvPr/>
              </p:nvSpPr>
              <p:spPr bwMode="auto">
                <a:xfrm>
                  <a:off x="8099834" y="3326265"/>
                  <a:ext cx="802643" cy="171187"/>
                </a:xfrm>
                <a:custGeom>
                  <a:avLst/>
                  <a:gdLst>
                    <a:gd name="T0" fmla="*/ 419 w 497"/>
                    <a:gd name="T1" fmla="*/ 0 h 106"/>
                    <a:gd name="T2" fmla="*/ 295 w 497"/>
                    <a:gd name="T3" fmla="*/ 0 h 106"/>
                    <a:gd name="T4" fmla="*/ 265 w 497"/>
                    <a:gd name="T5" fmla="*/ 30 h 106"/>
                    <a:gd name="T6" fmla="*/ 248 w 497"/>
                    <a:gd name="T7" fmla="*/ 46 h 106"/>
                    <a:gd name="T8" fmla="*/ 232 w 497"/>
                    <a:gd name="T9" fmla="*/ 30 h 106"/>
                    <a:gd name="T10" fmla="*/ 202 w 497"/>
                    <a:gd name="T11" fmla="*/ 0 h 106"/>
                    <a:gd name="T12" fmla="*/ 79 w 497"/>
                    <a:gd name="T13" fmla="*/ 0 h 106"/>
                    <a:gd name="T14" fmla="*/ 0 w 497"/>
                    <a:gd name="T15" fmla="*/ 106 h 106"/>
                    <a:gd name="T16" fmla="*/ 497 w 497"/>
                    <a:gd name="T17" fmla="*/ 106 h 106"/>
                    <a:gd name="T18" fmla="*/ 419 w 497"/>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106">
                      <a:moveTo>
                        <a:pt x="419" y="0"/>
                      </a:moveTo>
                      <a:lnTo>
                        <a:pt x="295" y="0"/>
                      </a:lnTo>
                      <a:lnTo>
                        <a:pt x="265" y="30"/>
                      </a:lnTo>
                      <a:lnTo>
                        <a:pt x="248" y="46"/>
                      </a:lnTo>
                      <a:lnTo>
                        <a:pt x="232" y="30"/>
                      </a:lnTo>
                      <a:lnTo>
                        <a:pt x="202" y="0"/>
                      </a:lnTo>
                      <a:lnTo>
                        <a:pt x="79" y="0"/>
                      </a:lnTo>
                      <a:lnTo>
                        <a:pt x="0" y="106"/>
                      </a:lnTo>
                      <a:lnTo>
                        <a:pt x="497" y="106"/>
                      </a:lnTo>
                      <a:lnTo>
                        <a:pt x="41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8" name="Rectangle 67"/>
                <p:cNvSpPr/>
                <p:nvPr/>
              </p:nvSpPr>
              <p:spPr bwMode="auto">
                <a:xfrm>
                  <a:off x="8341895" y="3326265"/>
                  <a:ext cx="344905" cy="11476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grpSp>
      <p:grpSp>
        <p:nvGrpSpPr>
          <p:cNvPr id="98" name="Group 97"/>
          <p:cNvGrpSpPr/>
          <p:nvPr/>
        </p:nvGrpSpPr>
        <p:grpSpPr>
          <a:xfrm>
            <a:off x="7541600" y="4937038"/>
            <a:ext cx="3281843" cy="845057"/>
            <a:chOff x="7526260" y="3735062"/>
            <a:chExt cx="3281843" cy="845057"/>
          </a:xfrm>
        </p:grpSpPr>
        <p:sp>
          <p:nvSpPr>
            <p:cNvPr id="99" name="Freeform 5"/>
            <p:cNvSpPr>
              <a:spLocks noEditPoints="1"/>
            </p:cNvSpPr>
            <p:nvPr/>
          </p:nvSpPr>
          <p:spPr bwMode="auto">
            <a:xfrm>
              <a:off x="7526260" y="4287305"/>
              <a:ext cx="925898" cy="292061"/>
            </a:xfrm>
            <a:custGeom>
              <a:avLst/>
              <a:gdLst>
                <a:gd name="T0" fmla="*/ 640 w 666"/>
                <a:gd name="T1" fmla="*/ 0 h 209"/>
                <a:gd name="T2" fmla="*/ 26 w 666"/>
                <a:gd name="T3" fmla="*/ 0 h 209"/>
                <a:gd name="T4" fmla="*/ 0 w 666"/>
                <a:gd name="T5" fmla="*/ 27 h 209"/>
                <a:gd name="T6" fmla="*/ 0 w 666"/>
                <a:gd name="T7" fmla="*/ 183 h 209"/>
                <a:gd name="T8" fmla="*/ 26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5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5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5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6" y="0"/>
                  </a:lnTo>
                  <a:cubicBezTo>
                    <a:pt x="12" y="0"/>
                    <a:pt x="0" y="12"/>
                    <a:pt x="0" y="27"/>
                  </a:cubicBezTo>
                  <a:lnTo>
                    <a:pt x="0" y="183"/>
                  </a:lnTo>
                  <a:cubicBezTo>
                    <a:pt x="0" y="197"/>
                    <a:pt x="12" y="209"/>
                    <a:pt x="26"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5" y="169"/>
                    <a:pt x="475" y="165"/>
                  </a:cubicBezTo>
                  <a:cubicBezTo>
                    <a:pt x="475"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5" y="143"/>
                    <a:pt x="475" y="139"/>
                  </a:cubicBezTo>
                  <a:cubicBezTo>
                    <a:pt x="475"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5" y="117"/>
                    <a:pt x="475" y="113"/>
                  </a:cubicBezTo>
                  <a:cubicBezTo>
                    <a:pt x="475" y="109"/>
                    <a:pt x="479" y="106"/>
                    <a:pt x="483" y="106"/>
                  </a:cubicBezTo>
                  <a:lnTo>
                    <a:pt x="617" y="106"/>
                  </a:lnTo>
                  <a:cubicBezTo>
                    <a:pt x="621" y="106"/>
                    <a:pt x="624" y="109"/>
                    <a:pt x="624" y="113"/>
                  </a:cubicBezTo>
                  <a:cubicBezTo>
                    <a:pt x="624" y="117"/>
                    <a:pt x="621" y="120"/>
                    <a:pt x="617" y="12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b="1" dirty="0"/>
            </a:p>
          </p:txBody>
        </p:sp>
        <p:sp>
          <p:nvSpPr>
            <p:cNvPr id="100" name="Freeform 5"/>
            <p:cNvSpPr>
              <a:spLocks noEditPoints="1"/>
            </p:cNvSpPr>
            <p:nvPr/>
          </p:nvSpPr>
          <p:spPr bwMode="auto">
            <a:xfrm>
              <a:off x="8503255" y="4286018"/>
              <a:ext cx="925898" cy="292061"/>
            </a:xfrm>
            <a:custGeom>
              <a:avLst/>
              <a:gdLst>
                <a:gd name="T0" fmla="*/ 640 w 666"/>
                <a:gd name="T1" fmla="*/ 0 h 209"/>
                <a:gd name="T2" fmla="*/ 26 w 666"/>
                <a:gd name="T3" fmla="*/ 0 h 209"/>
                <a:gd name="T4" fmla="*/ 0 w 666"/>
                <a:gd name="T5" fmla="*/ 27 h 209"/>
                <a:gd name="T6" fmla="*/ 0 w 666"/>
                <a:gd name="T7" fmla="*/ 183 h 209"/>
                <a:gd name="T8" fmla="*/ 26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5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5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5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6" y="0"/>
                  </a:lnTo>
                  <a:cubicBezTo>
                    <a:pt x="12" y="0"/>
                    <a:pt x="0" y="12"/>
                    <a:pt x="0" y="27"/>
                  </a:cubicBezTo>
                  <a:lnTo>
                    <a:pt x="0" y="183"/>
                  </a:lnTo>
                  <a:cubicBezTo>
                    <a:pt x="0" y="197"/>
                    <a:pt x="12" y="209"/>
                    <a:pt x="26"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5" y="169"/>
                    <a:pt x="475" y="165"/>
                  </a:cubicBezTo>
                  <a:cubicBezTo>
                    <a:pt x="475"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5" y="143"/>
                    <a:pt x="475" y="139"/>
                  </a:cubicBezTo>
                  <a:cubicBezTo>
                    <a:pt x="475"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5" y="117"/>
                    <a:pt x="475" y="113"/>
                  </a:cubicBezTo>
                  <a:cubicBezTo>
                    <a:pt x="475" y="109"/>
                    <a:pt x="479" y="106"/>
                    <a:pt x="483" y="106"/>
                  </a:cubicBezTo>
                  <a:lnTo>
                    <a:pt x="617" y="106"/>
                  </a:lnTo>
                  <a:cubicBezTo>
                    <a:pt x="621" y="106"/>
                    <a:pt x="624" y="109"/>
                    <a:pt x="624" y="113"/>
                  </a:cubicBezTo>
                  <a:cubicBezTo>
                    <a:pt x="624" y="117"/>
                    <a:pt x="621" y="120"/>
                    <a:pt x="617" y="12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1" name="Rectangle 100"/>
            <p:cNvSpPr/>
            <p:nvPr/>
          </p:nvSpPr>
          <p:spPr>
            <a:xfrm>
              <a:off x="9027912" y="3766563"/>
              <a:ext cx="1211101" cy="338554"/>
            </a:xfrm>
            <a:prstGeom prst="rect">
              <a:avLst/>
            </a:prstGeom>
          </p:spPr>
          <p:txBody>
            <a:bodyPr wrap="none">
              <a:spAutoFit/>
            </a:bodyPr>
            <a:lstStyle/>
            <a:p>
              <a:r>
                <a:rPr lang="en-US" sz="1600" dirty="0">
                  <a:solidFill>
                    <a:schemeClr val="tx2"/>
                  </a:solidFill>
                </a:rPr>
                <a:t>Full backup</a:t>
              </a:r>
            </a:p>
          </p:txBody>
        </p:sp>
        <p:sp>
          <p:nvSpPr>
            <p:cNvPr id="102" name="Rectangle 101"/>
            <p:cNvSpPr/>
            <p:nvPr/>
          </p:nvSpPr>
          <p:spPr>
            <a:xfrm>
              <a:off x="9576163" y="4241565"/>
              <a:ext cx="1231940" cy="338554"/>
            </a:xfrm>
            <a:prstGeom prst="rect">
              <a:avLst/>
            </a:prstGeom>
          </p:spPr>
          <p:txBody>
            <a:bodyPr wrap="none">
              <a:spAutoFit/>
            </a:bodyPr>
            <a:lstStyle/>
            <a:p>
              <a:r>
                <a:rPr lang="en-US" sz="1600" dirty="0" smtClean="0">
                  <a:solidFill>
                    <a:schemeClr val="tx2"/>
                  </a:solidFill>
                </a:rPr>
                <a:t>Log </a:t>
              </a:r>
              <a:r>
                <a:rPr lang="en-US" sz="1600" dirty="0">
                  <a:solidFill>
                    <a:schemeClr val="tx2"/>
                  </a:solidFill>
                </a:rPr>
                <a:t>backup</a:t>
              </a:r>
            </a:p>
          </p:txBody>
        </p:sp>
        <p:grpSp>
          <p:nvGrpSpPr>
            <p:cNvPr id="103" name="Group 102"/>
            <p:cNvGrpSpPr/>
            <p:nvPr/>
          </p:nvGrpSpPr>
          <p:grpSpPr>
            <a:xfrm>
              <a:off x="8014325" y="3735062"/>
              <a:ext cx="925898" cy="501047"/>
              <a:chOff x="8029498" y="3326265"/>
              <a:chExt cx="925898" cy="501047"/>
            </a:xfrm>
          </p:grpSpPr>
          <p:sp>
            <p:nvSpPr>
              <p:cNvPr id="104" name="Freeform 5"/>
              <p:cNvSpPr>
                <a:spLocks noEditPoints="1"/>
              </p:cNvSpPr>
              <p:nvPr/>
            </p:nvSpPr>
            <p:spPr bwMode="auto">
              <a:xfrm>
                <a:off x="8029498" y="3535251"/>
                <a:ext cx="925898" cy="292061"/>
              </a:xfrm>
              <a:custGeom>
                <a:avLst/>
                <a:gdLst>
                  <a:gd name="T0" fmla="*/ 640 w 666"/>
                  <a:gd name="T1" fmla="*/ 0 h 209"/>
                  <a:gd name="T2" fmla="*/ 26 w 666"/>
                  <a:gd name="T3" fmla="*/ 0 h 209"/>
                  <a:gd name="T4" fmla="*/ 0 w 666"/>
                  <a:gd name="T5" fmla="*/ 27 h 209"/>
                  <a:gd name="T6" fmla="*/ 0 w 666"/>
                  <a:gd name="T7" fmla="*/ 183 h 209"/>
                  <a:gd name="T8" fmla="*/ 26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5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5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5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6" y="0"/>
                    </a:lnTo>
                    <a:cubicBezTo>
                      <a:pt x="12" y="0"/>
                      <a:pt x="0" y="12"/>
                      <a:pt x="0" y="27"/>
                    </a:cubicBezTo>
                    <a:lnTo>
                      <a:pt x="0" y="183"/>
                    </a:lnTo>
                    <a:cubicBezTo>
                      <a:pt x="0" y="197"/>
                      <a:pt x="12" y="209"/>
                      <a:pt x="26"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5" y="169"/>
                      <a:pt x="475" y="165"/>
                    </a:cubicBezTo>
                    <a:cubicBezTo>
                      <a:pt x="475"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5" y="143"/>
                      <a:pt x="475" y="139"/>
                    </a:cubicBezTo>
                    <a:cubicBezTo>
                      <a:pt x="475"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5" y="117"/>
                      <a:pt x="475" y="113"/>
                    </a:cubicBezTo>
                    <a:cubicBezTo>
                      <a:pt x="475" y="109"/>
                      <a:pt x="479" y="106"/>
                      <a:pt x="483" y="106"/>
                    </a:cubicBezTo>
                    <a:lnTo>
                      <a:pt x="617" y="106"/>
                    </a:lnTo>
                    <a:cubicBezTo>
                      <a:pt x="621" y="106"/>
                      <a:pt x="624" y="109"/>
                      <a:pt x="624" y="113"/>
                    </a:cubicBezTo>
                    <a:cubicBezTo>
                      <a:pt x="624" y="117"/>
                      <a:pt x="621" y="120"/>
                      <a:pt x="617" y="12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05" name="Group 104"/>
              <p:cNvGrpSpPr/>
              <p:nvPr/>
            </p:nvGrpSpPr>
            <p:grpSpPr>
              <a:xfrm>
                <a:off x="8099834" y="3326265"/>
                <a:ext cx="802643" cy="171187"/>
                <a:chOff x="8099834" y="3326265"/>
                <a:chExt cx="802643" cy="171187"/>
              </a:xfrm>
            </p:grpSpPr>
            <p:sp>
              <p:nvSpPr>
                <p:cNvPr id="106" name="Freeform 47"/>
                <p:cNvSpPr>
                  <a:spLocks/>
                </p:cNvSpPr>
                <p:nvPr/>
              </p:nvSpPr>
              <p:spPr bwMode="auto">
                <a:xfrm>
                  <a:off x="8099834" y="3326265"/>
                  <a:ext cx="802643" cy="171187"/>
                </a:xfrm>
                <a:custGeom>
                  <a:avLst/>
                  <a:gdLst>
                    <a:gd name="T0" fmla="*/ 419 w 497"/>
                    <a:gd name="T1" fmla="*/ 0 h 106"/>
                    <a:gd name="T2" fmla="*/ 295 w 497"/>
                    <a:gd name="T3" fmla="*/ 0 h 106"/>
                    <a:gd name="T4" fmla="*/ 265 w 497"/>
                    <a:gd name="T5" fmla="*/ 30 h 106"/>
                    <a:gd name="T6" fmla="*/ 248 w 497"/>
                    <a:gd name="T7" fmla="*/ 46 h 106"/>
                    <a:gd name="T8" fmla="*/ 232 w 497"/>
                    <a:gd name="T9" fmla="*/ 30 h 106"/>
                    <a:gd name="T10" fmla="*/ 202 w 497"/>
                    <a:gd name="T11" fmla="*/ 0 h 106"/>
                    <a:gd name="T12" fmla="*/ 79 w 497"/>
                    <a:gd name="T13" fmla="*/ 0 h 106"/>
                    <a:gd name="T14" fmla="*/ 0 w 497"/>
                    <a:gd name="T15" fmla="*/ 106 h 106"/>
                    <a:gd name="T16" fmla="*/ 497 w 497"/>
                    <a:gd name="T17" fmla="*/ 106 h 106"/>
                    <a:gd name="T18" fmla="*/ 419 w 497"/>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106">
                      <a:moveTo>
                        <a:pt x="419" y="0"/>
                      </a:moveTo>
                      <a:lnTo>
                        <a:pt x="295" y="0"/>
                      </a:lnTo>
                      <a:lnTo>
                        <a:pt x="265" y="30"/>
                      </a:lnTo>
                      <a:lnTo>
                        <a:pt x="248" y="46"/>
                      </a:lnTo>
                      <a:lnTo>
                        <a:pt x="232" y="30"/>
                      </a:lnTo>
                      <a:lnTo>
                        <a:pt x="202" y="0"/>
                      </a:lnTo>
                      <a:lnTo>
                        <a:pt x="79" y="0"/>
                      </a:lnTo>
                      <a:lnTo>
                        <a:pt x="0" y="106"/>
                      </a:lnTo>
                      <a:lnTo>
                        <a:pt x="497" y="106"/>
                      </a:lnTo>
                      <a:lnTo>
                        <a:pt x="41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07" name="Rectangle 106"/>
                <p:cNvSpPr/>
                <p:nvPr/>
              </p:nvSpPr>
              <p:spPr bwMode="auto">
                <a:xfrm>
                  <a:off x="8341895" y="3326265"/>
                  <a:ext cx="344905" cy="11476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08" name="Rectangle 107"/>
          <p:cNvSpPr/>
          <p:nvPr/>
        </p:nvSpPr>
        <p:spPr>
          <a:xfrm>
            <a:off x="1473029" y="5081802"/>
            <a:ext cx="1211101" cy="338554"/>
          </a:xfrm>
          <a:prstGeom prst="rect">
            <a:avLst/>
          </a:prstGeom>
        </p:spPr>
        <p:txBody>
          <a:bodyPr wrap="none">
            <a:spAutoFit/>
          </a:bodyPr>
          <a:lstStyle/>
          <a:p>
            <a:r>
              <a:rPr lang="en-US" sz="1600" dirty="0">
                <a:solidFill>
                  <a:schemeClr val="tx2"/>
                </a:solidFill>
              </a:rPr>
              <a:t>Full backup</a:t>
            </a:r>
          </a:p>
        </p:txBody>
      </p:sp>
      <p:sp>
        <p:nvSpPr>
          <p:cNvPr id="109" name="Rectangle 108"/>
          <p:cNvSpPr/>
          <p:nvPr/>
        </p:nvSpPr>
        <p:spPr>
          <a:xfrm>
            <a:off x="993608" y="5442335"/>
            <a:ext cx="1231940" cy="338554"/>
          </a:xfrm>
          <a:prstGeom prst="rect">
            <a:avLst/>
          </a:prstGeom>
        </p:spPr>
        <p:txBody>
          <a:bodyPr wrap="none">
            <a:spAutoFit/>
          </a:bodyPr>
          <a:lstStyle/>
          <a:p>
            <a:r>
              <a:rPr lang="en-US" sz="1600" dirty="0" smtClean="0">
                <a:solidFill>
                  <a:schemeClr val="tx2"/>
                </a:solidFill>
              </a:rPr>
              <a:t>Log </a:t>
            </a:r>
            <a:r>
              <a:rPr lang="en-US" sz="1600" dirty="0">
                <a:solidFill>
                  <a:schemeClr val="tx2"/>
                </a:solidFill>
              </a:rPr>
              <a:t>backup</a:t>
            </a:r>
          </a:p>
        </p:txBody>
      </p:sp>
      <p:sp>
        <p:nvSpPr>
          <p:cNvPr id="110" name="Rectangle 109"/>
          <p:cNvSpPr/>
          <p:nvPr/>
        </p:nvSpPr>
        <p:spPr>
          <a:xfrm>
            <a:off x="4398780" y="4840301"/>
            <a:ext cx="2170787" cy="369332"/>
          </a:xfrm>
          <a:prstGeom prst="rect">
            <a:avLst/>
          </a:prstGeom>
        </p:spPr>
        <p:txBody>
          <a:bodyPr wrap="none">
            <a:spAutoFit/>
          </a:bodyPr>
          <a:lstStyle/>
          <a:p>
            <a:pPr algn="ctr" defTabSz="621698">
              <a:defRPr/>
            </a:pPr>
            <a:r>
              <a:rPr lang="en-US" kern="0" dirty="0"/>
              <a:t>Asynchronous copy</a:t>
            </a:r>
          </a:p>
        </p:txBody>
      </p:sp>
    </p:spTree>
    <p:extLst>
      <p:ext uri="{BB962C8B-B14F-4D97-AF65-F5344CB8AC3E}">
        <p14:creationId xmlns:p14="http://schemas.microsoft.com/office/powerpoint/2010/main" val="4118651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74638" y="2016332"/>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7200" dirty="0"/>
              <a:t>AlwaysOn replica in </a:t>
            </a:r>
            <a:r>
              <a:rPr lang="en-US" sz="7200" dirty="0" smtClean="0"/>
              <a:t/>
            </a:r>
            <a:br>
              <a:rPr lang="en-US" sz="7200" dirty="0" smtClean="0"/>
            </a:br>
            <a:r>
              <a:rPr lang="en-US" sz="7200" dirty="0" smtClean="0"/>
              <a:t>Azure </a:t>
            </a:r>
            <a:r>
              <a:rPr lang="en-US" sz="7200" dirty="0"/>
              <a:t>Virtual Machines</a:t>
            </a:r>
          </a:p>
        </p:txBody>
      </p:sp>
    </p:spTree>
    <p:extLst>
      <p:ext uri="{BB962C8B-B14F-4D97-AF65-F5344CB8AC3E}">
        <p14:creationId xmlns:p14="http://schemas.microsoft.com/office/powerpoint/2010/main" val="5210663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74320" y="1327091"/>
            <a:ext cx="5284712" cy="832853"/>
          </a:xfrm>
          <a:prstGeom prst="rect">
            <a:avLst/>
          </a:prstGeom>
          <a:noFill/>
        </p:spPr>
        <p:txBody>
          <a:bodyPr wrap="square" lIns="146304" tIns="46639" rIns="146304" bIns="46639" rtlCol="0">
            <a:spAutoFit/>
          </a:bodyPr>
          <a:lstStyle/>
          <a:p>
            <a:pPr defTabSz="932546">
              <a:spcBef>
                <a:spcPts val="600"/>
              </a:spcBef>
              <a:spcAft>
                <a:spcPts val="600"/>
              </a:spcAft>
              <a:buSzPct val="110000"/>
            </a:pPr>
            <a:r>
              <a:rPr lang="en-US" sz="2400" dirty="0" smtClean="0">
                <a:solidFill>
                  <a:schemeClr val="tx2"/>
                </a:solidFill>
                <a:latin typeface="+mj-lt"/>
              </a:rPr>
              <a:t>Extend AlwaysOn Availability Groups with replicas in Azure Virtual Machines</a:t>
            </a:r>
          </a:p>
        </p:txBody>
      </p:sp>
      <p:sp>
        <p:nvSpPr>
          <p:cNvPr id="4" name="Title 3"/>
          <p:cNvSpPr>
            <a:spLocks noGrp="1"/>
          </p:cNvSpPr>
          <p:nvPr>
            <p:ph type="title"/>
          </p:nvPr>
        </p:nvSpPr>
        <p:spPr>
          <a:xfrm>
            <a:off x="274320" y="296898"/>
            <a:ext cx="11887518" cy="914365"/>
          </a:xfrm>
        </p:spPr>
        <p:txBody>
          <a:bodyPr/>
          <a:lstStyle/>
          <a:p>
            <a:r>
              <a:rPr lang="en-US" sz="4800" dirty="0"/>
              <a:t>AlwaysOn replicas in Azure Virtual Machines</a:t>
            </a:r>
          </a:p>
        </p:txBody>
      </p:sp>
      <p:grpSp>
        <p:nvGrpSpPr>
          <p:cNvPr id="7" name="Group 6"/>
          <p:cNvGrpSpPr/>
          <p:nvPr/>
        </p:nvGrpSpPr>
        <p:grpSpPr>
          <a:xfrm>
            <a:off x="7442696" y="2642113"/>
            <a:ext cx="4323241" cy="3147222"/>
            <a:chOff x="6686357" y="2440778"/>
            <a:chExt cx="5126114" cy="3731695"/>
          </a:xfrm>
        </p:grpSpPr>
        <p:grpSp>
          <p:nvGrpSpPr>
            <p:cNvPr id="6" name="Group 5"/>
            <p:cNvGrpSpPr/>
            <p:nvPr/>
          </p:nvGrpSpPr>
          <p:grpSpPr>
            <a:xfrm>
              <a:off x="6686357" y="2774723"/>
              <a:ext cx="5126114" cy="2437336"/>
              <a:chOff x="6686357" y="2774723"/>
              <a:chExt cx="5126114" cy="2437336"/>
            </a:xfrm>
          </p:grpSpPr>
          <p:grpSp>
            <p:nvGrpSpPr>
              <p:cNvPr id="28" name="Group 27"/>
              <p:cNvGrpSpPr/>
              <p:nvPr/>
            </p:nvGrpSpPr>
            <p:grpSpPr>
              <a:xfrm>
                <a:off x="7483272" y="3081470"/>
                <a:ext cx="958158" cy="1276044"/>
                <a:chOff x="8029848" y="2988220"/>
                <a:chExt cx="1014413" cy="1350963"/>
              </a:xfrm>
            </p:grpSpPr>
            <p:sp>
              <p:nvSpPr>
                <p:cNvPr id="22" name="Freeform 13"/>
                <p:cNvSpPr>
                  <a:spLocks noEditPoints="1"/>
                </p:cNvSpPr>
                <p:nvPr/>
              </p:nvSpPr>
              <p:spPr bwMode="auto">
                <a:xfrm>
                  <a:off x="8029848" y="2989807"/>
                  <a:ext cx="1014413" cy="1349375"/>
                </a:xfrm>
                <a:custGeom>
                  <a:avLst/>
                  <a:gdLst>
                    <a:gd name="T0" fmla="*/ 368 w 496"/>
                    <a:gd name="T1" fmla="*/ 261 h 656"/>
                    <a:gd name="T2" fmla="*/ 319 w 496"/>
                    <a:gd name="T3" fmla="*/ 264 h 656"/>
                    <a:gd name="T4" fmla="*/ 320 w 496"/>
                    <a:gd name="T5" fmla="*/ 264 h 656"/>
                    <a:gd name="T6" fmla="*/ 320 w 496"/>
                    <a:gd name="T7" fmla="*/ 32 h 656"/>
                    <a:gd name="T8" fmla="*/ 288 w 496"/>
                    <a:gd name="T9" fmla="*/ 0 h 656"/>
                    <a:gd name="T10" fmla="*/ 32 w 496"/>
                    <a:gd name="T11" fmla="*/ 0 h 656"/>
                    <a:gd name="T12" fmla="*/ 0 w 496"/>
                    <a:gd name="T13" fmla="*/ 32 h 656"/>
                    <a:gd name="T14" fmla="*/ 0 w 496"/>
                    <a:gd name="T15" fmla="*/ 656 h 656"/>
                    <a:gd name="T16" fmla="*/ 324 w 496"/>
                    <a:gd name="T17" fmla="*/ 656 h 656"/>
                    <a:gd name="T18" fmla="*/ 319 w 496"/>
                    <a:gd name="T19" fmla="*/ 652 h 656"/>
                    <a:gd name="T20" fmla="*/ 368 w 496"/>
                    <a:gd name="T21" fmla="*/ 656 h 656"/>
                    <a:gd name="T22" fmla="*/ 496 w 496"/>
                    <a:gd name="T23" fmla="*/ 598 h 656"/>
                    <a:gd name="T24" fmla="*/ 496 w 496"/>
                    <a:gd name="T25" fmla="*/ 307 h 656"/>
                    <a:gd name="T26" fmla="*/ 368 w 496"/>
                    <a:gd name="T27" fmla="*/ 261 h 656"/>
                    <a:gd name="T28" fmla="*/ 311 w 496"/>
                    <a:gd name="T29" fmla="*/ 265 h 656"/>
                    <a:gd name="T30" fmla="*/ 309 w 496"/>
                    <a:gd name="T31" fmla="*/ 266 h 656"/>
                    <a:gd name="T32" fmla="*/ 311 w 496"/>
                    <a:gd name="T33" fmla="*/ 265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6" h="656">
                      <a:moveTo>
                        <a:pt x="368" y="261"/>
                      </a:moveTo>
                      <a:cubicBezTo>
                        <a:pt x="350" y="261"/>
                        <a:pt x="334" y="262"/>
                        <a:pt x="319" y="264"/>
                      </a:cubicBezTo>
                      <a:cubicBezTo>
                        <a:pt x="319" y="264"/>
                        <a:pt x="319" y="264"/>
                        <a:pt x="320" y="264"/>
                      </a:cubicBezTo>
                      <a:lnTo>
                        <a:pt x="320" y="32"/>
                      </a:lnTo>
                      <a:cubicBezTo>
                        <a:pt x="320" y="14"/>
                        <a:pt x="305" y="0"/>
                        <a:pt x="288" y="0"/>
                      </a:cubicBezTo>
                      <a:lnTo>
                        <a:pt x="32" y="0"/>
                      </a:lnTo>
                      <a:cubicBezTo>
                        <a:pt x="14" y="0"/>
                        <a:pt x="0" y="14"/>
                        <a:pt x="0" y="32"/>
                      </a:cubicBezTo>
                      <a:lnTo>
                        <a:pt x="0" y="656"/>
                      </a:lnTo>
                      <a:lnTo>
                        <a:pt x="324" y="656"/>
                      </a:lnTo>
                      <a:cubicBezTo>
                        <a:pt x="323" y="655"/>
                        <a:pt x="321" y="654"/>
                        <a:pt x="319" y="652"/>
                      </a:cubicBezTo>
                      <a:cubicBezTo>
                        <a:pt x="334" y="655"/>
                        <a:pt x="350" y="656"/>
                        <a:pt x="368" y="656"/>
                      </a:cubicBezTo>
                      <a:cubicBezTo>
                        <a:pt x="438" y="656"/>
                        <a:pt x="496" y="630"/>
                        <a:pt x="496" y="598"/>
                      </a:cubicBezTo>
                      <a:cubicBezTo>
                        <a:pt x="496" y="598"/>
                        <a:pt x="496" y="312"/>
                        <a:pt x="496" y="307"/>
                      </a:cubicBezTo>
                      <a:cubicBezTo>
                        <a:pt x="496" y="281"/>
                        <a:pt x="438" y="261"/>
                        <a:pt x="368" y="261"/>
                      </a:cubicBezTo>
                      <a:close/>
                      <a:moveTo>
                        <a:pt x="311" y="265"/>
                      </a:moveTo>
                      <a:cubicBezTo>
                        <a:pt x="310" y="266"/>
                        <a:pt x="310" y="266"/>
                        <a:pt x="309" y="266"/>
                      </a:cubicBezTo>
                      <a:cubicBezTo>
                        <a:pt x="310" y="266"/>
                        <a:pt x="310" y="266"/>
                        <a:pt x="311" y="26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14"/>
                <p:cNvSpPr>
                  <a:spLocks noEditPoints="1"/>
                </p:cNvSpPr>
                <p:nvPr/>
              </p:nvSpPr>
              <p:spPr bwMode="auto">
                <a:xfrm>
                  <a:off x="8029848" y="2988220"/>
                  <a:ext cx="1014413" cy="1350963"/>
                </a:xfrm>
                <a:custGeom>
                  <a:avLst/>
                  <a:gdLst>
                    <a:gd name="T0" fmla="*/ 368 w 496"/>
                    <a:gd name="T1" fmla="*/ 261 h 656"/>
                    <a:gd name="T2" fmla="*/ 319 w 496"/>
                    <a:gd name="T3" fmla="*/ 264 h 656"/>
                    <a:gd name="T4" fmla="*/ 320 w 496"/>
                    <a:gd name="T5" fmla="*/ 264 h 656"/>
                    <a:gd name="T6" fmla="*/ 320 w 496"/>
                    <a:gd name="T7" fmla="*/ 32 h 656"/>
                    <a:gd name="T8" fmla="*/ 288 w 496"/>
                    <a:gd name="T9" fmla="*/ 0 h 656"/>
                    <a:gd name="T10" fmla="*/ 32 w 496"/>
                    <a:gd name="T11" fmla="*/ 0 h 656"/>
                    <a:gd name="T12" fmla="*/ 0 w 496"/>
                    <a:gd name="T13" fmla="*/ 32 h 656"/>
                    <a:gd name="T14" fmla="*/ 0 w 496"/>
                    <a:gd name="T15" fmla="*/ 656 h 656"/>
                    <a:gd name="T16" fmla="*/ 324 w 496"/>
                    <a:gd name="T17" fmla="*/ 656 h 656"/>
                    <a:gd name="T18" fmla="*/ 319 w 496"/>
                    <a:gd name="T19" fmla="*/ 652 h 656"/>
                    <a:gd name="T20" fmla="*/ 368 w 496"/>
                    <a:gd name="T21" fmla="*/ 656 h 656"/>
                    <a:gd name="T22" fmla="*/ 496 w 496"/>
                    <a:gd name="T23" fmla="*/ 598 h 656"/>
                    <a:gd name="T24" fmla="*/ 496 w 496"/>
                    <a:gd name="T25" fmla="*/ 307 h 656"/>
                    <a:gd name="T26" fmla="*/ 368 w 496"/>
                    <a:gd name="T27" fmla="*/ 261 h 656"/>
                    <a:gd name="T28" fmla="*/ 311 w 496"/>
                    <a:gd name="T29" fmla="*/ 265 h 656"/>
                    <a:gd name="T30" fmla="*/ 309 w 496"/>
                    <a:gd name="T31" fmla="*/ 266 h 656"/>
                    <a:gd name="T32" fmla="*/ 311 w 496"/>
                    <a:gd name="T33" fmla="*/ 265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6" h="656">
                      <a:moveTo>
                        <a:pt x="368" y="261"/>
                      </a:moveTo>
                      <a:cubicBezTo>
                        <a:pt x="350" y="261"/>
                        <a:pt x="334" y="262"/>
                        <a:pt x="319" y="264"/>
                      </a:cubicBezTo>
                      <a:cubicBezTo>
                        <a:pt x="319" y="264"/>
                        <a:pt x="319" y="264"/>
                        <a:pt x="320" y="264"/>
                      </a:cubicBezTo>
                      <a:lnTo>
                        <a:pt x="320" y="32"/>
                      </a:lnTo>
                      <a:cubicBezTo>
                        <a:pt x="320" y="14"/>
                        <a:pt x="305" y="0"/>
                        <a:pt x="288" y="0"/>
                      </a:cubicBezTo>
                      <a:lnTo>
                        <a:pt x="32" y="0"/>
                      </a:lnTo>
                      <a:cubicBezTo>
                        <a:pt x="14" y="0"/>
                        <a:pt x="0" y="14"/>
                        <a:pt x="0" y="32"/>
                      </a:cubicBezTo>
                      <a:lnTo>
                        <a:pt x="0" y="656"/>
                      </a:lnTo>
                      <a:lnTo>
                        <a:pt x="324" y="656"/>
                      </a:lnTo>
                      <a:cubicBezTo>
                        <a:pt x="323" y="655"/>
                        <a:pt x="321" y="654"/>
                        <a:pt x="319" y="652"/>
                      </a:cubicBezTo>
                      <a:cubicBezTo>
                        <a:pt x="334" y="655"/>
                        <a:pt x="350" y="656"/>
                        <a:pt x="368" y="656"/>
                      </a:cubicBezTo>
                      <a:cubicBezTo>
                        <a:pt x="438" y="656"/>
                        <a:pt x="496" y="630"/>
                        <a:pt x="496" y="598"/>
                      </a:cubicBezTo>
                      <a:cubicBezTo>
                        <a:pt x="496" y="598"/>
                        <a:pt x="496" y="312"/>
                        <a:pt x="496" y="307"/>
                      </a:cubicBezTo>
                      <a:cubicBezTo>
                        <a:pt x="496" y="281"/>
                        <a:pt x="438" y="261"/>
                        <a:pt x="368" y="261"/>
                      </a:cubicBezTo>
                      <a:close/>
                      <a:moveTo>
                        <a:pt x="311" y="265"/>
                      </a:moveTo>
                      <a:cubicBezTo>
                        <a:pt x="310" y="266"/>
                        <a:pt x="310" y="266"/>
                        <a:pt x="309" y="266"/>
                      </a:cubicBezTo>
                      <a:cubicBezTo>
                        <a:pt x="310" y="266"/>
                        <a:pt x="310" y="266"/>
                        <a:pt x="311" y="265"/>
                      </a:cubicBezTo>
                      <a:close/>
                    </a:path>
                  </a:pathLst>
                </a:custGeom>
                <a:noFill/>
                <a:ln w="650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5"/>
                <p:cNvSpPr>
                  <a:spLocks/>
                </p:cNvSpPr>
                <p:nvPr/>
              </p:nvSpPr>
              <p:spPr bwMode="auto">
                <a:xfrm>
                  <a:off x="8520385" y="3688307"/>
                  <a:ext cx="523875" cy="650875"/>
                </a:xfrm>
                <a:custGeom>
                  <a:avLst/>
                  <a:gdLst>
                    <a:gd name="T0" fmla="*/ 128 w 256"/>
                    <a:gd name="T1" fmla="*/ 31 h 316"/>
                    <a:gd name="T2" fmla="*/ 0 w 256"/>
                    <a:gd name="T3" fmla="*/ 0 h 316"/>
                    <a:gd name="T4" fmla="*/ 0 w 256"/>
                    <a:gd name="T5" fmla="*/ 258 h 316"/>
                    <a:gd name="T6" fmla="*/ 128 w 256"/>
                    <a:gd name="T7" fmla="*/ 316 h 316"/>
                    <a:gd name="T8" fmla="*/ 256 w 256"/>
                    <a:gd name="T9" fmla="*/ 258 h 316"/>
                    <a:gd name="T10" fmla="*/ 256 w 256"/>
                    <a:gd name="T11" fmla="*/ 0 h 316"/>
                    <a:gd name="T12" fmla="*/ 128 w 256"/>
                    <a:gd name="T13" fmla="*/ 31 h 316"/>
                  </a:gdLst>
                  <a:ahLst/>
                  <a:cxnLst>
                    <a:cxn ang="0">
                      <a:pos x="T0" y="T1"/>
                    </a:cxn>
                    <a:cxn ang="0">
                      <a:pos x="T2" y="T3"/>
                    </a:cxn>
                    <a:cxn ang="0">
                      <a:pos x="T4" y="T5"/>
                    </a:cxn>
                    <a:cxn ang="0">
                      <a:pos x="T6" y="T7"/>
                    </a:cxn>
                    <a:cxn ang="0">
                      <a:pos x="T8" y="T9"/>
                    </a:cxn>
                    <a:cxn ang="0">
                      <a:pos x="T10" y="T11"/>
                    </a:cxn>
                    <a:cxn ang="0">
                      <a:pos x="T12" y="T13"/>
                    </a:cxn>
                  </a:cxnLst>
                  <a:rect l="0" t="0" r="r" b="b"/>
                  <a:pathLst>
                    <a:path w="256" h="316">
                      <a:moveTo>
                        <a:pt x="128" y="31"/>
                      </a:moveTo>
                      <a:cubicBezTo>
                        <a:pt x="78" y="31"/>
                        <a:pt x="26" y="21"/>
                        <a:pt x="0" y="0"/>
                      </a:cubicBezTo>
                      <a:lnTo>
                        <a:pt x="0" y="258"/>
                      </a:lnTo>
                      <a:cubicBezTo>
                        <a:pt x="0" y="291"/>
                        <a:pt x="57" y="316"/>
                        <a:pt x="128" y="316"/>
                      </a:cubicBezTo>
                      <a:cubicBezTo>
                        <a:pt x="198" y="316"/>
                        <a:pt x="256" y="290"/>
                        <a:pt x="256" y="258"/>
                      </a:cubicBezTo>
                      <a:lnTo>
                        <a:pt x="256" y="0"/>
                      </a:lnTo>
                      <a:cubicBezTo>
                        <a:pt x="229" y="21"/>
                        <a:pt x="177" y="31"/>
                        <a:pt x="128" y="31"/>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Oval 16"/>
                <p:cNvSpPr>
                  <a:spLocks noChangeArrowheads="1"/>
                </p:cNvSpPr>
                <p:nvPr/>
              </p:nvSpPr>
              <p:spPr bwMode="auto">
                <a:xfrm>
                  <a:off x="8520385" y="3526382"/>
                  <a:ext cx="523875" cy="188913"/>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Freeform 17"/>
                <p:cNvSpPr>
                  <a:spLocks noEditPoints="1"/>
                </p:cNvSpPr>
                <p:nvPr/>
              </p:nvSpPr>
              <p:spPr bwMode="auto">
                <a:xfrm>
                  <a:off x="8029848" y="2989807"/>
                  <a:ext cx="654050" cy="1349375"/>
                </a:xfrm>
                <a:custGeom>
                  <a:avLst/>
                  <a:gdLst>
                    <a:gd name="T0" fmla="*/ 208 w 320"/>
                    <a:gd name="T1" fmla="*/ 598 h 656"/>
                    <a:gd name="T2" fmla="*/ 208 w 320"/>
                    <a:gd name="T3" fmla="*/ 592 h 656"/>
                    <a:gd name="T4" fmla="*/ 48 w 320"/>
                    <a:gd name="T5" fmla="*/ 592 h 656"/>
                    <a:gd name="T6" fmla="*/ 48 w 320"/>
                    <a:gd name="T7" fmla="*/ 560 h 656"/>
                    <a:gd name="T8" fmla="*/ 208 w 320"/>
                    <a:gd name="T9" fmla="*/ 560 h 656"/>
                    <a:gd name="T10" fmla="*/ 208 w 320"/>
                    <a:gd name="T11" fmla="*/ 528 h 656"/>
                    <a:gd name="T12" fmla="*/ 48 w 320"/>
                    <a:gd name="T13" fmla="*/ 528 h 656"/>
                    <a:gd name="T14" fmla="*/ 48 w 320"/>
                    <a:gd name="T15" fmla="*/ 496 h 656"/>
                    <a:gd name="T16" fmla="*/ 208 w 320"/>
                    <a:gd name="T17" fmla="*/ 496 h 656"/>
                    <a:gd name="T18" fmla="*/ 208 w 320"/>
                    <a:gd name="T19" fmla="*/ 307 h 656"/>
                    <a:gd name="T20" fmla="*/ 320 w 320"/>
                    <a:gd name="T21" fmla="*/ 232 h 656"/>
                    <a:gd name="T22" fmla="*/ 320 w 320"/>
                    <a:gd name="T23" fmla="*/ 32 h 656"/>
                    <a:gd name="T24" fmla="*/ 288 w 320"/>
                    <a:gd name="T25" fmla="*/ 0 h 656"/>
                    <a:gd name="T26" fmla="*/ 32 w 320"/>
                    <a:gd name="T27" fmla="*/ 0 h 656"/>
                    <a:gd name="T28" fmla="*/ 0 w 320"/>
                    <a:gd name="T29" fmla="*/ 32 h 656"/>
                    <a:gd name="T30" fmla="*/ 0 w 320"/>
                    <a:gd name="T31" fmla="*/ 656 h 656"/>
                    <a:gd name="T32" fmla="*/ 242 w 320"/>
                    <a:gd name="T33" fmla="*/ 656 h 656"/>
                    <a:gd name="T34" fmla="*/ 208 w 320"/>
                    <a:gd name="T35" fmla="*/ 598 h 656"/>
                    <a:gd name="T36" fmla="*/ 48 w 320"/>
                    <a:gd name="T37" fmla="*/ 96 h 656"/>
                    <a:gd name="T38" fmla="*/ 272 w 320"/>
                    <a:gd name="T39" fmla="*/ 96 h 656"/>
                    <a:gd name="T40" fmla="*/ 272 w 320"/>
                    <a:gd name="T41" fmla="*/ 128 h 656"/>
                    <a:gd name="T42" fmla="*/ 48 w 320"/>
                    <a:gd name="T43" fmla="*/ 128 h 656"/>
                    <a:gd name="T44" fmla="*/ 48 w 320"/>
                    <a:gd name="T45" fmla="*/ 9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0" h="656">
                      <a:moveTo>
                        <a:pt x="208" y="598"/>
                      </a:moveTo>
                      <a:lnTo>
                        <a:pt x="208" y="592"/>
                      </a:lnTo>
                      <a:lnTo>
                        <a:pt x="48" y="592"/>
                      </a:lnTo>
                      <a:lnTo>
                        <a:pt x="48" y="560"/>
                      </a:lnTo>
                      <a:lnTo>
                        <a:pt x="208" y="560"/>
                      </a:lnTo>
                      <a:lnTo>
                        <a:pt x="208" y="528"/>
                      </a:lnTo>
                      <a:lnTo>
                        <a:pt x="48" y="528"/>
                      </a:lnTo>
                      <a:lnTo>
                        <a:pt x="48" y="496"/>
                      </a:lnTo>
                      <a:lnTo>
                        <a:pt x="208" y="496"/>
                      </a:lnTo>
                      <a:lnTo>
                        <a:pt x="208" y="307"/>
                      </a:lnTo>
                      <a:cubicBezTo>
                        <a:pt x="208" y="264"/>
                        <a:pt x="259" y="240"/>
                        <a:pt x="320" y="232"/>
                      </a:cubicBezTo>
                      <a:lnTo>
                        <a:pt x="320" y="32"/>
                      </a:lnTo>
                      <a:cubicBezTo>
                        <a:pt x="320" y="14"/>
                        <a:pt x="305" y="0"/>
                        <a:pt x="288" y="0"/>
                      </a:cubicBezTo>
                      <a:lnTo>
                        <a:pt x="32" y="0"/>
                      </a:lnTo>
                      <a:cubicBezTo>
                        <a:pt x="14" y="0"/>
                        <a:pt x="0" y="14"/>
                        <a:pt x="0" y="32"/>
                      </a:cubicBezTo>
                      <a:lnTo>
                        <a:pt x="0" y="656"/>
                      </a:lnTo>
                      <a:lnTo>
                        <a:pt x="242" y="656"/>
                      </a:lnTo>
                      <a:cubicBezTo>
                        <a:pt x="220" y="641"/>
                        <a:pt x="208" y="621"/>
                        <a:pt x="208" y="598"/>
                      </a:cubicBezTo>
                      <a:close/>
                      <a:moveTo>
                        <a:pt x="48" y="96"/>
                      </a:moveTo>
                      <a:lnTo>
                        <a:pt x="272" y="96"/>
                      </a:lnTo>
                      <a:lnTo>
                        <a:pt x="272" y="128"/>
                      </a:lnTo>
                      <a:lnTo>
                        <a:pt x="48" y="128"/>
                      </a:lnTo>
                      <a:lnTo>
                        <a:pt x="48" y="96"/>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0" name="Group 29"/>
              <p:cNvGrpSpPr/>
              <p:nvPr/>
            </p:nvGrpSpPr>
            <p:grpSpPr>
              <a:xfrm>
                <a:off x="9440021" y="3038606"/>
                <a:ext cx="958158" cy="1276044"/>
                <a:chOff x="8029848" y="2988220"/>
                <a:chExt cx="1014413" cy="1350963"/>
              </a:xfrm>
            </p:grpSpPr>
            <p:sp>
              <p:nvSpPr>
                <p:cNvPr id="31" name="Freeform 13"/>
                <p:cNvSpPr>
                  <a:spLocks noEditPoints="1"/>
                </p:cNvSpPr>
                <p:nvPr/>
              </p:nvSpPr>
              <p:spPr bwMode="auto">
                <a:xfrm>
                  <a:off x="8029848" y="2989807"/>
                  <a:ext cx="1014413" cy="1349375"/>
                </a:xfrm>
                <a:custGeom>
                  <a:avLst/>
                  <a:gdLst>
                    <a:gd name="T0" fmla="*/ 368 w 496"/>
                    <a:gd name="T1" fmla="*/ 261 h 656"/>
                    <a:gd name="T2" fmla="*/ 319 w 496"/>
                    <a:gd name="T3" fmla="*/ 264 h 656"/>
                    <a:gd name="T4" fmla="*/ 320 w 496"/>
                    <a:gd name="T5" fmla="*/ 264 h 656"/>
                    <a:gd name="T6" fmla="*/ 320 w 496"/>
                    <a:gd name="T7" fmla="*/ 32 h 656"/>
                    <a:gd name="T8" fmla="*/ 288 w 496"/>
                    <a:gd name="T9" fmla="*/ 0 h 656"/>
                    <a:gd name="T10" fmla="*/ 32 w 496"/>
                    <a:gd name="T11" fmla="*/ 0 h 656"/>
                    <a:gd name="T12" fmla="*/ 0 w 496"/>
                    <a:gd name="T13" fmla="*/ 32 h 656"/>
                    <a:gd name="T14" fmla="*/ 0 w 496"/>
                    <a:gd name="T15" fmla="*/ 656 h 656"/>
                    <a:gd name="T16" fmla="*/ 324 w 496"/>
                    <a:gd name="T17" fmla="*/ 656 h 656"/>
                    <a:gd name="T18" fmla="*/ 319 w 496"/>
                    <a:gd name="T19" fmla="*/ 652 h 656"/>
                    <a:gd name="T20" fmla="*/ 368 w 496"/>
                    <a:gd name="T21" fmla="*/ 656 h 656"/>
                    <a:gd name="T22" fmla="*/ 496 w 496"/>
                    <a:gd name="T23" fmla="*/ 598 h 656"/>
                    <a:gd name="T24" fmla="*/ 496 w 496"/>
                    <a:gd name="T25" fmla="*/ 307 h 656"/>
                    <a:gd name="T26" fmla="*/ 368 w 496"/>
                    <a:gd name="T27" fmla="*/ 261 h 656"/>
                    <a:gd name="T28" fmla="*/ 311 w 496"/>
                    <a:gd name="T29" fmla="*/ 265 h 656"/>
                    <a:gd name="T30" fmla="*/ 309 w 496"/>
                    <a:gd name="T31" fmla="*/ 266 h 656"/>
                    <a:gd name="T32" fmla="*/ 311 w 496"/>
                    <a:gd name="T33" fmla="*/ 265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6" h="656">
                      <a:moveTo>
                        <a:pt x="368" y="261"/>
                      </a:moveTo>
                      <a:cubicBezTo>
                        <a:pt x="350" y="261"/>
                        <a:pt x="334" y="262"/>
                        <a:pt x="319" y="264"/>
                      </a:cubicBezTo>
                      <a:cubicBezTo>
                        <a:pt x="319" y="264"/>
                        <a:pt x="319" y="264"/>
                        <a:pt x="320" y="264"/>
                      </a:cubicBezTo>
                      <a:lnTo>
                        <a:pt x="320" y="32"/>
                      </a:lnTo>
                      <a:cubicBezTo>
                        <a:pt x="320" y="14"/>
                        <a:pt x="305" y="0"/>
                        <a:pt x="288" y="0"/>
                      </a:cubicBezTo>
                      <a:lnTo>
                        <a:pt x="32" y="0"/>
                      </a:lnTo>
                      <a:cubicBezTo>
                        <a:pt x="14" y="0"/>
                        <a:pt x="0" y="14"/>
                        <a:pt x="0" y="32"/>
                      </a:cubicBezTo>
                      <a:lnTo>
                        <a:pt x="0" y="656"/>
                      </a:lnTo>
                      <a:lnTo>
                        <a:pt x="324" y="656"/>
                      </a:lnTo>
                      <a:cubicBezTo>
                        <a:pt x="323" y="655"/>
                        <a:pt x="321" y="654"/>
                        <a:pt x="319" y="652"/>
                      </a:cubicBezTo>
                      <a:cubicBezTo>
                        <a:pt x="334" y="655"/>
                        <a:pt x="350" y="656"/>
                        <a:pt x="368" y="656"/>
                      </a:cubicBezTo>
                      <a:cubicBezTo>
                        <a:pt x="438" y="656"/>
                        <a:pt x="496" y="630"/>
                        <a:pt x="496" y="598"/>
                      </a:cubicBezTo>
                      <a:cubicBezTo>
                        <a:pt x="496" y="598"/>
                        <a:pt x="496" y="312"/>
                        <a:pt x="496" y="307"/>
                      </a:cubicBezTo>
                      <a:cubicBezTo>
                        <a:pt x="496" y="281"/>
                        <a:pt x="438" y="261"/>
                        <a:pt x="368" y="261"/>
                      </a:cubicBezTo>
                      <a:close/>
                      <a:moveTo>
                        <a:pt x="311" y="265"/>
                      </a:moveTo>
                      <a:cubicBezTo>
                        <a:pt x="310" y="266"/>
                        <a:pt x="310" y="266"/>
                        <a:pt x="309" y="266"/>
                      </a:cubicBezTo>
                      <a:cubicBezTo>
                        <a:pt x="310" y="266"/>
                        <a:pt x="310" y="266"/>
                        <a:pt x="311" y="26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2" name="Freeform 14"/>
                <p:cNvSpPr>
                  <a:spLocks noEditPoints="1"/>
                </p:cNvSpPr>
                <p:nvPr/>
              </p:nvSpPr>
              <p:spPr bwMode="auto">
                <a:xfrm>
                  <a:off x="8029848" y="2988220"/>
                  <a:ext cx="1014413" cy="1350963"/>
                </a:xfrm>
                <a:custGeom>
                  <a:avLst/>
                  <a:gdLst>
                    <a:gd name="T0" fmla="*/ 368 w 496"/>
                    <a:gd name="T1" fmla="*/ 261 h 656"/>
                    <a:gd name="T2" fmla="*/ 319 w 496"/>
                    <a:gd name="T3" fmla="*/ 264 h 656"/>
                    <a:gd name="T4" fmla="*/ 320 w 496"/>
                    <a:gd name="T5" fmla="*/ 264 h 656"/>
                    <a:gd name="T6" fmla="*/ 320 w 496"/>
                    <a:gd name="T7" fmla="*/ 32 h 656"/>
                    <a:gd name="T8" fmla="*/ 288 w 496"/>
                    <a:gd name="T9" fmla="*/ 0 h 656"/>
                    <a:gd name="T10" fmla="*/ 32 w 496"/>
                    <a:gd name="T11" fmla="*/ 0 h 656"/>
                    <a:gd name="T12" fmla="*/ 0 w 496"/>
                    <a:gd name="T13" fmla="*/ 32 h 656"/>
                    <a:gd name="T14" fmla="*/ 0 w 496"/>
                    <a:gd name="T15" fmla="*/ 656 h 656"/>
                    <a:gd name="T16" fmla="*/ 324 w 496"/>
                    <a:gd name="T17" fmla="*/ 656 h 656"/>
                    <a:gd name="T18" fmla="*/ 319 w 496"/>
                    <a:gd name="T19" fmla="*/ 652 h 656"/>
                    <a:gd name="T20" fmla="*/ 368 w 496"/>
                    <a:gd name="T21" fmla="*/ 656 h 656"/>
                    <a:gd name="T22" fmla="*/ 496 w 496"/>
                    <a:gd name="T23" fmla="*/ 598 h 656"/>
                    <a:gd name="T24" fmla="*/ 496 w 496"/>
                    <a:gd name="T25" fmla="*/ 307 h 656"/>
                    <a:gd name="T26" fmla="*/ 368 w 496"/>
                    <a:gd name="T27" fmla="*/ 261 h 656"/>
                    <a:gd name="T28" fmla="*/ 311 w 496"/>
                    <a:gd name="T29" fmla="*/ 265 h 656"/>
                    <a:gd name="T30" fmla="*/ 309 w 496"/>
                    <a:gd name="T31" fmla="*/ 266 h 656"/>
                    <a:gd name="T32" fmla="*/ 311 w 496"/>
                    <a:gd name="T33" fmla="*/ 265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6" h="656">
                      <a:moveTo>
                        <a:pt x="368" y="261"/>
                      </a:moveTo>
                      <a:cubicBezTo>
                        <a:pt x="350" y="261"/>
                        <a:pt x="334" y="262"/>
                        <a:pt x="319" y="264"/>
                      </a:cubicBezTo>
                      <a:cubicBezTo>
                        <a:pt x="319" y="264"/>
                        <a:pt x="319" y="264"/>
                        <a:pt x="320" y="264"/>
                      </a:cubicBezTo>
                      <a:lnTo>
                        <a:pt x="320" y="32"/>
                      </a:lnTo>
                      <a:cubicBezTo>
                        <a:pt x="320" y="14"/>
                        <a:pt x="305" y="0"/>
                        <a:pt x="288" y="0"/>
                      </a:cubicBezTo>
                      <a:lnTo>
                        <a:pt x="32" y="0"/>
                      </a:lnTo>
                      <a:cubicBezTo>
                        <a:pt x="14" y="0"/>
                        <a:pt x="0" y="14"/>
                        <a:pt x="0" y="32"/>
                      </a:cubicBezTo>
                      <a:lnTo>
                        <a:pt x="0" y="656"/>
                      </a:lnTo>
                      <a:lnTo>
                        <a:pt x="324" y="656"/>
                      </a:lnTo>
                      <a:cubicBezTo>
                        <a:pt x="323" y="655"/>
                        <a:pt x="321" y="654"/>
                        <a:pt x="319" y="652"/>
                      </a:cubicBezTo>
                      <a:cubicBezTo>
                        <a:pt x="334" y="655"/>
                        <a:pt x="350" y="656"/>
                        <a:pt x="368" y="656"/>
                      </a:cubicBezTo>
                      <a:cubicBezTo>
                        <a:pt x="438" y="656"/>
                        <a:pt x="496" y="630"/>
                        <a:pt x="496" y="598"/>
                      </a:cubicBezTo>
                      <a:cubicBezTo>
                        <a:pt x="496" y="598"/>
                        <a:pt x="496" y="312"/>
                        <a:pt x="496" y="307"/>
                      </a:cubicBezTo>
                      <a:cubicBezTo>
                        <a:pt x="496" y="281"/>
                        <a:pt x="438" y="261"/>
                        <a:pt x="368" y="261"/>
                      </a:cubicBezTo>
                      <a:close/>
                      <a:moveTo>
                        <a:pt x="311" y="265"/>
                      </a:moveTo>
                      <a:cubicBezTo>
                        <a:pt x="310" y="266"/>
                        <a:pt x="310" y="266"/>
                        <a:pt x="309" y="266"/>
                      </a:cubicBezTo>
                      <a:cubicBezTo>
                        <a:pt x="310" y="266"/>
                        <a:pt x="310" y="266"/>
                        <a:pt x="311" y="265"/>
                      </a:cubicBezTo>
                      <a:close/>
                    </a:path>
                  </a:pathLst>
                </a:custGeom>
                <a:noFill/>
                <a:ln w="650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5"/>
                <p:cNvSpPr>
                  <a:spLocks/>
                </p:cNvSpPr>
                <p:nvPr/>
              </p:nvSpPr>
              <p:spPr bwMode="auto">
                <a:xfrm>
                  <a:off x="8520385" y="3688307"/>
                  <a:ext cx="523875" cy="650875"/>
                </a:xfrm>
                <a:custGeom>
                  <a:avLst/>
                  <a:gdLst>
                    <a:gd name="T0" fmla="*/ 128 w 256"/>
                    <a:gd name="T1" fmla="*/ 31 h 316"/>
                    <a:gd name="T2" fmla="*/ 0 w 256"/>
                    <a:gd name="T3" fmla="*/ 0 h 316"/>
                    <a:gd name="T4" fmla="*/ 0 w 256"/>
                    <a:gd name="T5" fmla="*/ 258 h 316"/>
                    <a:gd name="T6" fmla="*/ 128 w 256"/>
                    <a:gd name="T7" fmla="*/ 316 h 316"/>
                    <a:gd name="T8" fmla="*/ 256 w 256"/>
                    <a:gd name="T9" fmla="*/ 258 h 316"/>
                    <a:gd name="T10" fmla="*/ 256 w 256"/>
                    <a:gd name="T11" fmla="*/ 0 h 316"/>
                    <a:gd name="T12" fmla="*/ 128 w 256"/>
                    <a:gd name="T13" fmla="*/ 31 h 316"/>
                  </a:gdLst>
                  <a:ahLst/>
                  <a:cxnLst>
                    <a:cxn ang="0">
                      <a:pos x="T0" y="T1"/>
                    </a:cxn>
                    <a:cxn ang="0">
                      <a:pos x="T2" y="T3"/>
                    </a:cxn>
                    <a:cxn ang="0">
                      <a:pos x="T4" y="T5"/>
                    </a:cxn>
                    <a:cxn ang="0">
                      <a:pos x="T6" y="T7"/>
                    </a:cxn>
                    <a:cxn ang="0">
                      <a:pos x="T8" y="T9"/>
                    </a:cxn>
                    <a:cxn ang="0">
                      <a:pos x="T10" y="T11"/>
                    </a:cxn>
                    <a:cxn ang="0">
                      <a:pos x="T12" y="T13"/>
                    </a:cxn>
                  </a:cxnLst>
                  <a:rect l="0" t="0" r="r" b="b"/>
                  <a:pathLst>
                    <a:path w="256" h="316">
                      <a:moveTo>
                        <a:pt x="128" y="31"/>
                      </a:moveTo>
                      <a:cubicBezTo>
                        <a:pt x="78" y="31"/>
                        <a:pt x="26" y="21"/>
                        <a:pt x="0" y="0"/>
                      </a:cubicBezTo>
                      <a:lnTo>
                        <a:pt x="0" y="258"/>
                      </a:lnTo>
                      <a:cubicBezTo>
                        <a:pt x="0" y="291"/>
                        <a:pt x="57" y="316"/>
                        <a:pt x="128" y="316"/>
                      </a:cubicBezTo>
                      <a:cubicBezTo>
                        <a:pt x="198" y="316"/>
                        <a:pt x="256" y="290"/>
                        <a:pt x="256" y="258"/>
                      </a:cubicBezTo>
                      <a:lnTo>
                        <a:pt x="256" y="0"/>
                      </a:lnTo>
                      <a:cubicBezTo>
                        <a:pt x="229" y="21"/>
                        <a:pt x="177" y="31"/>
                        <a:pt x="128" y="31"/>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4" name="Oval 16"/>
                <p:cNvSpPr>
                  <a:spLocks noChangeArrowheads="1"/>
                </p:cNvSpPr>
                <p:nvPr/>
              </p:nvSpPr>
              <p:spPr bwMode="auto">
                <a:xfrm>
                  <a:off x="8520385" y="3526382"/>
                  <a:ext cx="523875" cy="188913"/>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5" name="Freeform 17"/>
                <p:cNvSpPr>
                  <a:spLocks noEditPoints="1"/>
                </p:cNvSpPr>
                <p:nvPr/>
              </p:nvSpPr>
              <p:spPr bwMode="auto">
                <a:xfrm>
                  <a:off x="8029848" y="2989807"/>
                  <a:ext cx="654050" cy="1349375"/>
                </a:xfrm>
                <a:custGeom>
                  <a:avLst/>
                  <a:gdLst>
                    <a:gd name="T0" fmla="*/ 208 w 320"/>
                    <a:gd name="T1" fmla="*/ 598 h 656"/>
                    <a:gd name="T2" fmla="*/ 208 w 320"/>
                    <a:gd name="T3" fmla="*/ 592 h 656"/>
                    <a:gd name="T4" fmla="*/ 48 w 320"/>
                    <a:gd name="T5" fmla="*/ 592 h 656"/>
                    <a:gd name="T6" fmla="*/ 48 w 320"/>
                    <a:gd name="T7" fmla="*/ 560 h 656"/>
                    <a:gd name="T8" fmla="*/ 208 w 320"/>
                    <a:gd name="T9" fmla="*/ 560 h 656"/>
                    <a:gd name="T10" fmla="*/ 208 w 320"/>
                    <a:gd name="T11" fmla="*/ 528 h 656"/>
                    <a:gd name="T12" fmla="*/ 48 w 320"/>
                    <a:gd name="T13" fmla="*/ 528 h 656"/>
                    <a:gd name="T14" fmla="*/ 48 w 320"/>
                    <a:gd name="T15" fmla="*/ 496 h 656"/>
                    <a:gd name="T16" fmla="*/ 208 w 320"/>
                    <a:gd name="T17" fmla="*/ 496 h 656"/>
                    <a:gd name="T18" fmla="*/ 208 w 320"/>
                    <a:gd name="T19" fmla="*/ 307 h 656"/>
                    <a:gd name="T20" fmla="*/ 320 w 320"/>
                    <a:gd name="T21" fmla="*/ 232 h 656"/>
                    <a:gd name="T22" fmla="*/ 320 w 320"/>
                    <a:gd name="T23" fmla="*/ 32 h 656"/>
                    <a:gd name="T24" fmla="*/ 288 w 320"/>
                    <a:gd name="T25" fmla="*/ 0 h 656"/>
                    <a:gd name="T26" fmla="*/ 32 w 320"/>
                    <a:gd name="T27" fmla="*/ 0 h 656"/>
                    <a:gd name="T28" fmla="*/ 0 w 320"/>
                    <a:gd name="T29" fmla="*/ 32 h 656"/>
                    <a:gd name="T30" fmla="*/ 0 w 320"/>
                    <a:gd name="T31" fmla="*/ 656 h 656"/>
                    <a:gd name="T32" fmla="*/ 242 w 320"/>
                    <a:gd name="T33" fmla="*/ 656 h 656"/>
                    <a:gd name="T34" fmla="*/ 208 w 320"/>
                    <a:gd name="T35" fmla="*/ 598 h 656"/>
                    <a:gd name="T36" fmla="*/ 48 w 320"/>
                    <a:gd name="T37" fmla="*/ 96 h 656"/>
                    <a:gd name="T38" fmla="*/ 272 w 320"/>
                    <a:gd name="T39" fmla="*/ 96 h 656"/>
                    <a:gd name="T40" fmla="*/ 272 w 320"/>
                    <a:gd name="T41" fmla="*/ 128 h 656"/>
                    <a:gd name="T42" fmla="*/ 48 w 320"/>
                    <a:gd name="T43" fmla="*/ 128 h 656"/>
                    <a:gd name="T44" fmla="*/ 48 w 320"/>
                    <a:gd name="T45" fmla="*/ 9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0" h="656">
                      <a:moveTo>
                        <a:pt x="208" y="598"/>
                      </a:moveTo>
                      <a:lnTo>
                        <a:pt x="208" y="592"/>
                      </a:lnTo>
                      <a:lnTo>
                        <a:pt x="48" y="592"/>
                      </a:lnTo>
                      <a:lnTo>
                        <a:pt x="48" y="560"/>
                      </a:lnTo>
                      <a:lnTo>
                        <a:pt x="208" y="560"/>
                      </a:lnTo>
                      <a:lnTo>
                        <a:pt x="208" y="528"/>
                      </a:lnTo>
                      <a:lnTo>
                        <a:pt x="48" y="528"/>
                      </a:lnTo>
                      <a:lnTo>
                        <a:pt x="48" y="496"/>
                      </a:lnTo>
                      <a:lnTo>
                        <a:pt x="208" y="496"/>
                      </a:lnTo>
                      <a:lnTo>
                        <a:pt x="208" y="307"/>
                      </a:lnTo>
                      <a:cubicBezTo>
                        <a:pt x="208" y="264"/>
                        <a:pt x="259" y="240"/>
                        <a:pt x="320" y="232"/>
                      </a:cubicBezTo>
                      <a:lnTo>
                        <a:pt x="320" y="32"/>
                      </a:lnTo>
                      <a:cubicBezTo>
                        <a:pt x="320" y="14"/>
                        <a:pt x="305" y="0"/>
                        <a:pt x="288" y="0"/>
                      </a:cubicBezTo>
                      <a:lnTo>
                        <a:pt x="32" y="0"/>
                      </a:lnTo>
                      <a:cubicBezTo>
                        <a:pt x="14" y="0"/>
                        <a:pt x="0" y="14"/>
                        <a:pt x="0" y="32"/>
                      </a:cubicBezTo>
                      <a:lnTo>
                        <a:pt x="0" y="656"/>
                      </a:lnTo>
                      <a:lnTo>
                        <a:pt x="242" y="656"/>
                      </a:lnTo>
                      <a:cubicBezTo>
                        <a:pt x="220" y="641"/>
                        <a:pt x="208" y="621"/>
                        <a:pt x="208" y="598"/>
                      </a:cubicBezTo>
                      <a:close/>
                      <a:moveTo>
                        <a:pt x="48" y="96"/>
                      </a:moveTo>
                      <a:lnTo>
                        <a:pt x="272" y="96"/>
                      </a:lnTo>
                      <a:lnTo>
                        <a:pt x="272" y="128"/>
                      </a:lnTo>
                      <a:lnTo>
                        <a:pt x="48" y="128"/>
                      </a:lnTo>
                      <a:lnTo>
                        <a:pt x="48" y="96"/>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36" name="Group 35"/>
              <p:cNvGrpSpPr/>
              <p:nvPr/>
            </p:nvGrpSpPr>
            <p:grpSpPr>
              <a:xfrm>
                <a:off x="10486389" y="3030583"/>
                <a:ext cx="958158" cy="1276044"/>
                <a:chOff x="8029848" y="2988220"/>
                <a:chExt cx="1014413" cy="1350963"/>
              </a:xfrm>
            </p:grpSpPr>
            <p:sp>
              <p:nvSpPr>
                <p:cNvPr id="37" name="Freeform 13"/>
                <p:cNvSpPr>
                  <a:spLocks noEditPoints="1"/>
                </p:cNvSpPr>
                <p:nvPr/>
              </p:nvSpPr>
              <p:spPr bwMode="auto">
                <a:xfrm>
                  <a:off x="8029848" y="2989807"/>
                  <a:ext cx="1014413" cy="1349375"/>
                </a:xfrm>
                <a:custGeom>
                  <a:avLst/>
                  <a:gdLst>
                    <a:gd name="T0" fmla="*/ 368 w 496"/>
                    <a:gd name="T1" fmla="*/ 261 h 656"/>
                    <a:gd name="T2" fmla="*/ 319 w 496"/>
                    <a:gd name="T3" fmla="*/ 264 h 656"/>
                    <a:gd name="T4" fmla="*/ 320 w 496"/>
                    <a:gd name="T5" fmla="*/ 264 h 656"/>
                    <a:gd name="T6" fmla="*/ 320 w 496"/>
                    <a:gd name="T7" fmla="*/ 32 h 656"/>
                    <a:gd name="T8" fmla="*/ 288 w 496"/>
                    <a:gd name="T9" fmla="*/ 0 h 656"/>
                    <a:gd name="T10" fmla="*/ 32 w 496"/>
                    <a:gd name="T11" fmla="*/ 0 h 656"/>
                    <a:gd name="T12" fmla="*/ 0 w 496"/>
                    <a:gd name="T13" fmla="*/ 32 h 656"/>
                    <a:gd name="T14" fmla="*/ 0 w 496"/>
                    <a:gd name="T15" fmla="*/ 656 h 656"/>
                    <a:gd name="T16" fmla="*/ 324 w 496"/>
                    <a:gd name="T17" fmla="*/ 656 h 656"/>
                    <a:gd name="T18" fmla="*/ 319 w 496"/>
                    <a:gd name="T19" fmla="*/ 652 h 656"/>
                    <a:gd name="T20" fmla="*/ 368 w 496"/>
                    <a:gd name="T21" fmla="*/ 656 h 656"/>
                    <a:gd name="T22" fmla="*/ 496 w 496"/>
                    <a:gd name="T23" fmla="*/ 598 h 656"/>
                    <a:gd name="T24" fmla="*/ 496 w 496"/>
                    <a:gd name="T25" fmla="*/ 307 h 656"/>
                    <a:gd name="T26" fmla="*/ 368 w 496"/>
                    <a:gd name="T27" fmla="*/ 261 h 656"/>
                    <a:gd name="T28" fmla="*/ 311 w 496"/>
                    <a:gd name="T29" fmla="*/ 265 h 656"/>
                    <a:gd name="T30" fmla="*/ 309 w 496"/>
                    <a:gd name="T31" fmla="*/ 266 h 656"/>
                    <a:gd name="T32" fmla="*/ 311 w 496"/>
                    <a:gd name="T33" fmla="*/ 265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6" h="656">
                      <a:moveTo>
                        <a:pt x="368" y="261"/>
                      </a:moveTo>
                      <a:cubicBezTo>
                        <a:pt x="350" y="261"/>
                        <a:pt x="334" y="262"/>
                        <a:pt x="319" y="264"/>
                      </a:cubicBezTo>
                      <a:cubicBezTo>
                        <a:pt x="319" y="264"/>
                        <a:pt x="319" y="264"/>
                        <a:pt x="320" y="264"/>
                      </a:cubicBezTo>
                      <a:lnTo>
                        <a:pt x="320" y="32"/>
                      </a:lnTo>
                      <a:cubicBezTo>
                        <a:pt x="320" y="14"/>
                        <a:pt x="305" y="0"/>
                        <a:pt x="288" y="0"/>
                      </a:cubicBezTo>
                      <a:lnTo>
                        <a:pt x="32" y="0"/>
                      </a:lnTo>
                      <a:cubicBezTo>
                        <a:pt x="14" y="0"/>
                        <a:pt x="0" y="14"/>
                        <a:pt x="0" y="32"/>
                      </a:cubicBezTo>
                      <a:lnTo>
                        <a:pt x="0" y="656"/>
                      </a:lnTo>
                      <a:lnTo>
                        <a:pt x="324" y="656"/>
                      </a:lnTo>
                      <a:cubicBezTo>
                        <a:pt x="323" y="655"/>
                        <a:pt x="321" y="654"/>
                        <a:pt x="319" y="652"/>
                      </a:cubicBezTo>
                      <a:cubicBezTo>
                        <a:pt x="334" y="655"/>
                        <a:pt x="350" y="656"/>
                        <a:pt x="368" y="656"/>
                      </a:cubicBezTo>
                      <a:cubicBezTo>
                        <a:pt x="438" y="656"/>
                        <a:pt x="496" y="630"/>
                        <a:pt x="496" y="598"/>
                      </a:cubicBezTo>
                      <a:cubicBezTo>
                        <a:pt x="496" y="598"/>
                        <a:pt x="496" y="312"/>
                        <a:pt x="496" y="307"/>
                      </a:cubicBezTo>
                      <a:cubicBezTo>
                        <a:pt x="496" y="281"/>
                        <a:pt x="438" y="261"/>
                        <a:pt x="368" y="261"/>
                      </a:cubicBezTo>
                      <a:close/>
                      <a:moveTo>
                        <a:pt x="311" y="265"/>
                      </a:moveTo>
                      <a:cubicBezTo>
                        <a:pt x="310" y="266"/>
                        <a:pt x="310" y="266"/>
                        <a:pt x="309" y="266"/>
                      </a:cubicBezTo>
                      <a:cubicBezTo>
                        <a:pt x="310" y="266"/>
                        <a:pt x="310" y="266"/>
                        <a:pt x="311" y="26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38" name="Freeform 14"/>
                <p:cNvSpPr>
                  <a:spLocks noEditPoints="1"/>
                </p:cNvSpPr>
                <p:nvPr/>
              </p:nvSpPr>
              <p:spPr bwMode="auto">
                <a:xfrm>
                  <a:off x="8029848" y="2988220"/>
                  <a:ext cx="1014413" cy="1350963"/>
                </a:xfrm>
                <a:custGeom>
                  <a:avLst/>
                  <a:gdLst>
                    <a:gd name="T0" fmla="*/ 368 w 496"/>
                    <a:gd name="T1" fmla="*/ 261 h 656"/>
                    <a:gd name="T2" fmla="*/ 319 w 496"/>
                    <a:gd name="T3" fmla="*/ 264 h 656"/>
                    <a:gd name="T4" fmla="*/ 320 w 496"/>
                    <a:gd name="T5" fmla="*/ 264 h 656"/>
                    <a:gd name="T6" fmla="*/ 320 w 496"/>
                    <a:gd name="T7" fmla="*/ 32 h 656"/>
                    <a:gd name="T8" fmla="*/ 288 w 496"/>
                    <a:gd name="T9" fmla="*/ 0 h 656"/>
                    <a:gd name="T10" fmla="*/ 32 w 496"/>
                    <a:gd name="T11" fmla="*/ 0 h 656"/>
                    <a:gd name="T12" fmla="*/ 0 w 496"/>
                    <a:gd name="T13" fmla="*/ 32 h 656"/>
                    <a:gd name="T14" fmla="*/ 0 w 496"/>
                    <a:gd name="T15" fmla="*/ 656 h 656"/>
                    <a:gd name="T16" fmla="*/ 324 w 496"/>
                    <a:gd name="T17" fmla="*/ 656 h 656"/>
                    <a:gd name="T18" fmla="*/ 319 w 496"/>
                    <a:gd name="T19" fmla="*/ 652 h 656"/>
                    <a:gd name="T20" fmla="*/ 368 w 496"/>
                    <a:gd name="T21" fmla="*/ 656 h 656"/>
                    <a:gd name="T22" fmla="*/ 496 w 496"/>
                    <a:gd name="T23" fmla="*/ 598 h 656"/>
                    <a:gd name="T24" fmla="*/ 496 w 496"/>
                    <a:gd name="T25" fmla="*/ 307 h 656"/>
                    <a:gd name="T26" fmla="*/ 368 w 496"/>
                    <a:gd name="T27" fmla="*/ 261 h 656"/>
                    <a:gd name="T28" fmla="*/ 311 w 496"/>
                    <a:gd name="T29" fmla="*/ 265 h 656"/>
                    <a:gd name="T30" fmla="*/ 309 w 496"/>
                    <a:gd name="T31" fmla="*/ 266 h 656"/>
                    <a:gd name="T32" fmla="*/ 311 w 496"/>
                    <a:gd name="T33" fmla="*/ 265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6" h="656">
                      <a:moveTo>
                        <a:pt x="368" y="261"/>
                      </a:moveTo>
                      <a:cubicBezTo>
                        <a:pt x="350" y="261"/>
                        <a:pt x="334" y="262"/>
                        <a:pt x="319" y="264"/>
                      </a:cubicBezTo>
                      <a:cubicBezTo>
                        <a:pt x="319" y="264"/>
                        <a:pt x="319" y="264"/>
                        <a:pt x="320" y="264"/>
                      </a:cubicBezTo>
                      <a:lnTo>
                        <a:pt x="320" y="32"/>
                      </a:lnTo>
                      <a:cubicBezTo>
                        <a:pt x="320" y="14"/>
                        <a:pt x="305" y="0"/>
                        <a:pt x="288" y="0"/>
                      </a:cubicBezTo>
                      <a:lnTo>
                        <a:pt x="32" y="0"/>
                      </a:lnTo>
                      <a:cubicBezTo>
                        <a:pt x="14" y="0"/>
                        <a:pt x="0" y="14"/>
                        <a:pt x="0" y="32"/>
                      </a:cubicBezTo>
                      <a:lnTo>
                        <a:pt x="0" y="656"/>
                      </a:lnTo>
                      <a:lnTo>
                        <a:pt x="324" y="656"/>
                      </a:lnTo>
                      <a:cubicBezTo>
                        <a:pt x="323" y="655"/>
                        <a:pt x="321" y="654"/>
                        <a:pt x="319" y="652"/>
                      </a:cubicBezTo>
                      <a:cubicBezTo>
                        <a:pt x="334" y="655"/>
                        <a:pt x="350" y="656"/>
                        <a:pt x="368" y="656"/>
                      </a:cubicBezTo>
                      <a:cubicBezTo>
                        <a:pt x="438" y="656"/>
                        <a:pt x="496" y="630"/>
                        <a:pt x="496" y="598"/>
                      </a:cubicBezTo>
                      <a:cubicBezTo>
                        <a:pt x="496" y="598"/>
                        <a:pt x="496" y="312"/>
                        <a:pt x="496" y="307"/>
                      </a:cubicBezTo>
                      <a:cubicBezTo>
                        <a:pt x="496" y="281"/>
                        <a:pt x="438" y="261"/>
                        <a:pt x="368" y="261"/>
                      </a:cubicBezTo>
                      <a:close/>
                      <a:moveTo>
                        <a:pt x="311" y="265"/>
                      </a:moveTo>
                      <a:cubicBezTo>
                        <a:pt x="310" y="266"/>
                        <a:pt x="310" y="266"/>
                        <a:pt x="309" y="266"/>
                      </a:cubicBezTo>
                      <a:cubicBezTo>
                        <a:pt x="310" y="266"/>
                        <a:pt x="310" y="266"/>
                        <a:pt x="311" y="265"/>
                      </a:cubicBezTo>
                      <a:close/>
                    </a:path>
                  </a:pathLst>
                </a:custGeom>
                <a:noFill/>
                <a:ln w="650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5"/>
                <p:cNvSpPr>
                  <a:spLocks/>
                </p:cNvSpPr>
                <p:nvPr/>
              </p:nvSpPr>
              <p:spPr bwMode="auto">
                <a:xfrm>
                  <a:off x="8520385" y="3688307"/>
                  <a:ext cx="523875" cy="650875"/>
                </a:xfrm>
                <a:custGeom>
                  <a:avLst/>
                  <a:gdLst>
                    <a:gd name="T0" fmla="*/ 128 w 256"/>
                    <a:gd name="T1" fmla="*/ 31 h 316"/>
                    <a:gd name="T2" fmla="*/ 0 w 256"/>
                    <a:gd name="T3" fmla="*/ 0 h 316"/>
                    <a:gd name="T4" fmla="*/ 0 w 256"/>
                    <a:gd name="T5" fmla="*/ 258 h 316"/>
                    <a:gd name="T6" fmla="*/ 128 w 256"/>
                    <a:gd name="T7" fmla="*/ 316 h 316"/>
                    <a:gd name="T8" fmla="*/ 256 w 256"/>
                    <a:gd name="T9" fmla="*/ 258 h 316"/>
                    <a:gd name="T10" fmla="*/ 256 w 256"/>
                    <a:gd name="T11" fmla="*/ 0 h 316"/>
                    <a:gd name="T12" fmla="*/ 128 w 256"/>
                    <a:gd name="T13" fmla="*/ 31 h 316"/>
                  </a:gdLst>
                  <a:ahLst/>
                  <a:cxnLst>
                    <a:cxn ang="0">
                      <a:pos x="T0" y="T1"/>
                    </a:cxn>
                    <a:cxn ang="0">
                      <a:pos x="T2" y="T3"/>
                    </a:cxn>
                    <a:cxn ang="0">
                      <a:pos x="T4" y="T5"/>
                    </a:cxn>
                    <a:cxn ang="0">
                      <a:pos x="T6" y="T7"/>
                    </a:cxn>
                    <a:cxn ang="0">
                      <a:pos x="T8" y="T9"/>
                    </a:cxn>
                    <a:cxn ang="0">
                      <a:pos x="T10" y="T11"/>
                    </a:cxn>
                    <a:cxn ang="0">
                      <a:pos x="T12" y="T13"/>
                    </a:cxn>
                  </a:cxnLst>
                  <a:rect l="0" t="0" r="r" b="b"/>
                  <a:pathLst>
                    <a:path w="256" h="316">
                      <a:moveTo>
                        <a:pt x="128" y="31"/>
                      </a:moveTo>
                      <a:cubicBezTo>
                        <a:pt x="78" y="31"/>
                        <a:pt x="26" y="21"/>
                        <a:pt x="0" y="0"/>
                      </a:cubicBezTo>
                      <a:lnTo>
                        <a:pt x="0" y="258"/>
                      </a:lnTo>
                      <a:cubicBezTo>
                        <a:pt x="0" y="291"/>
                        <a:pt x="57" y="316"/>
                        <a:pt x="128" y="316"/>
                      </a:cubicBezTo>
                      <a:cubicBezTo>
                        <a:pt x="198" y="316"/>
                        <a:pt x="256" y="290"/>
                        <a:pt x="256" y="258"/>
                      </a:cubicBezTo>
                      <a:lnTo>
                        <a:pt x="256" y="0"/>
                      </a:lnTo>
                      <a:cubicBezTo>
                        <a:pt x="229" y="21"/>
                        <a:pt x="177" y="31"/>
                        <a:pt x="128" y="31"/>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0" name="Oval 16"/>
                <p:cNvSpPr>
                  <a:spLocks noChangeArrowheads="1"/>
                </p:cNvSpPr>
                <p:nvPr/>
              </p:nvSpPr>
              <p:spPr bwMode="auto">
                <a:xfrm>
                  <a:off x="8520385" y="3526382"/>
                  <a:ext cx="523875" cy="188913"/>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41" name="Freeform 17"/>
                <p:cNvSpPr>
                  <a:spLocks noEditPoints="1"/>
                </p:cNvSpPr>
                <p:nvPr/>
              </p:nvSpPr>
              <p:spPr bwMode="auto">
                <a:xfrm>
                  <a:off x="8029848" y="2989807"/>
                  <a:ext cx="654050" cy="1349375"/>
                </a:xfrm>
                <a:custGeom>
                  <a:avLst/>
                  <a:gdLst>
                    <a:gd name="T0" fmla="*/ 208 w 320"/>
                    <a:gd name="T1" fmla="*/ 598 h 656"/>
                    <a:gd name="T2" fmla="*/ 208 w 320"/>
                    <a:gd name="T3" fmla="*/ 592 h 656"/>
                    <a:gd name="T4" fmla="*/ 48 w 320"/>
                    <a:gd name="T5" fmla="*/ 592 h 656"/>
                    <a:gd name="T6" fmla="*/ 48 w 320"/>
                    <a:gd name="T7" fmla="*/ 560 h 656"/>
                    <a:gd name="T8" fmla="*/ 208 w 320"/>
                    <a:gd name="T9" fmla="*/ 560 h 656"/>
                    <a:gd name="T10" fmla="*/ 208 w 320"/>
                    <a:gd name="T11" fmla="*/ 528 h 656"/>
                    <a:gd name="T12" fmla="*/ 48 w 320"/>
                    <a:gd name="T13" fmla="*/ 528 h 656"/>
                    <a:gd name="T14" fmla="*/ 48 w 320"/>
                    <a:gd name="T15" fmla="*/ 496 h 656"/>
                    <a:gd name="T16" fmla="*/ 208 w 320"/>
                    <a:gd name="T17" fmla="*/ 496 h 656"/>
                    <a:gd name="T18" fmla="*/ 208 w 320"/>
                    <a:gd name="T19" fmla="*/ 307 h 656"/>
                    <a:gd name="T20" fmla="*/ 320 w 320"/>
                    <a:gd name="T21" fmla="*/ 232 h 656"/>
                    <a:gd name="T22" fmla="*/ 320 w 320"/>
                    <a:gd name="T23" fmla="*/ 32 h 656"/>
                    <a:gd name="T24" fmla="*/ 288 w 320"/>
                    <a:gd name="T25" fmla="*/ 0 h 656"/>
                    <a:gd name="T26" fmla="*/ 32 w 320"/>
                    <a:gd name="T27" fmla="*/ 0 h 656"/>
                    <a:gd name="T28" fmla="*/ 0 w 320"/>
                    <a:gd name="T29" fmla="*/ 32 h 656"/>
                    <a:gd name="T30" fmla="*/ 0 w 320"/>
                    <a:gd name="T31" fmla="*/ 656 h 656"/>
                    <a:gd name="T32" fmla="*/ 242 w 320"/>
                    <a:gd name="T33" fmla="*/ 656 h 656"/>
                    <a:gd name="T34" fmla="*/ 208 w 320"/>
                    <a:gd name="T35" fmla="*/ 598 h 656"/>
                    <a:gd name="T36" fmla="*/ 48 w 320"/>
                    <a:gd name="T37" fmla="*/ 96 h 656"/>
                    <a:gd name="T38" fmla="*/ 272 w 320"/>
                    <a:gd name="T39" fmla="*/ 96 h 656"/>
                    <a:gd name="T40" fmla="*/ 272 w 320"/>
                    <a:gd name="T41" fmla="*/ 128 h 656"/>
                    <a:gd name="T42" fmla="*/ 48 w 320"/>
                    <a:gd name="T43" fmla="*/ 128 h 656"/>
                    <a:gd name="T44" fmla="*/ 48 w 320"/>
                    <a:gd name="T45" fmla="*/ 9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0" h="656">
                      <a:moveTo>
                        <a:pt x="208" y="598"/>
                      </a:moveTo>
                      <a:lnTo>
                        <a:pt x="208" y="592"/>
                      </a:lnTo>
                      <a:lnTo>
                        <a:pt x="48" y="592"/>
                      </a:lnTo>
                      <a:lnTo>
                        <a:pt x="48" y="560"/>
                      </a:lnTo>
                      <a:lnTo>
                        <a:pt x="208" y="560"/>
                      </a:lnTo>
                      <a:lnTo>
                        <a:pt x="208" y="528"/>
                      </a:lnTo>
                      <a:lnTo>
                        <a:pt x="48" y="528"/>
                      </a:lnTo>
                      <a:lnTo>
                        <a:pt x="48" y="496"/>
                      </a:lnTo>
                      <a:lnTo>
                        <a:pt x="208" y="496"/>
                      </a:lnTo>
                      <a:lnTo>
                        <a:pt x="208" y="307"/>
                      </a:lnTo>
                      <a:cubicBezTo>
                        <a:pt x="208" y="264"/>
                        <a:pt x="259" y="240"/>
                        <a:pt x="320" y="232"/>
                      </a:cubicBezTo>
                      <a:lnTo>
                        <a:pt x="320" y="32"/>
                      </a:lnTo>
                      <a:cubicBezTo>
                        <a:pt x="320" y="14"/>
                        <a:pt x="305" y="0"/>
                        <a:pt x="288" y="0"/>
                      </a:cubicBezTo>
                      <a:lnTo>
                        <a:pt x="32" y="0"/>
                      </a:lnTo>
                      <a:cubicBezTo>
                        <a:pt x="14" y="0"/>
                        <a:pt x="0" y="14"/>
                        <a:pt x="0" y="32"/>
                      </a:cubicBezTo>
                      <a:lnTo>
                        <a:pt x="0" y="656"/>
                      </a:lnTo>
                      <a:lnTo>
                        <a:pt x="242" y="656"/>
                      </a:lnTo>
                      <a:cubicBezTo>
                        <a:pt x="220" y="641"/>
                        <a:pt x="208" y="621"/>
                        <a:pt x="208" y="598"/>
                      </a:cubicBezTo>
                      <a:close/>
                      <a:moveTo>
                        <a:pt x="48" y="96"/>
                      </a:moveTo>
                      <a:lnTo>
                        <a:pt x="272" y="96"/>
                      </a:lnTo>
                      <a:lnTo>
                        <a:pt x="272" y="128"/>
                      </a:lnTo>
                      <a:lnTo>
                        <a:pt x="48" y="128"/>
                      </a:lnTo>
                      <a:lnTo>
                        <a:pt x="48" y="96"/>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9" name="TextBox 28"/>
              <p:cNvSpPr txBox="1"/>
              <p:nvPr/>
            </p:nvSpPr>
            <p:spPr>
              <a:xfrm>
                <a:off x="6686357" y="4467594"/>
                <a:ext cx="2844813" cy="744465"/>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latin typeface="+mj-lt"/>
                  </a:rPr>
                  <a:t>Microsoft Azure</a:t>
                </a:r>
              </a:p>
            </p:txBody>
          </p:sp>
          <p:sp>
            <p:nvSpPr>
              <p:cNvPr id="49" name="TextBox 48"/>
              <p:cNvSpPr txBox="1"/>
              <p:nvPr/>
            </p:nvSpPr>
            <p:spPr>
              <a:xfrm>
                <a:off x="9410824" y="4467594"/>
                <a:ext cx="2401647" cy="744465"/>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latin typeface="+mj-lt"/>
                  </a:rPr>
                  <a:t>On-premises</a:t>
                </a:r>
              </a:p>
            </p:txBody>
          </p:sp>
          <p:sp>
            <p:nvSpPr>
              <p:cNvPr id="42" name="Arc 41"/>
              <p:cNvSpPr/>
              <p:nvPr/>
            </p:nvSpPr>
            <p:spPr>
              <a:xfrm rot="18900000">
                <a:off x="9537376" y="2774723"/>
                <a:ext cx="1528355" cy="1528355"/>
              </a:xfrm>
              <a:prstGeom prst="arc">
                <a:avLst/>
              </a:prstGeom>
              <a:ln w="5715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51" name="Arc 50"/>
            <p:cNvSpPr/>
            <p:nvPr/>
          </p:nvSpPr>
          <p:spPr>
            <a:xfrm rot="18900000">
              <a:off x="7657284" y="2440778"/>
              <a:ext cx="3731695" cy="3731695"/>
            </a:xfrm>
            <a:prstGeom prst="arc">
              <a:avLst/>
            </a:prstGeom>
            <a:ln w="57150">
              <a:solidFill>
                <a:schemeClr val="tx1"/>
              </a:solidFill>
              <a:prstDash val="sysDash"/>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 name="Rectangle 1"/>
          <p:cNvSpPr/>
          <p:nvPr/>
        </p:nvSpPr>
        <p:spPr>
          <a:xfrm>
            <a:off x="274320" y="2458190"/>
            <a:ext cx="7126909" cy="3834383"/>
          </a:xfrm>
          <a:prstGeom prst="rect">
            <a:avLst/>
          </a:prstGeom>
        </p:spPr>
        <p:txBody>
          <a:bodyPr wrap="square" lIns="146304" rIns="146304">
            <a:spAutoFit/>
          </a:bodyPr>
          <a:lstStyle/>
          <a:p>
            <a:pPr marL="0" lvl="1">
              <a:spcBef>
                <a:spcPts val="1000"/>
              </a:spcBef>
              <a:buClr>
                <a:schemeClr val="tx1"/>
              </a:buClr>
              <a:buSzPct val="100000"/>
            </a:pPr>
            <a:r>
              <a:rPr lang="en-US" sz="2400" dirty="0">
                <a:gradFill>
                  <a:gsLst>
                    <a:gs pos="2920">
                      <a:schemeClr val="tx2"/>
                    </a:gs>
                    <a:gs pos="39000">
                      <a:schemeClr val="tx2"/>
                    </a:gs>
                  </a:gsLst>
                  <a:lin ang="5400000" scaled="0"/>
                </a:gradFill>
                <a:latin typeface="+mj-lt"/>
              </a:rPr>
              <a:t>Benefits</a:t>
            </a:r>
            <a:endParaRPr lang="en-US" sz="3600" dirty="0">
              <a:gradFill>
                <a:gsLst>
                  <a:gs pos="2920">
                    <a:schemeClr val="tx2"/>
                  </a:gs>
                  <a:gs pos="39000">
                    <a:schemeClr val="tx2"/>
                  </a:gs>
                </a:gsLst>
                <a:lin ang="5400000" scaled="0"/>
              </a:gradFill>
              <a:latin typeface="+mj-lt"/>
            </a:endParaRPr>
          </a:p>
          <a:p>
            <a:pPr marL="466371" lvl="2">
              <a:spcBef>
                <a:spcPts val="1000"/>
              </a:spcBef>
              <a:buClr>
                <a:schemeClr val="tx1"/>
              </a:buClr>
              <a:buSzPct val="100000"/>
            </a:pPr>
            <a:r>
              <a:rPr lang="en-US" dirty="0"/>
              <a:t>Low total cost of ownership</a:t>
            </a:r>
          </a:p>
          <a:p>
            <a:pPr marL="932742" lvl="3">
              <a:spcBef>
                <a:spcPts val="1000"/>
              </a:spcBef>
              <a:buClr>
                <a:schemeClr val="tx1"/>
              </a:buClr>
              <a:buSzPct val="100000"/>
            </a:pPr>
            <a:r>
              <a:rPr lang="en-US" sz="1600" dirty="0"/>
              <a:t>For Azure Virtual Machines and Storage only; free ingress traffic</a:t>
            </a:r>
          </a:p>
          <a:p>
            <a:pPr marL="932742" lvl="3">
              <a:spcBef>
                <a:spcPts val="1000"/>
              </a:spcBef>
              <a:buClr>
                <a:schemeClr val="tx1"/>
              </a:buClr>
              <a:buSzPct val="100000"/>
            </a:pPr>
            <a:r>
              <a:rPr lang="en-US" sz="1600" dirty="0"/>
              <a:t>No disaster recovery site cost (rent, hardware, operations)</a:t>
            </a:r>
          </a:p>
          <a:p>
            <a:pPr marL="466371" lvl="2">
              <a:spcBef>
                <a:spcPts val="2500"/>
              </a:spcBef>
              <a:buClr>
                <a:schemeClr val="tx1"/>
              </a:buClr>
              <a:buSzPct val="100000"/>
            </a:pPr>
            <a:r>
              <a:rPr lang="en-US" dirty="0"/>
              <a:t>Transparent application failover</a:t>
            </a:r>
          </a:p>
          <a:p>
            <a:pPr marL="466371" lvl="2">
              <a:spcBef>
                <a:spcPts val="1000"/>
              </a:spcBef>
              <a:buClr>
                <a:schemeClr val="tx1"/>
              </a:buClr>
              <a:buSzPct val="100000"/>
            </a:pPr>
            <a:r>
              <a:rPr lang="en-US" dirty="0"/>
              <a:t>Available replicas to offload read workloads and backups</a:t>
            </a:r>
          </a:p>
          <a:p>
            <a:pPr marL="466371" lvl="2">
              <a:spcBef>
                <a:spcPts val="1000"/>
              </a:spcBef>
              <a:buClr>
                <a:schemeClr val="tx1"/>
              </a:buClr>
              <a:buSzPct val="100000"/>
            </a:pPr>
            <a:r>
              <a:rPr lang="en-US" dirty="0"/>
              <a:t>Any Azure region (America, Europe, Asia)</a:t>
            </a:r>
          </a:p>
          <a:p>
            <a:pPr marL="466371" lvl="2">
              <a:spcBef>
                <a:spcPts val="1000"/>
              </a:spcBef>
              <a:buClr>
                <a:schemeClr val="tx1"/>
              </a:buClr>
              <a:buSzPct val="100000"/>
            </a:pPr>
            <a:r>
              <a:rPr lang="en-US" dirty="0"/>
              <a:t>Azure Storage guarantees no data loss</a:t>
            </a:r>
          </a:p>
          <a:p>
            <a:pPr marL="466371" lvl="2">
              <a:spcBef>
                <a:spcPts val="1000"/>
              </a:spcBef>
              <a:buClr>
                <a:schemeClr val="tx1"/>
              </a:buClr>
              <a:buSzPct val="100000"/>
            </a:pPr>
            <a:r>
              <a:rPr lang="en-US" dirty="0"/>
              <a:t>Azure Virtual Machines is highly available</a:t>
            </a:r>
          </a:p>
        </p:txBody>
      </p:sp>
    </p:spTree>
    <p:extLst>
      <p:ext uri="{BB962C8B-B14F-4D97-AF65-F5344CB8AC3E}">
        <p14:creationId xmlns:p14="http://schemas.microsoft.com/office/powerpoint/2010/main" val="2980656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p:cNvSpPr/>
          <p:nvPr/>
        </p:nvSpPr>
        <p:spPr bwMode="auto">
          <a:xfrm>
            <a:off x="376505" y="6456922"/>
            <a:ext cx="6656832" cy="4571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chemeClr val="bg1"/>
              </a:solidFill>
              <a:latin typeface="+mj-lt"/>
              <a:ea typeface="Segoe UI" pitchFamily="34" charset="0"/>
              <a:cs typeface="Segoe UI" pitchFamily="34" charset="0"/>
            </a:endParaRPr>
          </a:p>
        </p:txBody>
      </p:sp>
      <p:pic>
        <p:nvPicPr>
          <p:cNvPr id="3" name="Picture 6" descr="image0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505" y="1874090"/>
            <a:ext cx="6602843" cy="4566920"/>
          </a:xfrm>
          <a:prstGeom prst="rect">
            <a:avLst/>
          </a:prstGeom>
          <a:noFill/>
          <a:ln w="63500" cap="sq">
            <a:solidFill>
              <a:schemeClr val="tx2"/>
            </a:solidFill>
            <a:miter lim="800000"/>
            <a:headEnd/>
            <a:tailEnd/>
          </a:ln>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7340456" y="1606970"/>
            <a:ext cx="4643725" cy="4640614"/>
          </a:xfrm>
          <a:prstGeom prst="rect">
            <a:avLst/>
          </a:prstGeom>
          <a:noFill/>
        </p:spPr>
        <p:txBody>
          <a:bodyPr wrap="square" lIns="91440" tIns="146304" rIns="91440" bIns="146304" rtlCol="0">
            <a:noAutofit/>
          </a:bodyPr>
          <a:lstStyle/>
          <a:p>
            <a:pPr>
              <a:spcBef>
                <a:spcPts val="2000"/>
              </a:spcBef>
              <a:spcAft>
                <a:spcPts val="0"/>
              </a:spcAft>
            </a:pPr>
            <a:r>
              <a:rPr lang="en-US" sz="2400" dirty="0" smtClean="0">
                <a:solidFill>
                  <a:schemeClr val="tx2"/>
                </a:solidFill>
                <a:latin typeface="+mj-lt"/>
                <a:cs typeface="Segoe UI Semilight" panose="020B0402040204020203" pitchFamily="34" charset="0"/>
              </a:rPr>
              <a:t>Today:</a:t>
            </a:r>
          </a:p>
          <a:p>
            <a:pPr>
              <a:spcBef>
                <a:spcPts val="2000"/>
              </a:spcBef>
              <a:spcAft>
                <a:spcPts val="0"/>
              </a:spcAft>
            </a:pPr>
            <a:r>
              <a:rPr lang="en-US" dirty="0" smtClean="0">
                <a:cs typeface="Segoe UI Semilight" panose="020B0402040204020203" pitchFamily="34" charset="0"/>
              </a:rPr>
              <a:t>Requires manual configuration of the Listener </a:t>
            </a:r>
            <a:br>
              <a:rPr lang="en-US" dirty="0" smtClean="0">
                <a:cs typeface="Segoe UI Semilight" panose="020B0402040204020203" pitchFamily="34" charset="0"/>
              </a:rPr>
            </a:br>
            <a:endParaRPr lang="en-US" dirty="0" smtClean="0">
              <a:cs typeface="Segoe UI Semilight" panose="020B0402040204020203" pitchFamily="34" charset="0"/>
            </a:endParaRPr>
          </a:p>
          <a:p>
            <a:pPr>
              <a:spcBef>
                <a:spcPts val="2000"/>
              </a:spcBef>
              <a:spcAft>
                <a:spcPts val="0"/>
              </a:spcAft>
            </a:pPr>
            <a:r>
              <a:rPr lang="en-US" sz="2400" dirty="0" smtClean="0">
                <a:solidFill>
                  <a:schemeClr val="tx2"/>
                </a:solidFill>
                <a:latin typeface="+mj-lt"/>
                <a:cs typeface="Segoe UI Semilight" panose="020B0402040204020203" pitchFamily="34" charset="0"/>
              </a:rPr>
              <a:t>In SQL </a:t>
            </a:r>
            <a:r>
              <a:rPr lang="en-US" sz="2400" dirty="0">
                <a:solidFill>
                  <a:schemeClr val="tx2"/>
                </a:solidFill>
                <a:latin typeface="+mj-lt"/>
                <a:cs typeface="Segoe UI Semilight" panose="020B0402040204020203" pitchFamily="34" charset="0"/>
              </a:rPr>
              <a:t>Server </a:t>
            </a:r>
            <a:r>
              <a:rPr lang="en-US" sz="2400" dirty="0" smtClean="0">
                <a:solidFill>
                  <a:schemeClr val="tx2"/>
                </a:solidFill>
                <a:latin typeface="+mj-lt"/>
                <a:cs typeface="Segoe UI Semilight" panose="020B0402040204020203" pitchFamily="34" charset="0"/>
              </a:rPr>
              <a:t>2016:</a:t>
            </a:r>
          </a:p>
          <a:p>
            <a:pPr>
              <a:spcBef>
                <a:spcPts val="2000"/>
              </a:spcBef>
              <a:spcAft>
                <a:spcPts val="0"/>
              </a:spcAft>
            </a:pPr>
            <a:r>
              <a:rPr lang="en-US" sz="1800" dirty="0" smtClean="0">
                <a:ln>
                  <a:solidFill>
                    <a:srgbClr val="FFFFFF">
                      <a:alpha val="0"/>
                    </a:srgbClr>
                  </a:solidFill>
                </a:ln>
                <a:latin typeface="Segoe UI" panose="020B0502040204020203" pitchFamily="34" charset="0"/>
                <a:ea typeface="Segoe UI" panose="020B0502040204020203" pitchFamily="34" charset="0"/>
                <a:cs typeface="Segoe UI" panose="020B0502040204020203" pitchFamily="34" charset="0"/>
              </a:rPr>
              <a:t>Ability to configure the Availability Group Listener in Azure</a:t>
            </a:r>
          </a:p>
          <a:p>
            <a:pPr>
              <a:spcBef>
                <a:spcPts val="2000"/>
              </a:spcBef>
              <a:spcAft>
                <a:spcPts val="0"/>
              </a:spcAft>
            </a:pPr>
            <a:r>
              <a:rPr lang="en-US" sz="1800" dirty="0" smtClean="0">
                <a:ln>
                  <a:solidFill>
                    <a:srgbClr val="FFFFFF">
                      <a:alpha val="0"/>
                    </a:srgbClr>
                  </a:solidFill>
                </a:ln>
                <a:latin typeface="Segoe UI" panose="020B0502040204020203" pitchFamily="34" charset="0"/>
                <a:ea typeface="Segoe UI" panose="020B0502040204020203" pitchFamily="34" charset="0"/>
                <a:cs typeface="Segoe UI" panose="020B0502040204020203" pitchFamily="34" charset="0"/>
              </a:rPr>
              <a:t>Clients </a:t>
            </a:r>
            <a:r>
              <a:rPr lang="en-US" sz="1800" dirty="0">
                <a:ln>
                  <a:solidFill>
                    <a:srgbClr val="FFFFFF">
                      <a:alpha val="0"/>
                    </a:srgbClr>
                  </a:solidFill>
                </a:ln>
                <a:latin typeface="Segoe UI" panose="020B0502040204020203" pitchFamily="34" charset="0"/>
                <a:ea typeface="Segoe UI" panose="020B0502040204020203" pitchFamily="34" charset="0"/>
                <a:cs typeface="Segoe UI" panose="020B0502040204020203" pitchFamily="34" charset="0"/>
              </a:rPr>
              <a:t>can connect to the Azure replica after failover using the Listener name</a:t>
            </a:r>
          </a:p>
        </p:txBody>
      </p:sp>
      <p:sp>
        <p:nvSpPr>
          <p:cNvPr id="11" name="Title 1"/>
          <p:cNvSpPr txBox="1">
            <a:spLocks/>
          </p:cNvSpPr>
          <p:nvPr/>
        </p:nvSpPr>
        <p:spPr>
          <a:xfrm>
            <a:off x="265176" y="411480"/>
            <a:ext cx="12170418" cy="733825"/>
          </a:xfrm>
          <a:prstGeom prst="rect">
            <a:avLst/>
          </a:prstGeom>
        </p:spPr>
        <p:txBody>
          <a:bodyPr/>
          <a:lstStyle>
            <a:lvl1pPr algn="l" defTabSz="931863" rtl="0" fontAlgn="base">
              <a:lnSpc>
                <a:spcPct val="90000"/>
              </a:lnSpc>
              <a:spcBef>
                <a:spcPct val="0"/>
              </a:spcBef>
              <a:spcAft>
                <a:spcPct val="0"/>
              </a:spcAft>
              <a:defRPr lang="en-US" sz="5400" kern="1200" spc="-102" dirty="0">
                <a:ln w="3175">
                  <a:noFill/>
                </a:ln>
                <a:solidFill>
                  <a:schemeClr val="tx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900" dirty="0" smtClean="0"/>
              <a:t/>
            </a:r>
            <a:br>
              <a:rPr lang="en-US" sz="4900" dirty="0" smtClean="0"/>
            </a:br>
            <a:endParaRPr lang="en-US" sz="3600" dirty="0">
              <a:solidFill>
                <a:schemeClr val="accent1"/>
              </a:solidFill>
            </a:endParaRPr>
          </a:p>
        </p:txBody>
      </p:sp>
      <p:sp>
        <p:nvSpPr>
          <p:cNvPr id="4" name="Title 3"/>
          <p:cNvSpPr>
            <a:spLocks noGrp="1"/>
          </p:cNvSpPr>
          <p:nvPr>
            <p:ph type="title"/>
          </p:nvPr>
        </p:nvSpPr>
        <p:spPr>
          <a:xfrm>
            <a:off x="274320" y="296898"/>
            <a:ext cx="11887518" cy="813445"/>
          </a:xfrm>
        </p:spPr>
        <p:txBody>
          <a:bodyPr/>
          <a:lstStyle/>
          <a:p>
            <a:r>
              <a:rPr lang="en-US" sz="4800" dirty="0" smtClean="0"/>
              <a:t>Simplified Add Azure Replica Wizard</a:t>
            </a:r>
            <a:endParaRPr lang="en-US" sz="4800" dirty="0"/>
          </a:p>
        </p:txBody>
      </p:sp>
      <p:sp>
        <p:nvSpPr>
          <p:cNvPr id="9" name="Rectangle 8"/>
          <p:cNvSpPr/>
          <p:nvPr/>
        </p:nvSpPr>
        <p:spPr>
          <a:xfrm>
            <a:off x="373944" y="1077948"/>
            <a:ext cx="10730935" cy="461665"/>
          </a:xfrm>
          <a:prstGeom prst="rect">
            <a:avLst/>
          </a:prstGeom>
        </p:spPr>
        <p:txBody>
          <a:bodyPr wrap="square">
            <a:spAutoFit/>
          </a:bodyPr>
          <a:lstStyle/>
          <a:p>
            <a:r>
              <a:rPr lang="en-US" sz="2400" dirty="0">
                <a:solidFill>
                  <a:srgbClr val="BA141A"/>
                </a:solidFill>
                <a:latin typeface="Segoe UI Light"/>
              </a:rPr>
              <a:t>Automatic Listener Configuration</a:t>
            </a:r>
          </a:p>
        </p:txBody>
      </p:sp>
    </p:spTree>
    <p:extLst>
      <p:ext uri="{BB962C8B-B14F-4D97-AF65-F5344CB8AC3E}">
        <p14:creationId xmlns:p14="http://schemas.microsoft.com/office/powerpoint/2010/main" val="3449679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a:xfrm>
            <a:off x="274320" y="296899"/>
            <a:ext cx="11887518" cy="749582"/>
          </a:xfrm>
        </p:spPr>
        <p:txBody>
          <a:bodyPr/>
          <a:lstStyle/>
          <a:p>
            <a:r>
              <a:rPr lang="en-US" sz="4800" dirty="0" smtClean="0"/>
              <a:t>Before extending AlwaysOn configuration</a:t>
            </a:r>
            <a:endParaRPr lang="en-US" sz="2200" dirty="0">
              <a:gradFill>
                <a:gsLst>
                  <a:gs pos="2655">
                    <a:schemeClr val="tx1"/>
                  </a:gs>
                  <a:gs pos="31000">
                    <a:schemeClr val="tx1"/>
                  </a:gs>
                </a:gsLst>
                <a:lin ang="5400000" scaled="0"/>
              </a:gradFill>
            </a:endParaRPr>
          </a:p>
        </p:txBody>
      </p:sp>
      <p:sp>
        <p:nvSpPr>
          <p:cNvPr id="6" name="Rectangle 5"/>
          <p:cNvSpPr/>
          <p:nvPr/>
        </p:nvSpPr>
        <p:spPr>
          <a:xfrm>
            <a:off x="1522753" y="6343050"/>
            <a:ext cx="9296399" cy="461665"/>
          </a:xfrm>
          <a:prstGeom prst="rect">
            <a:avLst/>
          </a:prstGeom>
        </p:spPr>
        <p:txBody>
          <a:bodyPr wrap="square">
            <a:spAutoFit/>
          </a:bodyPr>
          <a:lstStyle/>
          <a:p>
            <a:pPr marL="0" lvl="1" algn="ctr"/>
            <a:r>
              <a:rPr lang="en-US" sz="2400" dirty="0">
                <a:solidFill>
                  <a:srgbClr val="505050"/>
                </a:solidFill>
                <a:latin typeface="Segoe UI Light"/>
              </a:rPr>
              <a:t>Tutorial: </a:t>
            </a:r>
            <a:r>
              <a:rPr lang="en-US" sz="2400" dirty="0">
                <a:solidFill>
                  <a:srgbClr val="BA141A"/>
                </a:solidFill>
                <a:latin typeface="Segoe UI Light"/>
                <a:hlinkClick r:id="rId3"/>
              </a:rPr>
              <a:t>http://</a:t>
            </a:r>
            <a:r>
              <a:rPr lang="en-US" sz="2400" dirty="0" smtClean="0">
                <a:solidFill>
                  <a:srgbClr val="BA141A"/>
                </a:solidFill>
                <a:latin typeface="Segoe UI Light"/>
                <a:hlinkClick r:id="rId3"/>
              </a:rPr>
              <a:t>msdn.microsoft.com/en-us/library/dn636917.aspx</a:t>
            </a:r>
            <a:endParaRPr lang="en-US" sz="2400" dirty="0">
              <a:solidFill>
                <a:srgbClr val="BA141A"/>
              </a:solidFill>
              <a:latin typeface="Segoe UI Light"/>
            </a:endParaRPr>
          </a:p>
        </p:txBody>
      </p:sp>
      <p:pic>
        <p:nvPicPr>
          <p:cNvPr id="2" name="Picture 1"/>
          <p:cNvPicPr>
            <a:picLocks noChangeAspect="1"/>
          </p:cNvPicPr>
          <p:nvPr/>
        </p:nvPicPr>
        <p:blipFill>
          <a:blip r:embed="rId4"/>
          <a:stretch>
            <a:fillRect/>
          </a:stretch>
        </p:blipFill>
        <p:spPr>
          <a:xfrm>
            <a:off x="4529973" y="1877230"/>
            <a:ext cx="3281962" cy="4102454"/>
          </a:xfrm>
          <a:prstGeom prst="rect">
            <a:avLst/>
          </a:prstGeom>
          <a:ln w="63500">
            <a:solidFill>
              <a:schemeClr val="tx2"/>
            </a:solidFill>
            <a:miter lim="800000"/>
          </a:ln>
        </p:spPr>
      </p:pic>
      <p:pic>
        <p:nvPicPr>
          <p:cNvPr id="3" name="Picture 2"/>
          <p:cNvPicPr>
            <a:picLocks noChangeAspect="1"/>
          </p:cNvPicPr>
          <p:nvPr/>
        </p:nvPicPr>
        <p:blipFill>
          <a:blip r:embed="rId5"/>
          <a:stretch>
            <a:fillRect/>
          </a:stretch>
        </p:blipFill>
        <p:spPr>
          <a:xfrm>
            <a:off x="4492023" y="1877230"/>
            <a:ext cx="3357862" cy="4300606"/>
          </a:xfrm>
          <a:prstGeom prst="rect">
            <a:avLst/>
          </a:prstGeom>
          <a:ln w="63500">
            <a:solidFill>
              <a:schemeClr val="tx2"/>
            </a:solidFill>
            <a:miter lim="800000"/>
          </a:ln>
        </p:spPr>
      </p:pic>
      <p:pic>
        <p:nvPicPr>
          <p:cNvPr id="5" name="Picture 4"/>
          <p:cNvPicPr>
            <a:picLocks noChangeAspect="1"/>
          </p:cNvPicPr>
          <p:nvPr/>
        </p:nvPicPr>
        <p:blipFill>
          <a:blip r:embed="rId6"/>
          <a:stretch>
            <a:fillRect/>
          </a:stretch>
        </p:blipFill>
        <p:spPr>
          <a:xfrm>
            <a:off x="2358270" y="1877230"/>
            <a:ext cx="7625369" cy="4027917"/>
          </a:xfrm>
          <a:prstGeom prst="rect">
            <a:avLst/>
          </a:prstGeom>
          <a:ln w="63500">
            <a:solidFill>
              <a:schemeClr val="tx2"/>
            </a:solidFill>
            <a:miter lim="800000"/>
          </a:ln>
        </p:spPr>
      </p:pic>
      <p:pic>
        <p:nvPicPr>
          <p:cNvPr id="4" name="Picture 3"/>
          <p:cNvPicPr>
            <a:picLocks noChangeAspect="1"/>
          </p:cNvPicPr>
          <p:nvPr/>
        </p:nvPicPr>
        <p:blipFill>
          <a:blip r:embed="rId7"/>
          <a:stretch>
            <a:fillRect/>
          </a:stretch>
        </p:blipFill>
        <p:spPr>
          <a:xfrm>
            <a:off x="2715894" y="1877230"/>
            <a:ext cx="6910121" cy="4056383"/>
          </a:xfrm>
          <a:prstGeom prst="rect">
            <a:avLst/>
          </a:prstGeom>
          <a:ln w="63500">
            <a:solidFill>
              <a:schemeClr val="tx2"/>
            </a:solidFill>
            <a:miter lim="800000"/>
          </a:ln>
        </p:spPr>
      </p:pic>
      <p:sp>
        <p:nvSpPr>
          <p:cNvPr id="8" name="Rectangle 7"/>
          <p:cNvSpPr/>
          <p:nvPr/>
        </p:nvSpPr>
        <p:spPr>
          <a:xfrm>
            <a:off x="373944" y="1077948"/>
            <a:ext cx="10730935" cy="461665"/>
          </a:xfrm>
          <a:prstGeom prst="rect">
            <a:avLst/>
          </a:prstGeom>
        </p:spPr>
        <p:txBody>
          <a:bodyPr wrap="square">
            <a:spAutoFit/>
          </a:bodyPr>
          <a:lstStyle/>
          <a:p>
            <a:r>
              <a:rPr lang="en-US" sz="2400" dirty="0">
                <a:solidFill>
                  <a:srgbClr val="BA141A"/>
                </a:solidFill>
                <a:latin typeface="Segoe UI Light"/>
              </a:rPr>
              <a:t>Configure site-to-site VPN tunnel between on-premises SQL Server and Azure</a:t>
            </a:r>
          </a:p>
        </p:txBody>
      </p:sp>
    </p:spTree>
    <p:extLst>
      <p:ext uri="{BB962C8B-B14F-4D97-AF65-F5344CB8AC3E}">
        <p14:creationId xmlns:p14="http://schemas.microsoft.com/office/powerpoint/2010/main" val="26038593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3"/>
                                        </p:tgtEl>
                                      </p:cBhvr>
                                    </p:animEffect>
                                    <p:set>
                                      <p:cBhvr>
                                        <p:cTn id="16" dur="1" fill="hold">
                                          <p:stCondLst>
                                            <p:cond delay="499"/>
                                          </p:stCondLst>
                                        </p:cTn>
                                        <p:tgtEl>
                                          <p:spTgt spid="3"/>
                                        </p:tgtEl>
                                        <p:attrNameLst>
                                          <p:attrName>style.visibility</p:attrName>
                                        </p:attrNameLst>
                                      </p:cBhvr>
                                      <p:to>
                                        <p:strVal val="hidden"/>
                                      </p:to>
                                    </p:se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fade">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865696"/>
          </a:xfrm>
        </p:spPr>
        <p:txBody>
          <a:bodyPr>
            <a:noAutofit/>
          </a:bodyPr>
          <a:lstStyle/>
          <a:p>
            <a:r>
              <a:rPr lang="en-US" sz="4800" dirty="0"/>
              <a:t>AlwaysOn </a:t>
            </a:r>
            <a:r>
              <a:rPr lang="en-US" sz="4800" dirty="0" smtClean="0"/>
              <a:t>replica </a:t>
            </a:r>
            <a:r>
              <a:rPr lang="en-US" sz="4800" dirty="0"/>
              <a:t>in </a:t>
            </a:r>
            <a:r>
              <a:rPr lang="en-US" sz="4800" dirty="0" smtClean="0"/>
              <a:t>Azure</a:t>
            </a:r>
            <a:br>
              <a:rPr lang="en-US" sz="4800" dirty="0" smtClean="0"/>
            </a:br>
            <a:endParaRPr lang="en-US" sz="2400" dirty="0"/>
          </a:p>
        </p:txBody>
      </p:sp>
      <p:sp>
        <p:nvSpPr>
          <p:cNvPr id="62" name="Rectangle 61"/>
          <p:cNvSpPr/>
          <p:nvPr/>
        </p:nvSpPr>
        <p:spPr>
          <a:xfrm>
            <a:off x="373944" y="1077948"/>
            <a:ext cx="10730935" cy="461665"/>
          </a:xfrm>
          <a:prstGeom prst="rect">
            <a:avLst/>
          </a:prstGeom>
        </p:spPr>
        <p:txBody>
          <a:bodyPr wrap="square">
            <a:spAutoFit/>
          </a:bodyPr>
          <a:lstStyle/>
          <a:p>
            <a:r>
              <a:rPr lang="en-US" sz="2400" dirty="0">
                <a:solidFill>
                  <a:srgbClr val="BA141A"/>
                </a:solidFill>
                <a:latin typeface="Segoe UI Light"/>
              </a:rPr>
              <a:t>Sample deployment</a:t>
            </a:r>
          </a:p>
        </p:txBody>
      </p:sp>
      <p:grpSp>
        <p:nvGrpSpPr>
          <p:cNvPr id="68" name="Group 67"/>
          <p:cNvGrpSpPr/>
          <p:nvPr/>
        </p:nvGrpSpPr>
        <p:grpSpPr>
          <a:xfrm>
            <a:off x="459198" y="1839777"/>
            <a:ext cx="11445659" cy="4156922"/>
            <a:chOff x="497298" y="2118732"/>
            <a:chExt cx="11445659" cy="4156922"/>
          </a:xfrm>
        </p:grpSpPr>
        <p:sp>
          <p:nvSpPr>
            <p:cNvPr id="75" name="Rectangle 74"/>
            <p:cNvSpPr/>
            <p:nvPr/>
          </p:nvSpPr>
          <p:spPr bwMode="auto">
            <a:xfrm>
              <a:off x="1814761" y="2118732"/>
              <a:ext cx="1904712" cy="355487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p:cNvSpPr/>
            <p:nvPr/>
          </p:nvSpPr>
          <p:spPr bwMode="auto">
            <a:xfrm>
              <a:off x="497298" y="2118732"/>
              <a:ext cx="4798267" cy="3557239"/>
            </a:xfrm>
            <a:prstGeom prst="rect">
              <a:avLst/>
            </a:prstGeom>
            <a:noFill/>
            <a:ln w="57150">
              <a:solidFill>
                <a:schemeClr val="bg2"/>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8234951" y="2118732"/>
              <a:ext cx="3708006" cy="3557238"/>
            </a:xfrm>
            <a:prstGeom prst="rect">
              <a:avLst/>
            </a:prstGeom>
            <a:noFill/>
            <a:ln w="57150">
              <a:solidFill>
                <a:schemeClr val="bg2"/>
              </a:solidFill>
              <a:prstDash val="solid"/>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78" name="Group 77"/>
            <p:cNvGrpSpPr/>
            <p:nvPr/>
          </p:nvGrpSpPr>
          <p:grpSpPr>
            <a:xfrm>
              <a:off x="2495205" y="2856955"/>
              <a:ext cx="716363" cy="954029"/>
              <a:chOff x="8029848" y="2988220"/>
              <a:chExt cx="1014413" cy="1350963"/>
            </a:xfrm>
          </p:grpSpPr>
          <p:sp>
            <p:nvSpPr>
              <p:cNvPr id="128" name="Freeform 13"/>
              <p:cNvSpPr>
                <a:spLocks noEditPoints="1"/>
              </p:cNvSpPr>
              <p:nvPr/>
            </p:nvSpPr>
            <p:spPr bwMode="auto">
              <a:xfrm>
                <a:off x="8029848" y="2989807"/>
                <a:ext cx="1014413" cy="1349375"/>
              </a:xfrm>
              <a:custGeom>
                <a:avLst/>
                <a:gdLst>
                  <a:gd name="T0" fmla="*/ 368 w 496"/>
                  <a:gd name="T1" fmla="*/ 261 h 656"/>
                  <a:gd name="T2" fmla="*/ 319 w 496"/>
                  <a:gd name="T3" fmla="*/ 264 h 656"/>
                  <a:gd name="T4" fmla="*/ 320 w 496"/>
                  <a:gd name="T5" fmla="*/ 264 h 656"/>
                  <a:gd name="T6" fmla="*/ 320 w 496"/>
                  <a:gd name="T7" fmla="*/ 32 h 656"/>
                  <a:gd name="T8" fmla="*/ 288 w 496"/>
                  <a:gd name="T9" fmla="*/ 0 h 656"/>
                  <a:gd name="T10" fmla="*/ 32 w 496"/>
                  <a:gd name="T11" fmla="*/ 0 h 656"/>
                  <a:gd name="T12" fmla="*/ 0 w 496"/>
                  <a:gd name="T13" fmla="*/ 32 h 656"/>
                  <a:gd name="T14" fmla="*/ 0 w 496"/>
                  <a:gd name="T15" fmla="*/ 656 h 656"/>
                  <a:gd name="T16" fmla="*/ 324 w 496"/>
                  <a:gd name="T17" fmla="*/ 656 h 656"/>
                  <a:gd name="T18" fmla="*/ 319 w 496"/>
                  <a:gd name="T19" fmla="*/ 652 h 656"/>
                  <a:gd name="T20" fmla="*/ 368 w 496"/>
                  <a:gd name="T21" fmla="*/ 656 h 656"/>
                  <a:gd name="T22" fmla="*/ 496 w 496"/>
                  <a:gd name="T23" fmla="*/ 598 h 656"/>
                  <a:gd name="T24" fmla="*/ 496 w 496"/>
                  <a:gd name="T25" fmla="*/ 307 h 656"/>
                  <a:gd name="T26" fmla="*/ 368 w 496"/>
                  <a:gd name="T27" fmla="*/ 261 h 656"/>
                  <a:gd name="T28" fmla="*/ 311 w 496"/>
                  <a:gd name="T29" fmla="*/ 265 h 656"/>
                  <a:gd name="T30" fmla="*/ 309 w 496"/>
                  <a:gd name="T31" fmla="*/ 266 h 656"/>
                  <a:gd name="T32" fmla="*/ 311 w 496"/>
                  <a:gd name="T33" fmla="*/ 265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6" h="656">
                    <a:moveTo>
                      <a:pt x="368" y="261"/>
                    </a:moveTo>
                    <a:cubicBezTo>
                      <a:pt x="350" y="261"/>
                      <a:pt x="334" y="262"/>
                      <a:pt x="319" y="264"/>
                    </a:cubicBezTo>
                    <a:cubicBezTo>
                      <a:pt x="319" y="264"/>
                      <a:pt x="319" y="264"/>
                      <a:pt x="320" y="264"/>
                    </a:cubicBezTo>
                    <a:lnTo>
                      <a:pt x="320" y="32"/>
                    </a:lnTo>
                    <a:cubicBezTo>
                      <a:pt x="320" y="14"/>
                      <a:pt x="305" y="0"/>
                      <a:pt x="288" y="0"/>
                    </a:cubicBezTo>
                    <a:lnTo>
                      <a:pt x="32" y="0"/>
                    </a:lnTo>
                    <a:cubicBezTo>
                      <a:pt x="14" y="0"/>
                      <a:pt x="0" y="14"/>
                      <a:pt x="0" y="32"/>
                    </a:cubicBezTo>
                    <a:lnTo>
                      <a:pt x="0" y="656"/>
                    </a:lnTo>
                    <a:lnTo>
                      <a:pt x="324" y="656"/>
                    </a:lnTo>
                    <a:cubicBezTo>
                      <a:pt x="323" y="655"/>
                      <a:pt x="321" y="654"/>
                      <a:pt x="319" y="652"/>
                    </a:cubicBezTo>
                    <a:cubicBezTo>
                      <a:pt x="334" y="655"/>
                      <a:pt x="350" y="656"/>
                      <a:pt x="368" y="656"/>
                    </a:cubicBezTo>
                    <a:cubicBezTo>
                      <a:pt x="438" y="656"/>
                      <a:pt x="496" y="630"/>
                      <a:pt x="496" y="598"/>
                    </a:cubicBezTo>
                    <a:cubicBezTo>
                      <a:pt x="496" y="598"/>
                      <a:pt x="496" y="312"/>
                      <a:pt x="496" y="307"/>
                    </a:cubicBezTo>
                    <a:cubicBezTo>
                      <a:pt x="496" y="281"/>
                      <a:pt x="438" y="261"/>
                      <a:pt x="368" y="261"/>
                    </a:cubicBezTo>
                    <a:close/>
                    <a:moveTo>
                      <a:pt x="311" y="265"/>
                    </a:moveTo>
                    <a:cubicBezTo>
                      <a:pt x="310" y="266"/>
                      <a:pt x="310" y="266"/>
                      <a:pt x="309" y="266"/>
                    </a:cubicBezTo>
                    <a:cubicBezTo>
                      <a:pt x="310" y="266"/>
                      <a:pt x="310" y="266"/>
                      <a:pt x="311" y="26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9" name="Freeform 14"/>
              <p:cNvSpPr>
                <a:spLocks noEditPoints="1"/>
              </p:cNvSpPr>
              <p:nvPr/>
            </p:nvSpPr>
            <p:spPr bwMode="auto">
              <a:xfrm>
                <a:off x="8029848" y="2988220"/>
                <a:ext cx="1014413" cy="1350963"/>
              </a:xfrm>
              <a:custGeom>
                <a:avLst/>
                <a:gdLst>
                  <a:gd name="T0" fmla="*/ 368 w 496"/>
                  <a:gd name="T1" fmla="*/ 261 h 656"/>
                  <a:gd name="T2" fmla="*/ 319 w 496"/>
                  <a:gd name="T3" fmla="*/ 264 h 656"/>
                  <a:gd name="T4" fmla="*/ 320 w 496"/>
                  <a:gd name="T5" fmla="*/ 264 h 656"/>
                  <a:gd name="T6" fmla="*/ 320 w 496"/>
                  <a:gd name="T7" fmla="*/ 32 h 656"/>
                  <a:gd name="T8" fmla="*/ 288 w 496"/>
                  <a:gd name="T9" fmla="*/ 0 h 656"/>
                  <a:gd name="T10" fmla="*/ 32 w 496"/>
                  <a:gd name="T11" fmla="*/ 0 h 656"/>
                  <a:gd name="T12" fmla="*/ 0 w 496"/>
                  <a:gd name="T13" fmla="*/ 32 h 656"/>
                  <a:gd name="T14" fmla="*/ 0 w 496"/>
                  <a:gd name="T15" fmla="*/ 656 h 656"/>
                  <a:gd name="T16" fmla="*/ 324 w 496"/>
                  <a:gd name="T17" fmla="*/ 656 h 656"/>
                  <a:gd name="T18" fmla="*/ 319 w 496"/>
                  <a:gd name="T19" fmla="*/ 652 h 656"/>
                  <a:gd name="T20" fmla="*/ 368 w 496"/>
                  <a:gd name="T21" fmla="*/ 656 h 656"/>
                  <a:gd name="T22" fmla="*/ 496 w 496"/>
                  <a:gd name="T23" fmla="*/ 598 h 656"/>
                  <a:gd name="T24" fmla="*/ 496 w 496"/>
                  <a:gd name="T25" fmla="*/ 307 h 656"/>
                  <a:gd name="T26" fmla="*/ 368 w 496"/>
                  <a:gd name="T27" fmla="*/ 261 h 656"/>
                  <a:gd name="T28" fmla="*/ 311 w 496"/>
                  <a:gd name="T29" fmla="*/ 265 h 656"/>
                  <a:gd name="T30" fmla="*/ 309 w 496"/>
                  <a:gd name="T31" fmla="*/ 266 h 656"/>
                  <a:gd name="T32" fmla="*/ 311 w 496"/>
                  <a:gd name="T33" fmla="*/ 265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6" h="656">
                    <a:moveTo>
                      <a:pt x="368" y="261"/>
                    </a:moveTo>
                    <a:cubicBezTo>
                      <a:pt x="350" y="261"/>
                      <a:pt x="334" y="262"/>
                      <a:pt x="319" y="264"/>
                    </a:cubicBezTo>
                    <a:cubicBezTo>
                      <a:pt x="319" y="264"/>
                      <a:pt x="319" y="264"/>
                      <a:pt x="320" y="264"/>
                    </a:cubicBezTo>
                    <a:lnTo>
                      <a:pt x="320" y="32"/>
                    </a:lnTo>
                    <a:cubicBezTo>
                      <a:pt x="320" y="14"/>
                      <a:pt x="305" y="0"/>
                      <a:pt x="288" y="0"/>
                    </a:cubicBezTo>
                    <a:lnTo>
                      <a:pt x="32" y="0"/>
                    </a:lnTo>
                    <a:cubicBezTo>
                      <a:pt x="14" y="0"/>
                      <a:pt x="0" y="14"/>
                      <a:pt x="0" y="32"/>
                    </a:cubicBezTo>
                    <a:lnTo>
                      <a:pt x="0" y="656"/>
                    </a:lnTo>
                    <a:lnTo>
                      <a:pt x="324" y="656"/>
                    </a:lnTo>
                    <a:cubicBezTo>
                      <a:pt x="323" y="655"/>
                      <a:pt x="321" y="654"/>
                      <a:pt x="319" y="652"/>
                    </a:cubicBezTo>
                    <a:cubicBezTo>
                      <a:pt x="334" y="655"/>
                      <a:pt x="350" y="656"/>
                      <a:pt x="368" y="656"/>
                    </a:cubicBezTo>
                    <a:cubicBezTo>
                      <a:pt x="438" y="656"/>
                      <a:pt x="496" y="630"/>
                      <a:pt x="496" y="598"/>
                    </a:cubicBezTo>
                    <a:cubicBezTo>
                      <a:pt x="496" y="598"/>
                      <a:pt x="496" y="312"/>
                      <a:pt x="496" y="307"/>
                    </a:cubicBezTo>
                    <a:cubicBezTo>
                      <a:pt x="496" y="281"/>
                      <a:pt x="438" y="261"/>
                      <a:pt x="368" y="261"/>
                    </a:cubicBezTo>
                    <a:close/>
                    <a:moveTo>
                      <a:pt x="311" y="265"/>
                    </a:moveTo>
                    <a:cubicBezTo>
                      <a:pt x="310" y="266"/>
                      <a:pt x="310" y="266"/>
                      <a:pt x="309" y="266"/>
                    </a:cubicBezTo>
                    <a:cubicBezTo>
                      <a:pt x="310" y="266"/>
                      <a:pt x="310" y="266"/>
                      <a:pt x="311" y="265"/>
                    </a:cubicBezTo>
                    <a:close/>
                  </a:path>
                </a:pathLst>
              </a:custGeom>
              <a:noFill/>
              <a:ln w="650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15"/>
              <p:cNvSpPr>
                <a:spLocks/>
              </p:cNvSpPr>
              <p:nvPr/>
            </p:nvSpPr>
            <p:spPr bwMode="auto">
              <a:xfrm>
                <a:off x="8520385" y="3688307"/>
                <a:ext cx="523875" cy="650875"/>
              </a:xfrm>
              <a:custGeom>
                <a:avLst/>
                <a:gdLst>
                  <a:gd name="T0" fmla="*/ 128 w 256"/>
                  <a:gd name="T1" fmla="*/ 31 h 316"/>
                  <a:gd name="T2" fmla="*/ 0 w 256"/>
                  <a:gd name="T3" fmla="*/ 0 h 316"/>
                  <a:gd name="T4" fmla="*/ 0 w 256"/>
                  <a:gd name="T5" fmla="*/ 258 h 316"/>
                  <a:gd name="T6" fmla="*/ 128 w 256"/>
                  <a:gd name="T7" fmla="*/ 316 h 316"/>
                  <a:gd name="T8" fmla="*/ 256 w 256"/>
                  <a:gd name="T9" fmla="*/ 258 h 316"/>
                  <a:gd name="T10" fmla="*/ 256 w 256"/>
                  <a:gd name="T11" fmla="*/ 0 h 316"/>
                  <a:gd name="T12" fmla="*/ 128 w 256"/>
                  <a:gd name="T13" fmla="*/ 31 h 316"/>
                </a:gdLst>
                <a:ahLst/>
                <a:cxnLst>
                  <a:cxn ang="0">
                    <a:pos x="T0" y="T1"/>
                  </a:cxn>
                  <a:cxn ang="0">
                    <a:pos x="T2" y="T3"/>
                  </a:cxn>
                  <a:cxn ang="0">
                    <a:pos x="T4" y="T5"/>
                  </a:cxn>
                  <a:cxn ang="0">
                    <a:pos x="T6" y="T7"/>
                  </a:cxn>
                  <a:cxn ang="0">
                    <a:pos x="T8" y="T9"/>
                  </a:cxn>
                  <a:cxn ang="0">
                    <a:pos x="T10" y="T11"/>
                  </a:cxn>
                  <a:cxn ang="0">
                    <a:pos x="T12" y="T13"/>
                  </a:cxn>
                </a:cxnLst>
                <a:rect l="0" t="0" r="r" b="b"/>
                <a:pathLst>
                  <a:path w="256" h="316">
                    <a:moveTo>
                      <a:pt x="128" y="31"/>
                    </a:moveTo>
                    <a:cubicBezTo>
                      <a:pt x="78" y="31"/>
                      <a:pt x="26" y="21"/>
                      <a:pt x="0" y="0"/>
                    </a:cubicBezTo>
                    <a:lnTo>
                      <a:pt x="0" y="258"/>
                    </a:lnTo>
                    <a:cubicBezTo>
                      <a:pt x="0" y="291"/>
                      <a:pt x="57" y="316"/>
                      <a:pt x="128" y="316"/>
                    </a:cubicBezTo>
                    <a:cubicBezTo>
                      <a:pt x="198" y="316"/>
                      <a:pt x="256" y="290"/>
                      <a:pt x="256" y="258"/>
                    </a:cubicBezTo>
                    <a:lnTo>
                      <a:pt x="256" y="0"/>
                    </a:lnTo>
                    <a:cubicBezTo>
                      <a:pt x="229" y="21"/>
                      <a:pt x="177" y="31"/>
                      <a:pt x="128" y="31"/>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1" name="Oval 16"/>
              <p:cNvSpPr>
                <a:spLocks noChangeArrowheads="1"/>
              </p:cNvSpPr>
              <p:nvPr/>
            </p:nvSpPr>
            <p:spPr bwMode="auto">
              <a:xfrm>
                <a:off x="8520385" y="3526382"/>
                <a:ext cx="523875" cy="188913"/>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32" name="Freeform 17"/>
              <p:cNvSpPr>
                <a:spLocks noEditPoints="1"/>
              </p:cNvSpPr>
              <p:nvPr/>
            </p:nvSpPr>
            <p:spPr bwMode="auto">
              <a:xfrm>
                <a:off x="8029848" y="2989807"/>
                <a:ext cx="654050" cy="1349375"/>
              </a:xfrm>
              <a:custGeom>
                <a:avLst/>
                <a:gdLst>
                  <a:gd name="T0" fmla="*/ 208 w 320"/>
                  <a:gd name="T1" fmla="*/ 598 h 656"/>
                  <a:gd name="T2" fmla="*/ 208 w 320"/>
                  <a:gd name="T3" fmla="*/ 592 h 656"/>
                  <a:gd name="T4" fmla="*/ 48 w 320"/>
                  <a:gd name="T5" fmla="*/ 592 h 656"/>
                  <a:gd name="T6" fmla="*/ 48 w 320"/>
                  <a:gd name="T7" fmla="*/ 560 h 656"/>
                  <a:gd name="T8" fmla="*/ 208 w 320"/>
                  <a:gd name="T9" fmla="*/ 560 h 656"/>
                  <a:gd name="T10" fmla="*/ 208 w 320"/>
                  <a:gd name="T11" fmla="*/ 528 h 656"/>
                  <a:gd name="T12" fmla="*/ 48 w 320"/>
                  <a:gd name="T13" fmla="*/ 528 h 656"/>
                  <a:gd name="T14" fmla="*/ 48 w 320"/>
                  <a:gd name="T15" fmla="*/ 496 h 656"/>
                  <a:gd name="T16" fmla="*/ 208 w 320"/>
                  <a:gd name="T17" fmla="*/ 496 h 656"/>
                  <a:gd name="T18" fmla="*/ 208 w 320"/>
                  <a:gd name="T19" fmla="*/ 307 h 656"/>
                  <a:gd name="T20" fmla="*/ 320 w 320"/>
                  <a:gd name="T21" fmla="*/ 232 h 656"/>
                  <a:gd name="T22" fmla="*/ 320 w 320"/>
                  <a:gd name="T23" fmla="*/ 32 h 656"/>
                  <a:gd name="T24" fmla="*/ 288 w 320"/>
                  <a:gd name="T25" fmla="*/ 0 h 656"/>
                  <a:gd name="T26" fmla="*/ 32 w 320"/>
                  <a:gd name="T27" fmla="*/ 0 h 656"/>
                  <a:gd name="T28" fmla="*/ 0 w 320"/>
                  <a:gd name="T29" fmla="*/ 32 h 656"/>
                  <a:gd name="T30" fmla="*/ 0 w 320"/>
                  <a:gd name="T31" fmla="*/ 656 h 656"/>
                  <a:gd name="T32" fmla="*/ 242 w 320"/>
                  <a:gd name="T33" fmla="*/ 656 h 656"/>
                  <a:gd name="T34" fmla="*/ 208 w 320"/>
                  <a:gd name="T35" fmla="*/ 598 h 656"/>
                  <a:gd name="T36" fmla="*/ 48 w 320"/>
                  <a:gd name="T37" fmla="*/ 96 h 656"/>
                  <a:gd name="T38" fmla="*/ 272 w 320"/>
                  <a:gd name="T39" fmla="*/ 96 h 656"/>
                  <a:gd name="T40" fmla="*/ 272 w 320"/>
                  <a:gd name="T41" fmla="*/ 128 h 656"/>
                  <a:gd name="T42" fmla="*/ 48 w 320"/>
                  <a:gd name="T43" fmla="*/ 128 h 656"/>
                  <a:gd name="T44" fmla="*/ 48 w 320"/>
                  <a:gd name="T45" fmla="*/ 9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0" h="656">
                    <a:moveTo>
                      <a:pt x="208" y="598"/>
                    </a:moveTo>
                    <a:lnTo>
                      <a:pt x="208" y="592"/>
                    </a:lnTo>
                    <a:lnTo>
                      <a:pt x="48" y="592"/>
                    </a:lnTo>
                    <a:lnTo>
                      <a:pt x="48" y="560"/>
                    </a:lnTo>
                    <a:lnTo>
                      <a:pt x="208" y="560"/>
                    </a:lnTo>
                    <a:lnTo>
                      <a:pt x="208" y="528"/>
                    </a:lnTo>
                    <a:lnTo>
                      <a:pt x="48" y="528"/>
                    </a:lnTo>
                    <a:lnTo>
                      <a:pt x="48" y="496"/>
                    </a:lnTo>
                    <a:lnTo>
                      <a:pt x="208" y="496"/>
                    </a:lnTo>
                    <a:lnTo>
                      <a:pt x="208" y="307"/>
                    </a:lnTo>
                    <a:cubicBezTo>
                      <a:pt x="208" y="264"/>
                      <a:pt x="259" y="240"/>
                      <a:pt x="320" y="232"/>
                    </a:cubicBezTo>
                    <a:lnTo>
                      <a:pt x="320" y="32"/>
                    </a:lnTo>
                    <a:cubicBezTo>
                      <a:pt x="320" y="14"/>
                      <a:pt x="305" y="0"/>
                      <a:pt x="288" y="0"/>
                    </a:cubicBezTo>
                    <a:lnTo>
                      <a:pt x="32" y="0"/>
                    </a:lnTo>
                    <a:cubicBezTo>
                      <a:pt x="14" y="0"/>
                      <a:pt x="0" y="14"/>
                      <a:pt x="0" y="32"/>
                    </a:cubicBezTo>
                    <a:lnTo>
                      <a:pt x="0" y="656"/>
                    </a:lnTo>
                    <a:lnTo>
                      <a:pt x="242" y="656"/>
                    </a:lnTo>
                    <a:cubicBezTo>
                      <a:pt x="220" y="641"/>
                      <a:pt x="208" y="621"/>
                      <a:pt x="208" y="598"/>
                    </a:cubicBezTo>
                    <a:close/>
                    <a:moveTo>
                      <a:pt x="48" y="96"/>
                    </a:moveTo>
                    <a:lnTo>
                      <a:pt x="272" y="96"/>
                    </a:lnTo>
                    <a:lnTo>
                      <a:pt x="272" y="128"/>
                    </a:lnTo>
                    <a:lnTo>
                      <a:pt x="48" y="128"/>
                    </a:lnTo>
                    <a:lnTo>
                      <a:pt x="48" y="96"/>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9" name="Group 78"/>
            <p:cNvGrpSpPr/>
            <p:nvPr/>
          </p:nvGrpSpPr>
          <p:grpSpPr>
            <a:xfrm>
              <a:off x="10474908" y="3857801"/>
              <a:ext cx="716363" cy="954029"/>
              <a:chOff x="8029848" y="2988220"/>
              <a:chExt cx="1014413" cy="1350963"/>
            </a:xfrm>
          </p:grpSpPr>
          <p:sp>
            <p:nvSpPr>
              <p:cNvPr id="123" name="Freeform 13"/>
              <p:cNvSpPr>
                <a:spLocks noEditPoints="1"/>
              </p:cNvSpPr>
              <p:nvPr/>
            </p:nvSpPr>
            <p:spPr bwMode="auto">
              <a:xfrm>
                <a:off x="8029848" y="2989807"/>
                <a:ext cx="1014413" cy="1349375"/>
              </a:xfrm>
              <a:custGeom>
                <a:avLst/>
                <a:gdLst>
                  <a:gd name="T0" fmla="*/ 368 w 496"/>
                  <a:gd name="T1" fmla="*/ 261 h 656"/>
                  <a:gd name="T2" fmla="*/ 319 w 496"/>
                  <a:gd name="T3" fmla="*/ 264 h 656"/>
                  <a:gd name="T4" fmla="*/ 320 w 496"/>
                  <a:gd name="T5" fmla="*/ 264 h 656"/>
                  <a:gd name="T6" fmla="*/ 320 w 496"/>
                  <a:gd name="T7" fmla="*/ 32 h 656"/>
                  <a:gd name="T8" fmla="*/ 288 w 496"/>
                  <a:gd name="T9" fmla="*/ 0 h 656"/>
                  <a:gd name="T10" fmla="*/ 32 w 496"/>
                  <a:gd name="T11" fmla="*/ 0 h 656"/>
                  <a:gd name="T12" fmla="*/ 0 w 496"/>
                  <a:gd name="T13" fmla="*/ 32 h 656"/>
                  <a:gd name="T14" fmla="*/ 0 w 496"/>
                  <a:gd name="T15" fmla="*/ 656 h 656"/>
                  <a:gd name="T16" fmla="*/ 324 w 496"/>
                  <a:gd name="T17" fmla="*/ 656 h 656"/>
                  <a:gd name="T18" fmla="*/ 319 w 496"/>
                  <a:gd name="T19" fmla="*/ 652 h 656"/>
                  <a:gd name="T20" fmla="*/ 368 w 496"/>
                  <a:gd name="T21" fmla="*/ 656 h 656"/>
                  <a:gd name="T22" fmla="*/ 496 w 496"/>
                  <a:gd name="T23" fmla="*/ 598 h 656"/>
                  <a:gd name="T24" fmla="*/ 496 w 496"/>
                  <a:gd name="T25" fmla="*/ 307 h 656"/>
                  <a:gd name="T26" fmla="*/ 368 w 496"/>
                  <a:gd name="T27" fmla="*/ 261 h 656"/>
                  <a:gd name="T28" fmla="*/ 311 w 496"/>
                  <a:gd name="T29" fmla="*/ 265 h 656"/>
                  <a:gd name="T30" fmla="*/ 309 w 496"/>
                  <a:gd name="T31" fmla="*/ 266 h 656"/>
                  <a:gd name="T32" fmla="*/ 311 w 496"/>
                  <a:gd name="T33" fmla="*/ 265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6" h="656">
                    <a:moveTo>
                      <a:pt x="368" y="261"/>
                    </a:moveTo>
                    <a:cubicBezTo>
                      <a:pt x="350" y="261"/>
                      <a:pt x="334" y="262"/>
                      <a:pt x="319" y="264"/>
                    </a:cubicBezTo>
                    <a:cubicBezTo>
                      <a:pt x="319" y="264"/>
                      <a:pt x="319" y="264"/>
                      <a:pt x="320" y="264"/>
                    </a:cubicBezTo>
                    <a:lnTo>
                      <a:pt x="320" y="32"/>
                    </a:lnTo>
                    <a:cubicBezTo>
                      <a:pt x="320" y="14"/>
                      <a:pt x="305" y="0"/>
                      <a:pt x="288" y="0"/>
                    </a:cubicBezTo>
                    <a:lnTo>
                      <a:pt x="32" y="0"/>
                    </a:lnTo>
                    <a:cubicBezTo>
                      <a:pt x="14" y="0"/>
                      <a:pt x="0" y="14"/>
                      <a:pt x="0" y="32"/>
                    </a:cubicBezTo>
                    <a:lnTo>
                      <a:pt x="0" y="656"/>
                    </a:lnTo>
                    <a:lnTo>
                      <a:pt x="324" y="656"/>
                    </a:lnTo>
                    <a:cubicBezTo>
                      <a:pt x="323" y="655"/>
                      <a:pt x="321" y="654"/>
                      <a:pt x="319" y="652"/>
                    </a:cubicBezTo>
                    <a:cubicBezTo>
                      <a:pt x="334" y="655"/>
                      <a:pt x="350" y="656"/>
                      <a:pt x="368" y="656"/>
                    </a:cubicBezTo>
                    <a:cubicBezTo>
                      <a:pt x="438" y="656"/>
                      <a:pt x="496" y="630"/>
                      <a:pt x="496" y="598"/>
                    </a:cubicBezTo>
                    <a:cubicBezTo>
                      <a:pt x="496" y="598"/>
                      <a:pt x="496" y="312"/>
                      <a:pt x="496" y="307"/>
                    </a:cubicBezTo>
                    <a:cubicBezTo>
                      <a:pt x="496" y="281"/>
                      <a:pt x="438" y="261"/>
                      <a:pt x="368" y="261"/>
                    </a:cubicBezTo>
                    <a:close/>
                    <a:moveTo>
                      <a:pt x="311" y="265"/>
                    </a:moveTo>
                    <a:cubicBezTo>
                      <a:pt x="310" y="266"/>
                      <a:pt x="310" y="266"/>
                      <a:pt x="309" y="266"/>
                    </a:cubicBezTo>
                    <a:cubicBezTo>
                      <a:pt x="310" y="266"/>
                      <a:pt x="310" y="266"/>
                      <a:pt x="311" y="26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4" name="Freeform 14"/>
              <p:cNvSpPr>
                <a:spLocks noEditPoints="1"/>
              </p:cNvSpPr>
              <p:nvPr/>
            </p:nvSpPr>
            <p:spPr bwMode="auto">
              <a:xfrm>
                <a:off x="8029848" y="2988220"/>
                <a:ext cx="1014413" cy="1350963"/>
              </a:xfrm>
              <a:custGeom>
                <a:avLst/>
                <a:gdLst>
                  <a:gd name="T0" fmla="*/ 368 w 496"/>
                  <a:gd name="T1" fmla="*/ 261 h 656"/>
                  <a:gd name="T2" fmla="*/ 319 w 496"/>
                  <a:gd name="T3" fmla="*/ 264 h 656"/>
                  <a:gd name="T4" fmla="*/ 320 w 496"/>
                  <a:gd name="T5" fmla="*/ 264 h 656"/>
                  <a:gd name="T6" fmla="*/ 320 w 496"/>
                  <a:gd name="T7" fmla="*/ 32 h 656"/>
                  <a:gd name="T8" fmla="*/ 288 w 496"/>
                  <a:gd name="T9" fmla="*/ 0 h 656"/>
                  <a:gd name="T10" fmla="*/ 32 w 496"/>
                  <a:gd name="T11" fmla="*/ 0 h 656"/>
                  <a:gd name="T12" fmla="*/ 0 w 496"/>
                  <a:gd name="T13" fmla="*/ 32 h 656"/>
                  <a:gd name="T14" fmla="*/ 0 w 496"/>
                  <a:gd name="T15" fmla="*/ 656 h 656"/>
                  <a:gd name="T16" fmla="*/ 324 w 496"/>
                  <a:gd name="T17" fmla="*/ 656 h 656"/>
                  <a:gd name="T18" fmla="*/ 319 w 496"/>
                  <a:gd name="T19" fmla="*/ 652 h 656"/>
                  <a:gd name="T20" fmla="*/ 368 w 496"/>
                  <a:gd name="T21" fmla="*/ 656 h 656"/>
                  <a:gd name="T22" fmla="*/ 496 w 496"/>
                  <a:gd name="T23" fmla="*/ 598 h 656"/>
                  <a:gd name="T24" fmla="*/ 496 w 496"/>
                  <a:gd name="T25" fmla="*/ 307 h 656"/>
                  <a:gd name="T26" fmla="*/ 368 w 496"/>
                  <a:gd name="T27" fmla="*/ 261 h 656"/>
                  <a:gd name="T28" fmla="*/ 311 w 496"/>
                  <a:gd name="T29" fmla="*/ 265 h 656"/>
                  <a:gd name="T30" fmla="*/ 309 w 496"/>
                  <a:gd name="T31" fmla="*/ 266 h 656"/>
                  <a:gd name="T32" fmla="*/ 311 w 496"/>
                  <a:gd name="T33" fmla="*/ 265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6" h="656">
                    <a:moveTo>
                      <a:pt x="368" y="261"/>
                    </a:moveTo>
                    <a:cubicBezTo>
                      <a:pt x="350" y="261"/>
                      <a:pt x="334" y="262"/>
                      <a:pt x="319" y="264"/>
                    </a:cubicBezTo>
                    <a:cubicBezTo>
                      <a:pt x="319" y="264"/>
                      <a:pt x="319" y="264"/>
                      <a:pt x="320" y="264"/>
                    </a:cubicBezTo>
                    <a:lnTo>
                      <a:pt x="320" y="32"/>
                    </a:lnTo>
                    <a:cubicBezTo>
                      <a:pt x="320" y="14"/>
                      <a:pt x="305" y="0"/>
                      <a:pt x="288" y="0"/>
                    </a:cubicBezTo>
                    <a:lnTo>
                      <a:pt x="32" y="0"/>
                    </a:lnTo>
                    <a:cubicBezTo>
                      <a:pt x="14" y="0"/>
                      <a:pt x="0" y="14"/>
                      <a:pt x="0" y="32"/>
                    </a:cubicBezTo>
                    <a:lnTo>
                      <a:pt x="0" y="656"/>
                    </a:lnTo>
                    <a:lnTo>
                      <a:pt x="324" y="656"/>
                    </a:lnTo>
                    <a:cubicBezTo>
                      <a:pt x="323" y="655"/>
                      <a:pt x="321" y="654"/>
                      <a:pt x="319" y="652"/>
                    </a:cubicBezTo>
                    <a:cubicBezTo>
                      <a:pt x="334" y="655"/>
                      <a:pt x="350" y="656"/>
                      <a:pt x="368" y="656"/>
                    </a:cubicBezTo>
                    <a:cubicBezTo>
                      <a:pt x="438" y="656"/>
                      <a:pt x="496" y="630"/>
                      <a:pt x="496" y="598"/>
                    </a:cubicBezTo>
                    <a:cubicBezTo>
                      <a:pt x="496" y="598"/>
                      <a:pt x="496" y="312"/>
                      <a:pt x="496" y="307"/>
                    </a:cubicBezTo>
                    <a:cubicBezTo>
                      <a:pt x="496" y="281"/>
                      <a:pt x="438" y="261"/>
                      <a:pt x="368" y="261"/>
                    </a:cubicBezTo>
                    <a:close/>
                    <a:moveTo>
                      <a:pt x="311" y="265"/>
                    </a:moveTo>
                    <a:cubicBezTo>
                      <a:pt x="310" y="266"/>
                      <a:pt x="310" y="266"/>
                      <a:pt x="309" y="266"/>
                    </a:cubicBezTo>
                    <a:cubicBezTo>
                      <a:pt x="310" y="266"/>
                      <a:pt x="310" y="266"/>
                      <a:pt x="311" y="265"/>
                    </a:cubicBezTo>
                    <a:close/>
                  </a:path>
                </a:pathLst>
              </a:custGeom>
              <a:noFill/>
              <a:ln w="650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 name="Freeform 15"/>
              <p:cNvSpPr>
                <a:spLocks/>
              </p:cNvSpPr>
              <p:nvPr/>
            </p:nvSpPr>
            <p:spPr bwMode="auto">
              <a:xfrm>
                <a:off x="8520385" y="3688307"/>
                <a:ext cx="523875" cy="650875"/>
              </a:xfrm>
              <a:custGeom>
                <a:avLst/>
                <a:gdLst>
                  <a:gd name="T0" fmla="*/ 128 w 256"/>
                  <a:gd name="T1" fmla="*/ 31 h 316"/>
                  <a:gd name="T2" fmla="*/ 0 w 256"/>
                  <a:gd name="T3" fmla="*/ 0 h 316"/>
                  <a:gd name="T4" fmla="*/ 0 w 256"/>
                  <a:gd name="T5" fmla="*/ 258 h 316"/>
                  <a:gd name="T6" fmla="*/ 128 w 256"/>
                  <a:gd name="T7" fmla="*/ 316 h 316"/>
                  <a:gd name="T8" fmla="*/ 256 w 256"/>
                  <a:gd name="T9" fmla="*/ 258 h 316"/>
                  <a:gd name="T10" fmla="*/ 256 w 256"/>
                  <a:gd name="T11" fmla="*/ 0 h 316"/>
                  <a:gd name="T12" fmla="*/ 128 w 256"/>
                  <a:gd name="T13" fmla="*/ 31 h 316"/>
                </a:gdLst>
                <a:ahLst/>
                <a:cxnLst>
                  <a:cxn ang="0">
                    <a:pos x="T0" y="T1"/>
                  </a:cxn>
                  <a:cxn ang="0">
                    <a:pos x="T2" y="T3"/>
                  </a:cxn>
                  <a:cxn ang="0">
                    <a:pos x="T4" y="T5"/>
                  </a:cxn>
                  <a:cxn ang="0">
                    <a:pos x="T6" y="T7"/>
                  </a:cxn>
                  <a:cxn ang="0">
                    <a:pos x="T8" y="T9"/>
                  </a:cxn>
                  <a:cxn ang="0">
                    <a:pos x="T10" y="T11"/>
                  </a:cxn>
                  <a:cxn ang="0">
                    <a:pos x="T12" y="T13"/>
                  </a:cxn>
                </a:cxnLst>
                <a:rect l="0" t="0" r="r" b="b"/>
                <a:pathLst>
                  <a:path w="256" h="316">
                    <a:moveTo>
                      <a:pt x="128" y="31"/>
                    </a:moveTo>
                    <a:cubicBezTo>
                      <a:pt x="78" y="31"/>
                      <a:pt x="26" y="21"/>
                      <a:pt x="0" y="0"/>
                    </a:cubicBezTo>
                    <a:lnTo>
                      <a:pt x="0" y="258"/>
                    </a:lnTo>
                    <a:cubicBezTo>
                      <a:pt x="0" y="291"/>
                      <a:pt x="57" y="316"/>
                      <a:pt x="128" y="316"/>
                    </a:cubicBezTo>
                    <a:cubicBezTo>
                      <a:pt x="198" y="316"/>
                      <a:pt x="256" y="290"/>
                      <a:pt x="256" y="258"/>
                    </a:cubicBezTo>
                    <a:lnTo>
                      <a:pt x="256" y="0"/>
                    </a:lnTo>
                    <a:cubicBezTo>
                      <a:pt x="229" y="21"/>
                      <a:pt x="177" y="31"/>
                      <a:pt x="128" y="31"/>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6" name="Oval 16"/>
              <p:cNvSpPr>
                <a:spLocks noChangeArrowheads="1"/>
              </p:cNvSpPr>
              <p:nvPr/>
            </p:nvSpPr>
            <p:spPr bwMode="auto">
              <a:xfrm>
                <a:off x="8520385" y="3526382"/>
                <a:ext cx="523875" cy="188913"/>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7" name="Freeform 17"/>
              <p:cNvSpPr>
                <a:spLocks noEditPoints="1"/>
              </p:cNvSpPr>
              <p:nvPr/>
            </p:nvSpPr>
            <p:spPr bwMode="auto">
              <a:xfrm>
                <a:off x="8029848" y="2989807"/>
                <a:ext cx="654050" cy="1349375"/>
              </a:xfrm>
              <a:custGeom>
                <a:avLst/>
                <a:gdLst>
                  <a:gd name="T0" fmla="*/ 208 w 320"/>
                  <a:gd name="T1" fmla="*/ 598 h 656"/>
                  <a:gd name="T2" fmla="*/ 208 w 320"/>
                  <a:gd name="T3" fmla="*/ 592 h 656"/>
                  <a:gd name="T4" fmla="*/ 48 w 320"/>
                  <a:gd name="T5" fmla="*/ 592 h 656"/>
                  <a:gd name="T6" fmla="*/ 48 w 320"/>
                  <a:gd name="T7" fmla="*/ 560 h 656"/>
                  <a:gd name="T8" fmla="*/ 208 w 320"/>
                  <a:gd name="T9" fmla="*/ 560 h 656"/>
                  <a:gd name="T10" fmla="*/ 208 w 320"/>
                  <a:gd name="T11" fmla="*/ 528 h 656"/>
                  <a:gd name="T12" fmla="*/ 48 w 320"/>
                  <a:gd name="T13" fmla="*/ 528 h 656"/>
                  <a:gd name="T14" fmla="*/ 48 w 320"/>
                  <a:gd name="T15" fmla="*/ 496 h 656"/>
                  <a:gd name="T16" fmla="*/ 208 w 320"/>
                  <a:gd name="T17" fmla="*/ 496 h 656"/>
                  <a:gd name="T18" fmla="*/ 208 w 320"/>
                  <a:gd name="T19" fmla="*/ 307 h 656"/>
                  <a:gd name="T20" fmla="*/ 320 w 320"/>
                  <a:gd name="T21" fmla="*/ 232 h 656"/>
                  <a:gd name="T22" fmla="*/ 320 w 320"/>
                  <a:gd name="T23" fmla="*/ 32 h 656"/>
                  <a:gd name="T24" fmla="*/ 288 w 320"/>
                  <a:gd name="T25" fmla="*/ 0 h 656"/>
                  <a:gd name="T26" fmla="*/ 32 w 320"/>
                  <a:gd name="T27" fmla="*/ 0 h 656"/>
                  <a:gd name="T28" fmla="*/ 0 w 320"/>
                  <a:gd name="T29" fmla="*/ 32 h 656"/>
                  <a:gd name="T30" fmla="*/ 0 w 320"/>
                  <a:gd name="T31" fmla="*/ 656 h 656"/>
                  <a:gd name="T32" fmla="*/ 242 w 320"/>
                  <a:gd name="T33" fmla="*/ 656 h 656"/>
                  <a:gd name="T34" fmla="*/ 208 w 320"/>
                  <a:gd name="T35" fmla="*/ 598 h 656"/>
                  <a:gd name="T36" fmla="*/ 48 w 320"/>
                  <a:gd name="T37" fmla="*/ 96 h 656"/>
                  <a:gd name="T38" fmla="*/ 272 w 320"/>
                  <a:gd name="T39" fmla="*/ 96 h 656"/>
                  <a:gd name="T40" fmla="*/ 272 w 320"/>
                  <a:gd name="T41" fmla="*/ 128 h 656"/>
                  <a:gd name="T42" fmla="*/ 48 w 320"/>
                  <a:gd name="T43" fmla="*/ 128 h 656"/>
                  <a:gd name="T44" fmla="*/ 48 w 320"/>
                  <a:gd name="T45" fmla="*/ 9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0" h="656">
                    <a:moveTo>
                      <a:pt x="208" y="598"/>
                    </a:moveTo>
                    <a:lnTo>
                      <a:pt x="208" y="592"/>
                    </a:lnTo>
                    <a:lnTo>
                      <a:pt x="48" y="592"/>
                    </a:lnTo>
                    <a:lnTo>
                      <a:pt x="48" y="560"/>
                    </a:lnTo>
                    <a:lnTo>
                      <a:pt x="208" y="560"/>
                    </a:lnTo>
                    <a:lnTo>
                      <a:pt x="208" y="528"/>
                    </a:lnTo>
                    <a:lnTo>
                      <a:pt x="48" y="528"/>
                    </a:lnTo>
                    <a:lnTo>
                      <a:pt x="48" y="496"/>
                    </a:lnTo>
                    <a:lnTo>
                      <a:pt x="208" y="496"/>
                    </a:lnTo>
                    <a:lnTo>
                      <a:pt x="208" y="307"/>
                    </a:lnTo>
                    <a:cubicBezTo>
                      <a:pt x="208" y="264"/>
                      <a:pt x="259" y="240"/>
                      <a:pt x="320" y="232"/>
                    </a:cubicBezTo>
                    <a:lnTo>
                      <a:pt x="320" y="32"/>
                    </a:lnTo>
                    <a:cubicBezTo>
                      <a:pt x="320" y="14"/>
                      <a:pt x="305" y="0"/>
                      <a:pt x="288" y="0"/>
                    </a:cubicBezTo>
                    <a:lnTo>
                      <a:pt x="32" y="0"/>
                    </a:lnTo>
                    <a:cubicBezTo>
                      <a:pt x="14" y="0"/>
                      <a:pt x="0" y="14"/>
                      <a:pt x="0" y="32"/>
                    </a:cubicBezTo>
                    <a:lnTo>
                      <a:pt x="0" y="656"/>
                    </a:lnTo>
                    <a:lnTo>
                      <a:pt x="242" y="656"/>
                    </a:lnTo>
                    <a:cubicBezTo>
                      <a:pt x="220" y="641"/>
                      <a:pt x="208" y="621"/>
                      <a:pt x="208" y="598"/>
                    </a:cubicBezTo>
                    <a:close/>
                    <a:moveTo>
                      <a:pt x="48" y="96"/>
                    </a:moveTo>
                    <a:lnTo>
                      <a:pt x="272" y="96"/>
                    </a:lnTo>
                    <a:lnTo>
                      <a:pt x="272" y="128"/>
                    </a:lnTo>
                    <a:lnTo>
                      <a:pt x="48" y="128"/>
                    </a:lnTo>
                    <a:lnTo>
                      <a:pt x="48" y="96"/>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0" name="Group 4"/>
            <p:cNvGrpSpPr>
              <a:grpSpLocks noChangeAspect="1"/>
            </p:cNvGrpSpPr>
            <p:nvPr/>
          </p:nvGrpSpPr>
          <p:grpSpPr bwMode="auto">
            <a:xfrm>
              <a:off x="786827" y="3881437"/>
              <a:ext cx="823461" cy="1017703"/>
              <a:chOff x="888" y="2533"/>
              <a:chExt cx="797" cy="985"/>
            </a:xfrm>
            <a:solidFill>
              <a:schemeClr val="tx2">
                <a:lumMod val="75000"/>
              </a:schemeClr>
            </a:solidFill>
          </p:grpSpPr>
          <p:sp>
            <p:nvSpPr>
              <p:cNvPr id="120" name="Freeform 7"/>
              <p:cNvSpPr>
                <a:spLocks/>
              </p:cNvSpPr>
              <p:nvPr/>
            </p:nvSpPr>
            <p:spPr bwMode="auto">
              <a:xfrm>
                <a:off x="1070" y="3006"/>
                <a:ext cx="615" cy="509"/>
              </a:xfrm>
              <a:custGeom>
                <a:avLst/>
                <a:gdLst>
                  <a:gd name="T0" fmla="*/ 21 w 408"/>
                  <a:gd name="T1" fmla="*/ 339 h 339"/>
                  <a:gd name="T2" fmla="*/ 7 w 408"/>
                  <a:gd name="T3" fmla="*/ 316 h 339"/>
                  <a:gd name="T4" fmla="*/ 190 w 408"/>
                  <a:gd name="T5" fmla="*/ 13 h 339"/>
                  <a:gd name="T6" fmla="*/ 218 w 408"/>
                  <a:gd name="T7" fmla="*/ 13 h 339"/>
                  <a:gd name="T8" fmla="*/ 401 w 408"/>
                  <a:gd name="T9" fmla="*/ 316 h 339"/>
                  <a:gd name="T10" fmla="*/ 387 w 408"/>
                  <a:gd name="T11" fmla="*/ 339 h 339"/>
                  <a:gd name="T12" fmla="*/ 21 w 408"/>
                  <a:gd name="T13" fmla="*/ 339 h 339"/>
                </a:gdLst>
                <a:ahLst/>
                <a:cxnLst>
                  <a:cxn ang="0">
                    <a:pos x="T0" y="T1"/>
                  </a:cxn>
                  <a:cxn ang="0">
                    <a:pos x="T2" y="T3"/>
                  </a:cxn>
                  <a:cxn ang="0">
                    <a:pos x="T4" y="T5"/>
                  </a:cxn>
                  <a:cxn ang="0">
                    <a:pos x="T6" y="T7"/>
                  </a:cxn>
                  <a:cxn ang="0">
                    <a:pos x="T8" y="T9"/>
                  </a:cxn>
                  <a:cxn ang="0">
                    <a:pos x="T10" y="T11"/>
                  </a:cxn>
                  <a:cxn ang="0">
                    <a:pos x="T12" y="T13"/>
                  </a:cxn>
                </a:cxnLst>
                <a:rect l="0" t="0" r="r" b="b"/>
                <a:pathLst>
                  <a:path w="408" h="339">
                    <a:moveTo>
                      <a:pt x="21" y="339"/>
                    </a:moveTo>
                    <a:cubicBezTo>
                      <a:pt x="6" y="339"/>
                      <a:pt x="0" y="329"/>
                      <a:pt x="7" y="316"/>
                    </a:cubicBezTo>
                    <a:lnTo>
                      <a:pt x="190" y="13"/>
                    </a:lnTo>
                    <a:cubicBezTo>
                      <a:pt x="198" y="0"/>
                      <a:pt x="210" y="0"/>
                      <a:pt x="218" y="13"/>
                    </a:cubicBezTo>
                    <a:lnTo>
                      <a:pt x="401" y="316"/>
                    </a:lnTo>
                    <a:cubicBezTo>
                      <a:pt x="408" y="329"/>
                      <a:pt x="402" y="339"/>
                      <a:pt x="387" y="339"/>
                    </a:cubicBezTo>
                    <a:lnTo>
                      <a:pt x="21" y="3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1" name="Freeform 8"/>
              <p:cNvSpPr>
                <a:spLocks/>
              </p:cNvSpPr>
              <p:nvPr/>
            </p:nvSpPr>
            <p:spPr bwMode="auto">
              <a:xfrm>
                <a:off x="1227" y="3206"/>
                <a:ext cx="313" cy="264"/>
              </a:xfrm>
              <a:custGeom>
                <a:avLst/>
                <a:gdLst>
                  <a:gd name="T0" fmla="*/ 265 w 313"/>
                  <a:gd name="T1" fmla="*/ 192 h 264"/>
                  <a:gd name="T2" fmla="*/ 265 w 313"/>
                  <a:gd name="T3" fmla="*/ 120 h 264"/>
                  <a:gd name="T4" fmla="*/ 169 w 313"/>
                  <a:gd name="T5" fmla="*/ 120 h 264"/>
                  <a:gd name="T6" fmla="*/ 169 w 313"/>
                  <a:gd name="T7" fmla="*/ 72 h 264"/>
                  <a:gd name="T8" fmla="*/ 217 w 313"/>
                  <a:gd name="T9" fmla="*/ 72 h 264"/>
                  <a:gd name="T10" fmla="*/ 217 w 313"/>
                  <a:gd name="T11" fmla="*/ 0 h 264"/>
                  <a:gd name="T12" fmla="*/ 96 w 313"/>
                  <a:gd name="T13" fmla="*/ 0 h 264"/>
                  <a:gd name="T14" fmla="*/ 96 w 313"/>
                  <a:gd name="T15" fmla="*/ 72 h 264"/>
                  <a:gd name="T16" fmla="*/ 144 w 313"/>
                  <a:gd name="T17" fmla="*/ 72 h 264"/>
                  <a:gd name="T18" fmla="*/ 144 w 313"/>
                  <a:gd name="T19" fmla="*/ 120 h 264"/>
                  <a:gd name="T20" fmla="*/ 48 w 313"/>
                  <a:gd name="T21" fmla="*/ 120 h 264"/>
                  <a:gd name="T22" fmla="*/ 48 w 313"/>
                  <a:gd name="T23" fmla="*/ 192 h 264"/>
                  <a:gd name="T24" fmla="*/ 0 w 313"/>
                  <a:gd name="T25" fmla="*/ 192 h 264"/>
                  <a:gd name="T26" fmla="*/ 0 w 313"/>
                  <a:gd name="T27" fmla="*/ 264 h 264"/>
                  <a:gd name="T28" fmla="*/ 120 w 313"/>
                  <a:gd name="T29" fmla="*/ 264 h 264"/>
                  <a:gd name="T30" fmla="*/ 120 w 313"/>
                  <a:gd name="T31" fmla="*/ 192 h 264"/>
                  <a:gd name="T32" fmla="*/ 72 w 313"/>
                  <a:gd name="T33" fmla="*/ 192 h 264"/>
                  <a:gd name="T34" fmla="*/ 72 w 313"/>
                  <a:gd name="T35" fmla="*/ 144 h 264"/>
                  <a:gd name="T36" fmla="*/ 241 w 313"/>
                  <a:gd name="T37" fmla="*/ 144 h 264"/>
                  <a:gd name="T38" fmla="*/ 241 w 313"/>
                  <a:gd name="T39" fmla="*/ 192 h 264"/>
                  <a:gd name="T40" fmla="*/ 193 w 313"/>
                  <a:gd name="T41" fmla="*/ 192 h 264"/>
                  <a:gd name="T42" fmla="*/ 193 w 313"/>
                  <a:gd name="T43" fmla="*/ 264 h 264"/>
                  <a:gd name="T44" fmla="*/ 313 w 313"/>
                  <a:gd name="T45" fmla="*/ 264 h 264"/>
                  <a:gd name="T46" fmla="*/ 313 w 313"/>
                  <a:gd name="T47" fmla="*/ 192 h 264"/>
                  <a:gd name="T48" fmla="*/ 265 w 313"/>
                  <a:gd name="T49" fmla="*/ 192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13" h="264">
                    <a:moveTo>
                      <a:pt x="265" y="192"/>
                    </a:moveTo>
                    <a:lnTo>
                      <a:pt x="265" y="120"/>
                    </a:lnTo>
                    <a:lnTo>
                      <a:pt x="169" y="120"/>
                    </a:lnTo>
                    <a:lnTo>
                      <a:pt x="169" y="72"/>
                    </a:lnTo>
                    <a:lnTo>
                      <a:pt x="217" y="72"/>
                    </a:lnTo>
                    <a:lnTo>
                      <a:pt x="217" y="0"/>
                    </a:lnTo>
                    <a:lnTo>
                      <a:pt x="96" y="0"/>
                    </a:lnTo>
                    <a:lnTo>
                      <a:pt x="96" y="72"/>
                    </a:lnTo>
                    <a:lnTo>
                      <a:pt x="144" y="72"/>
                    </a:lnTo>
                    <a:lnTo>
                      <a:pt x="144" y="120"/>
                    </a:lnTo>
                    <a:lnTo>
                      <a:pt x="48" y="120"/>
                    </a:lnTo>
                    <a:lnTo>
                      <a:pt x="48" y="192"/>
                    </a:lnTo>
                    <a:lnTo>
                      <a:pt x="0" y="192"/>
                    </a:lnTo>
                    <a:lnTo>
                      <a:pt x="0" y="264"/>
                    </a:lnTo>
                    <a:lnTo>
                      <a:pt x="120" y="264"/>
                    </a:lnTo>
                    <a:lnTo>
                      <a:pt x="120" y="192"/>
                    </a:lnTo>
                    <a:lnTo>
                      <a:pt x="72" y="192"/>
                    </a:lnTo>
                    <a:lnTo>
                      <a:pt x="72" y="144"/>
                    </a:lnTo>
                    <a:lnTo>
                      <a:pt x="241" y="144"/>
                    </a:lnTo>
                    <a:lnTo>
                      <a:pt x="241" y="192"/>
                    </a:lnTo>
                    <a:lnTo>
                      <a:pt x="193" y="192"/>
                    </a:lnTo>
                    <a:lnTo>
                      <a:pt x="193" y="264"/>
                    </a:lnTo>
                    <a:lnTo>
                      <a:pt x="313" y="264"/>
                    </a:lnTo>
                    <a:lnTo>
                      <a:pt x="313" y="192"/>
                    </a:lnTo>
                    <a:lnTo>
                      <a:pt x="265" y="192"/>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2" name="Freeform 9"/>
              <p:cNvSpPr>
                <a:spLocks noEditPoints="1"/>
              </p:cNvSpPr>
              <p:nvPr/>
            </p:nvSpPr>
            <p:spPr bwMode="auto">
              <a:xfrm>
                <a:off x="888" y="2533"/>
                <a:ext cx="483" cy="985"/>
              </a:xfrm>
              <a:custGeom>
                <a:avLst/>
                <a:gdLst>
                  <a:gd name="T0" fmla="*/ 95 w 320"/>
                  <a:gd name="T1" fmla="*/ 636 h 656"/>
                  <a:gd name="T2" fmla="*/ 121 w 320"/>
                  <a:gd name="T3" fmla="*/ 592 h 656"/>
                  <a:gd name="T4" fmla="*/ 48 w 320"/>
                  <a:gd name="T5" fmla="*/ 592 h 656"/>
                  <a:gd name="T6" fmla="*/ 48 w 320"/>
                  <a:gd name="T7" fmla="*/ 560 h 656"/>
                  <a:gd name="T8" fmla="*/ 141 w 320"/>
                  <a:gd name="T9" fmla="*/ 560 h 656"/>
                  <a:gd name="T10" fmla="*/ 160 w 320"/>
                  <a:gd name="T11" fmla="*/ 528 h 656"/>
                  <a:gd name="T12" fmla="*/ 48 w 320"/>
                  <a:gd name="T13" fmla="*/ 528 h 656"/>
                  <a:gd name="T14" fmla="*/ 48 w 320"/>
                  <a:gd name="T15" fmla="*/ 496 h 656"/>
                  <a:gd name="T16" fmla="*/ 179 w 320"/>
                  <a:gd name="T17" fmla="*/ 496 h 656"/>
                  <a:gd name="T18" fmla="*/ 293 w 320"/>
                  <a:gd name="T19" fmla="*/ 308 h 656"/>
                  <a:gd name="T20" fmla="*/ 320 w 320"/>
                  <a:gd name="T21" fmla="*/ 289 h 656"/>
                  <a:gd name="T22" fmla="*/ 320 w 320"/>
                  <a:gd name="T23" fmla="*/ 32 h 656"/>
                  <a:gd name="T24" fmla="*/ 288 w 320"/>
                  <a:gd name="T25" fmla="*/ 0 h 656"/>
                  <a:gd name="T26" fmla="*/ 32 w 320"/>
                  <a:gd name="T27" fmla="*/ 0 h 656"/>
                  <a:gd name="T28" fmla="*/ 0 w 320"/>
                  <a:gd name="T29" fmla="*/ 32 h 656"/>
                  <a:gd name="T30" fmla="*/ 0 w 320"/>
                  <a:gd name="T31" fmla="*/ 656 h 656"/>
                  <a:gd name="T32" fmla="*/ 89 w 320"/>
                  <a:gd name="T33" fmla="*/ 656 h 656"/>
                  <a:gd name="T34" fmla="*/ 95 w 320"/>
                  <a:gd name="T35" fmla="*/ 636 h 656"/>
                  <a:gd name="T36" fmla="*/ 48 w 320"/>
                  <a:gd name="T37" fmla="*/ 96 h 656"/>
                  <a:gd name="T38" fmla="*/ 272 w 320"/>
                  <a:gd name="T39" fmla="*/ 96 h 656"/>
                  <a:gd name="T40" fmla="*/ 272 w 320"/>
                  <a:gd name="T41" fmla="*/ 128 h 656"/>
                  <a:gd name="T42" fmla="*/ 48 w 320"/>
                  <a:gd name="T43" fmla="*/ 128 h 656"/>
                  <a:gd name="T44" fmla="*/ 48 w 320"/>
                  <a:gd name="T45" fmla="*/ 9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0" h="656">
                    <a:moveTo>
                      <a:pt x="95" y="636"/>
                    </a:moveTo>
                    <a:lnTo>
                      <a:pt x="121" y="592"/>
                    </a:lnTo>
                    <a:lnTo>
                      <a:pt x="48" y="592"/>
                    </a:lnTo>
                    <a:lnTo>
                      <a:pt x="48" y="560"/>
                    </a:lnTo>
                    <a:lnTo>
                      <a:pt x="141" y="560"/>
                    </a:lnTo>
                    <a:lnTo>
                      <a:pt x="160" y="528"/>
                    </a:lnTo>
                    <a:lnTo>
                      <a:pt x="48" y="528"/>
                    </a:lnTo>
                    <a:lnTo>
                      <a:pt x="48" y="496"/>
                    </a:lnTo>
                    <a:lnTo>
                      <a:pt x="179" y="496"/>
                    </a:lnTo>
                    <a:lnTo>
                      <a:pt x="293" y="308"/>
                    </a:lnTo>
                    <a:cubicBezTo>
                      <a:pt x="299" y="297"/>
                      <a:pt x="309" y="291"/>
                      <a:pt x="320" y="289"/>
                    </a:cubicBezTo>
                    <a:lnTo>
                      <a:pt x="320" y="32"/>
                    </a:lnTo>
                    <a:cubicBezTo>
                      <a:pt x="320" y="14"/>
                      <a:pt x="306" y="0"/>
                      <a:pt x="288" y="0"/>
                    </a:cubicBezTo>
                    <a:lnTo>
                      <a:pt x="32" y="0"/>
                    </a:lnTo>
                    <a:cubicBezTo>
                      <a:pt x="14" y="0"/>
                      <a:pt x="0" y="14"/>
                      <a:pt x="0" y="32"/>
                    </a:cubicBezTo>
                    <a:lnTo>
                      <a:pt x="0" y="656"/>
                    </a:lnTo>
                    <a:lnTo>
                      <a:pt x="89" y="656"/>
                    </a:lnTo>
                    <a:cubicBezTo>
                      <a:pt x="89" y="650"/>
                      <a:pt x="91" y="642"/>
                      <a:pt x="95" y="636"/>
                    </a:cubicBezTo>
                    <a:close/>
                    <a:moveTo>
                      <a:pt x="48" y="96"/>
                    </a:moveTo>
                    <a:lnTo>
                      <a:pt x="272" y="96"/>
                    </a:lnTo>
                    <a:lnTo>
                      <a:pt x="272" y="128"/>
                    </a:lnTo>
                    <a:lnTo>
                      <a:pt x="48" y="128"/>
                    </a:lnTo>
                    <a:lnTo>
                      <a:pt x="48" y="9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82" name="Group 81"/>
            <p:cNvGrpSpPr/>
            <p:nvPr/>
          </p:nvGrpSpPr>
          <p:grpSpPr>
            <a:xfrm>
              <a:off x="3947834" y="4075455"/>
              <a:ext cx="1066800" cy="549275"/>
              <a:chOff x="5922103" y="3284089"/>
              <a:chExt cx="1066800" cy="549275"/>
            </a:xfrm>
          </p:grpSpPr>
          <p:sp>
            <p:nvSpPr>
              <p:cNvPr id="118" name="Freeform 19"/>
              <p:cNvSpPr>
                <a:spLocks noEditPoints="1"/>
              </p:cNvSpPr>
              <p:nvPr/>
            </p:nvSpPr>
            <p:spPr bwMode="auto">
              <a:xfrm>
                <a:off x="5922103" y="3558726"/>
                <a:ext cx="1066800" cy="274638"/>
              </a:xfrm>
              <a:custGeom>
                <a:avLst/>
                <a:gdLst>
                  <a:gd name="T0" fmla="*/ 594 w 624"/>
                  <a:gd name="T1" fmla="*/ 0 h 160"/>
                  <a:gd name="T2" fmla="*/ 30 w 624"/>
                  <a:gd name="T3" fmla="*/ 0 h 160"/>
                  <a:gd name="T4" fmla="*/ 0 w 624"/>
                  <a:gd name="T5" fmla="*/ 23 h 160"/>
                  <a:gd name="T6" fmla="*/ 0 w 624"/>
                  <a:gd name="T7" fmla="*/ 138 h 160"/>
                  <a:gd name="T8" fmla="*/ 30 w 624"/>
                  <a:gd name="T9" fmla="*/ 160 h 160"/>
                  <a:gd name="T10" fmla="*/ 594 w 624"/>
                  <a:gd name="T11" fmla="*/ 160 h 160"/>
                  <a:gd name="T12" fmla="*/ 624 w 624"/>
                  <a:gd name="T13" fmla="*/ 138 h 160"/>
                  <a:gd name="T14" fmla="*/ 624 w 624"/>
                  <a:gd name="T15" fmla="*/ 23 h 160"/>
                  <a:gd name="T16" fmla="*/ 594 w 624"/>
                  <a:gd name="T17" fmla="*/ 0 h 160"/>
                  <a:gd name="T18" fmla="*/ 96 w 624"/>
                  <a:gd name="T19" fmla="*/ 112 h 160"/>
                  <a:gd name="T20" fmla="*/ 64 w 624"/>
                  <a:gd name="T21" fmla="*/ 80 h 160"/>
                  <a:gd name="T22" fmla="*/ 96 w 624"/>
                  <a:gd name="T23" fmla="*/ 48 h 160"/>
                  <a:gd name="T24" fmla="*/ 128 w 624"/>
                  <a:gd name="T25" fmla="*/ 80 h 160"/>
                  <a:gd name="T26" fmla="*/ 96 w 624"/>
                  <a:gd name="T27" fmla="*/ 112 h 160"/>
                  <a:gd name="T28" fmla="*/ 240 w 624"/>
                  <a:gd name="T29" fmla="*/ 112 h 160"/>
                  <a:gd name="T30" fmla="*/ 208 w 624"/>
                  <a:gd name="T31" fmla="*/ 80 h 160"/>
                  <a:gd name="T32" fmla="*/ 240 w 624"/>
                  <a:gd name="T33" fmla="*/ 48 h 160"/>
                  <a:gd name="T34" fmla="*/ 272 w 624"/>
                  <a:gd name="T35" fmla="*/ 80 h 160"/>
                  <a:gd name="T36" fmla="*/ 240 w 624"/>
                  <a:gd name="T37" fmla="*/ 112 h 160"/>
                  <a:gd name="T38" fmla="*/ 384 w 624"/>
                  <a:gd name="T39" fmla="*/ 112 h 160"/>
                  <a:gd name="T40" fmla="*/ 352 w 624"/>
                  <a:gd name="T41" fmla="*/ 80 h 160"/>
                  <a:gd name="T42" fmla="*/ 384 w 624"/>
                  <a:gd name="T43" fmla="*/ 48 h 160"/>
                  <a:gd name="T44" fmla="*/ 416 w 624"/>
                  <a:gd name="T45" fmla="*/ 80 h 160"/>
                  <a:gd name="T46" fmla="*/ 384 w 624"/>
                  <a:gd name="T47" fmla="*/ 112 h 160"/>
                  <a:gd name="T48" fmla="*/ 528 w 624"/>
                  <a:gd name="T49" fmla="*/ 112 h 160"/>
                  <a:gd name="T50" fmla="*/ 496 w 624"/>
                  <a:gd name="T51" fmla="*/ 80 h 160"/>
                  <a:gd name="T52" fmla="*/ 528 w 624"/>
                  <a:gd name="T53" fmla="*/ 48 h 160"/>
                  <a:gd name="T54" fmla="*/ 560 w 624"/>
                  <a:gd name="T55" fmla="*/ 80 h 160"/>
                  <a:gd name="T56" fmla="*/ 528 w 624"/>
                  <a:gd name="T57" fmla="*/ 112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24" h="160">
                    <a:moveTo>
                      <a:pt x="594" y="0"/>
                    </a:moveTo>
                    <a:lnTo>
                      <a:pt x="30" y="0"/>
                    </a:lnTo>
                    <a:cubicBezTo>
                      <a:pt x="13" y="0"/>
                      <a:pt x="0" y="11"/>
                      <a:pt x="0" y="23"/>
                    </a:cubicBezTo>
                    <a:lnTo>
                      <a:pt x="0" y="138"/>
                    </a:lnTo>
                    <a:cubicBezTo>
                      <a:pt x="0" y="150"/>
                      <a:pt x="13" y="160"/>
                      <a:pt x="30" y="160"/>
                    </a:cubicBezTo>
                    <a:lnTo>
                      <a:pt x="594" y="160"/>
                    </a:lnTo>
                    <a:cubicBezTo>
                      <a:pt x="610" y="160"/>
                      <a:pt x="624" y="150"/>
                      <a:pt x="624" y="138"/>
                    </a:cubicBezTo>
                    <a:lnTo>
                      <a:pt x="624" y="23"/>
                    </a:lnTo>
                    <a:cubicBezTo>
                      <a:pt x="624" y="11"/>
                      <a:pt x="610" y="0"/>
                      <a:pt x="594" y="0"/>
                    </a:cubicBezTo>
                    <a:close/>
                    <a:moveTo>
                      <a:pt x="96" y="112"/>
                    </a:moveTo>
                    <a:cubicBezTo>
                      <a:pt x="78" y="112"/>
                      <a:pt x="64" y="98"/>
                      <a:pt x="64" y="80"/>
                    </a:cubicBezTo>
                    <a:cubicBezTo>
                      <a:pt x="64" y="63"/>
                      <a:pt x="78" y="48"/>
                      <a:pt x="96" y="48"/>
                    </a:cubicBezTo>
                    <a:cubicBezTo>
                      <a:pt x="113" y="48"/>
                      <a:pt x="128" y="63"/>
                      <a:pt x="128" y="80"/>
                    </a:cubicBezTo>
                    <a:cubicBezTo>
                      <a:pt x="128" y="98"/>
                      <a:pt x="113" y="112"/>
                      <a:pt x="96" y="112"/>
                    </a:cubicBezTo>
                    <a:close/>
                    <a:moveTo>
                      <a:pt x="240" y="112"/>
                    </a:moveTo>
                    <a:cubicBezTo>
                      <a:pt x="222" y="112"/>
                      <a:pt x="208" y="98"/>
                      <a:pt x="208" y="80"/>
                    </a:cubicBezTo>
                    <a:cubicBezTo>
                      <a:pt x="208" y="63"/>
                      <a:pt x="222" y="48"/>
                      <a:pt x="240" y="48"/>
                    </a:cubicBezTo>
                    <a:cubicBezTo>
                      <a:pt x="257" y="48"/>
                      <a:pt x="272" y="63"/>
                      <a:pt x="272" y="80"/>
                    </a:cubicBezTo>
                    <a:cubicBezTo>
                      <a:pt x="272" y="98"/>
                      <a:pt x="257" y="112"/>
                      <a:pt x="240" y="112"/>
                    </a:cubicBezTo>
                    <a:close/>
                    <a:moveTo>
                      <a:pt x="384" y="112"/>
                    </a:moveTo>
                    <a:cubicBezTo>
                      <a:pt x="366" y="112"/>
                      <a:pt x="352" y="98"/>
                      <a:pt x="352" y="80"/>
                    </a:cubicBezTo>
                    <a:cubicBezTo>
                      <a:pt x="352" y="63"/>
                      <a:pt x="366" y="48"/>
                      <a:pt x="384" y="48"/>
                    </a:cubicBezTo>
                    <a:cubicBezTo>
                      <a:pt x="401" y="48"/>
                      <a:pt x="416" y="63"/>
                      <a:pt x="416" y="80"/>
                    </a:cubicBezTo>
                    <a:cubicBezTo>
                      <a:pt x="416" y="98"/>
                      <a:pt x="401" y="112"/>
                      <a:pt x="384" y="112"/>
                    </a:cubicBezTo>
                    <a:close/>
                    <a:moveTo>
                      <a:pt x="528" y="112"/>
                    </a:moveTo>
                    <a:cubicBezTo>
                      <a:pt x="510" y="112"/>
                      <a:pt x="496" y="98"/>
                      <a:pt x="496" y="80"/>
                    </a:cubicBezTo>
                    <a:cubicBezTo>
                      <a:pt x="496" y="63"/>
                      <a:pt x="510" y="48"/>
                      <a:pt x="528" y="48"/>
                    </a:cubicBezTo>
                    <a:cubicBezTo>
                      <a:pt x="545" y="48"/>
                      <a:pt x="560" y="63"/>
                      <a:pt x="560" y="80"/>
                    </a:cubicBezTo>
                    <a:cubicBezTo>
                      <a:pt x="560" y="98"/>
                      <a:pt x="545" y="112"/>
                      <a:pt x="528" y="112"/>
                    </a:cubicBez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9" name="Freeform 20"/>
              <p:cNvSpPr>
                <a:spLocks/>
              </p:cNvSpPr>
              <p:nvPr/>
            </p:nvSpPr>
            <p:spPr bwMode="auto">
              <a:xfrm>
                <a:off x="5922103" y="3284089"/>
                <a:ext cx="1066800" cy="192088"/>
              </a:xfrm>
              <a:custGeom>
                <a:avLst/>
                <a:gdLst>
                  <a:gd name="T0" fmla="*/ 547 w 672"/>
                  <a:gd name="T1" fmla="*/ 0 h 121"/>
                  <a:gd name="T2" fmla="*/ 124 w 672"/>
                  <a:gd name="T3" fmla="*/ 0 h 121"/>
                  <a:gd name="T4" fmla="*/ 0 w 672"/>
                  <a:gd name="T5" fmla="*/ 121 h 121"/>
                  <a:gd name="T6" fmla="*/ 672 w 672"/>
                  <a:gd name="T7" fmla="*/ 121 h 121"/>
                  <a:gd name="T8" fmla="*/ 547 w 672"/>
                  <a:gd name="T9" fmla="*/ 0 h 121"/>
                </a:gdLst>
                <a:ahLst/>
                <a:cxnLst>
                  <a:cxn ang="0">
                    <a:pos x="T0" y="T1"/>
                  </a:cxn>
                  <a:cxn ang="0">
                    <a:pos x="T2" y="T3"/>
                  </a:cxn>
                  <a:cxn ang="0">
                    <a:pos x="T4" y="T5"/>
                  </a:cxn>
                  <a:cxn ang="0">
                    <a:pos x="T6" y="T7"/>
                  </a:cxn>
                  <a:cxn ang="0">
                    <a:pos x="T8" y="T9"/>
                  </a:cxn>
                </a:cxnLst>
                <a:rect l="0" t="0" r="r" b="b"/>
                <a:pathLst>
                  <a:path w="672" h="121">
                    <a:moveTo>
                      <a:pt x="547" y="0"/>
                    </a:moveTo>
                    <a:lnTo>
                      <a:pt x="124" y="0"/>
                    </a:lnTo>
                    <a:lnTo>
                      <a:pt x="0" y="121"/>
                    </a:lnTo>
                    <a:lnTo>
                      <a:pt x="672" y="121"/>
                    </a:lnTo>
                    <a:lnTo>
                      <a:pt x="547" y="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83" name="Group 24"/>
            <p:cNvGrpSpPr>
              <a:grpSpLocks noChangeAspect="1"/>
            </p:cNvGrpSpPr>
            <p:nvPr/>
          </p:nvGrpSpPr>
          <p:grpSpPr bwMode="auto">
            <a:xfrm>
              <a:off x="5477789" y="4191990"/>
              <a:ext cx="2582674" cy="562349"/>
              <a:chOff x="3432" y="3444"/>
              <a:chExt cx="2498" cy="496"/>
            </a:xfrm>
          </p:grpSpPr>
          <p:sp>
            <p:nvSpPr>
              <p:cNvPr id="114" name="AutoShape 23"/>
              <p:cNvSpPr>
                <a:spLocks noChangeAspect="1" noChangeArrowheads="1" noTextEdit="1"/>
              </p:cNvSpPr>
              <p:nvPr/>
            </p:nvSpPr>
            <p:spPr bwMode="auto">
              <a:xfrm>
                <a:off x="3432" y="3444"/>
                <a:ext cx="2498" cy="4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5" name="Oval 25"/>
              <p:cNvSpPr>
                <a:spLocks noChangeArrowheads="1"/>
              </p:cNvSpPr>
              <p:nvPr/>
            </p:nvSpPr>
            <p:spPr bwMode="auto">
              <a:xfrm>
                <a:off x="3432" y="3443"/>
                <a:ext cx="243" cy="496"/>
              </a:xfrm>
              <a:prstGeom prst="ellipse">
                <a:avLst/>
              </a:pr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6" name="Rectangle 26"/>
              <p:cNvSpPr>
                <a:spLocks noChangeArrowheads="1"/>
              </p:cNvSpPr>
              <p:nvPr/>
            </p:nvSpPr>
            <p:spPr bwMode="auto">
              <a:xfrm>
                <a:off x="3553" y="3443"/>
                <a:ext cx="2256" cy="496"/>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7" name="Oval 27"/>
              <p:cNvSpPr>
                <a:spLocks noChangeArrowheads="1"/>
              </p:cNvSpPr>
              <p:nvPr/>
            </p:nvSpPr>
            <p:spPr bwMode="auto">
              <a:xfrm>
                <a:off x="5687" y="3443"/>
                <a:ext cx="242" cy="496"/>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84" name="TextBox 83"/>
            <p:cNvSpPr txBox="1"/>
            <p:nvPr/>
          </p:nvSpPr>
          <p:spPr>
            <a:xfrm>
              <a:off x="3757869" y="4854979"/>
              <a:ext cx="1488228"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smtClean="0">
                  <a:gradFill>
                    <a:gsLst>
                      <a:gs pos="2917">
                        <a:schemeClr val="tx1"/>
                      </a:gs>
                      <a:gs pos="30000">
                        <a:schemeClr val="tx1"/>
                      </a:gs>
                    </a:gsLst>
                    <a:lin ang="5400000" scaled="0"/>
                  </a:gradFill>
                </a:rPr>
                <a:t>VPN Device</a:t>
              </a:r>
            </a:p>
          </p:txBody>
        </p:sp>
        <p:sp>
          <p:nvSpPr>
            <p:cNvPr id="85" name="TextBox 84"/>
            <p:cNvSpPr txBox="1"/>
            <p:nvPr/>
          </p:nvSpPr>
          <p:spPr>
            <a:xfrm>
              <a:off x="8426357" y="4854979"/>
              <a:ext cx="1681358" cy="517065"/>
            </a:xfrm>
            <a:prstGeom prst="rect">
              <a:avLst/>
            </a:prstGeom>
            <a:noFill/>
          </p:spPr>
          <p:txBody>
            <a:bodyPr wrap="none" lIns="182880" tIns="146304" rIns="182880" bIns="146304" rtlCol="0">
              <a:spAutoFit/>
            </a:bodyPr>
            <a:lstStyle/>
            <a:p>
              <a:pPr>
                <a:lnSpc>
                  <a:spcPct val="90000"/>
                </a:lnSpc>
                <a:spcAft>
                  <a:spcPts val="600"/>
                </a:spcAft>
              </a:pPr>
              <a:r>
                <a:rPr lang="en-US" sz="1600" b="1" dirty="0" smtClean="0">
                  <a:gradFill>
                    <a:gsLst>
                      <a:gs pos="2917">
                        <a:schemeClr val="tx1"/>
                      </a:gs>
                      <a:gs pos="30000">
                        <a:schemeClr val="tx1"/>
                      </a:gs>
                    </a:gsLst>
                    <a:lin ang="5400000" scaled="0"/>
                  </a:gradFill>
                </a:rPr>
                <a:t>VPN Gateway</a:t>
              </a:r>
            </a:p>
          </p:txBody>
        </p:sp>
        <p:cxnSp>
          <p:nvCxnSpPr>
            <p:cNvPr id="87" name="Straight Connector 86"/>
            <p:cNvCxnSpPr/>
            <p:nvPr/>
          </p:nvCxnSpPr>
          <p:spPr>
            <a:xfrm>
              <a:off x="2797790" y="3929117"/>
              <a:ext cx="0" cy="461172"/>
            </a:xfrm>
            <a:prstGeom prst="line">
              <a:avLst/>
            </a:prstGeom>
            <a:ln w="571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V="1">
              <a:off x="3007867" y="4485105"/>
              <a:ext cx="869240" cy="1"/>
            </a:xfrm>
            <a:prstGeom prst="line">
              <a:avLst/>
            </a:prstGeom>
            <a:ln w="571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a:off x="9588104" y="4485104"/>
              <a:ext cx="817345" cy="0"/>
            </a:xfrm>
            <a:prstGeom prst="line">
              <a:avLst/>
            </a:prstGeom>
            <a:ln w="571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95" name="TextBox 94"/>
            <p:cNvSpPr txBox="1"/>
            <p:nvPr/>
          </p:nvSpPr>
          <p:spPr>
            <a:xfrm>
              <a:off x="1887582" y="3005265"/>
              <a:ext cx="630622"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S1</a:t>
              </a:r>
            </a:p>
          </p:txBody>
        </p:sp>
        <p:sp>
          <p:nvSpPr>
            <p:cNvPr id="96" name="TextBox 95"/>
            <p:cNvSpPr txBox="1"/>
            <p:nvPr/>
          </p:nvSpPr>
          <p:spPr>
            <a:xfrm>
              <a:off x="11150378" y="4179390"/>
              <a:ext cx="69955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S2</a:t>
              </a:r>
            </a:p>
          </p:txBody>
        </p:sp>
        <p:sp>
          <p:nvSpPr>
            <p:cNvPr id="97" name="TextBox 96"/>
            <p:cNvSpPr txBox="1"/>
            <p:nvPr/>
          </p:nvSpPr>
          <p:spPr>
            <a:xfrm>
              <a:off x="1817778" y="2261363"/>
              <a:ext cx="1960024"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t>Availability Group</a:t>
              </a:r>
            </a:p>
          </p:txBody>
        </p:sp>
        <p:sp>
          <p:nvSpPr>
            <p:cNvPr id="98" name="TextBox 97"/>
            <p:cNvSpPr txBox="1"/>
            <p:nvPr/>
          </p:nvSpPr>
          <p:spPr>
            <a:xfrm>
              <a:off x="9039217" y="2261363"/>
              <a:ext cx="1967077"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chemeClr val="tx2"/>
                  </a:solidFill>
                </a:rPr>
                <a:t>Virtual Network</a:t>
              </a:r>
            </a:p>
          </p:txBody>
        </p:sp>
        <p:grpSp>
          <p:nvGrpSpPr>
            <p:cNvPr id="99" name="Group 98"/>
            <p:cNvGrpSpPr/>
            <p:nvPr/>
          </p:nvGrpSpPr>
          <p:grpSpPr>
            <a:xfrm>
              <a:off x="2495206" y="4294521"/>
              <a:ext cx="716363" cy="954029"/>
              <a:chOff x="8029848" y="2988220"/>
              <a:chExt cx="1014413" cy="1350963"/>
            </a:xfrm>
          </p:grpSpPr>
          <p:sp>
            <p:nvSpPr>
              <p:cNvPr id="109" name="Freeform 13"/>
              <p:cNvSpPr>
                <a:spLocks noEditPoints="1"/>
              </p:cNvSpPr>
              <p:nvPr/>
            </p:nvSpPr>
            <p:spPr bwMode="auto">
              <a:xfrm>
                <a:off x="8029848" y="2989807"/>
                <a:ext cx="1014413" cy="1349375"/>
              </a:xfrm>
              <a:custGeom>
                <a:avLst/>
                <a:gdLst>
                  <a:gd name="T0" fmla="*/ 368 w 496"/>
                  <a:gd name="T1" fmla="*/ 261 h 656"/>
                  <a:gd name="T2" fmla="*/ 319 w 496"/>
                  <a:gd name="T3" fmla="*/ 264 h 656"/>
                  <a:gd name="T4" fmla="*/ 320 w 496"/>
                  <a:gd name="T5" fmla="*/ 264 h 656"/>
                  <a:gd name="T6" fmla="*/ 320 w 496"/>
                  <a:gd name="T7" fmla="*/ 32 h 656"/>
                  <a:gd name="T8" fmla="*/ 288 w 496"/>
                  <a:gd name="T9" fmla="*/ 0 h 656"/>
                  <a:gd name="T10" fmla="*/ 32 w 496"/>
                  <a:gd name="T11" fmla="*/ 0 h 656"/>
                  <a:gd name="T12" fmla="*/ 0 w 496"/>
                  <a:gd name="T13" fmla="*/ 32 h 656"/>
                  <a:gd name="T14" fmla="*/ 0 w 496"/>
                  <a:gd name="T15" fmla="*/ 656 h 656"/>
                  <a:gd name="T16" fmla="*/ 324 w 496"/>
                  <a:gd name="T17" fmla="*/ 656 h 656"/>
                  <a:gd name="T18" fmla="*/ 319 w 496"/>
                  <a:gd name="T19" fmla="*/ 652 h 656"/>
                  <a:gd name="T20" fmla="*/ 368 w 496"/>
                  <a:gd name="T21" fmla="*/ 656 h 656"/>
                  <a:gd name="T22" fmla="*/ 496 w 496"/>
                  <a:gd name="T23" fmla="*/ 598 h 656"/>
                  <a:gd name="T24" fmla="*/ 496 w 496"/>
                  <a:gd name="T25" fmla="*/ 307 h 656"/>
                  <a:gd name="T26" fmla="*/ 368 w 496"/>
                  <a:gd name="T27" fmla="*/ 261 h 656"/>
                  <a:gd name="T28" fmla="*/ 311 w 496"/>
                  <a:gd name="T29" fmla="*/ 265 h 656"/>
                  <a:gd name="T30" fmla="*/ 309 w 496"/>
                  <a:gd name="T31" fmla="*/ 266 h 656"/>
                  <a:gd name="T32" fmla="*/ 311 w 496"/>
                  <a:gd name="T33" fmla="*/ 265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6" h="656">
                    <a:moveTo>
                      <a:pt x="368" y="261"/>
                    </a:moveTo>
                    <a:cubicBezTo>
                      <a:pt x="350" y="261"/>
                      <a:pt x="334" y="262"/>
                      <a:pt x="319" y="264"/>
                    </a:cubicBezTo>
                    <a:cubicBezTo>
                      <a:pt x="319" y="264"/>
                      <a:pt x="319" y="264"/>
                      <a:pt x="320" y="264"/>
                    </a:cubicBezTo>
                    <a:lnTo>
                      <a:pt x="320" y="32"/>
                    </a:lnTo>
                    <a:cubicBezTo>
                      <a:pt x="320" y="14"/>
                      <a:pt x="305" y="0"/>
                      <a:pt x="288" y="0"/>
                    </a:cubicBezTo>
                    <a:lnTo>
                      <a:pt x="32" y="0"/>
                    </a:lnTo>
                    <a:cubicBezTo>
                      <a:pt x="14" y="0"/>
                      <a:pt x="0" y="14"/>
                      <a:pt x="0" y="32"/>
                    </a:cubicBezTo>
                    <a:lnTo>
                      <a:pt x="0" y="656"/>
                    </a:lnTo>
                    <a:lnTo>
                      <a:pt x="324" y="656"/>
                    </a:lnTo>
                    <a:cubicBezTo>
                      <a:pt x="323" y="655"/>
                      <a:pt x="321" y="654"/>
                      <a:pt x="319" y="652"/>
                    </a:cubicBezTo>
                    <a:cubicBezTo>
                      <a:pt x="334" y="655"/>
                      <a:pt x="350" y="656"/>
                      <a:pt x="368" y="656"/>
                    </a:cubicBezTo>
                    <a:cubicBezTo>
                      <a:pt x="438" y="656"/>
                      <a:pt x="496" y="630"/>
                      <a:pt x="496" y="598"/>
                    </a:cubicBezTo>
                    <a:cubicBezTo>
                      <a:pt x="496" y="598"/>
                      <a:pt x="496" y="312"/>
                      <a:pt x="496" y="307"/>
                    </a:cubicBezTo>
                    <a:cubicBezTo>
                      <a:pt x="496" y="281"/>
                      <a:pt x="438" y="261"/>
                      <a:pt x="368" y="261"/>
                    </a:cubicBezTo>
                    <a:close/>
                    <a:moveTo>
                      <a:pt x="311" y="265"/>
                    </a:moveTo>
                    <a:cubicBezTo>
                      <a:pt x="310" y="266"/>
                      <a:pt x="310" y="266"/>
                      <a:pt x="309" y="266"/>
                    </a:cubicBezTo>
                    <a:cubicBezTo>
                      <a:pt x="310" y="266"/>
                      <a:pt x="310" y="266"/>
                      <a:pt x="311" y="26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0" name="Freeform 14"/>
              <p:cNvSpPr>
                <a:spLocks noEditPoints="1"/>
              </p:cNvSpPr>
              <p:nvPr/>
            </p:nvSpPr>
            <p:spPr bwMode="auto">
              <a:xfrm>
                <a:off x="8029848" y="2988220"/>
                <a:ext cx="1014413" cy="1350963"/>
              </a:xfrm>
              <a:custGeom>
                <a:avLst/>
                <a:gdLst>
                  <a:gd name="T0" fmla="*/ 368 w 496"/>
                  <a:gd name="T1" fmla="*/ 261 h 656"/>
                  <a:gd name="T2" fmla="*/ 319 w 496"/>
                  <a:gd name="T3" fmla="*/ 264 h 656"/>
                  <a:gd name="T4" fmla="*/ 320 w 496"/>
                  <a:gd name="T5" fmla="*/ 264 h 656"/>
                  <a:gd name="T6" fmla="*/ 320 w 496"/>
                  <a:gd name="T7" fmla="*/ 32 h 656"/>
                  <a:gd name="T8" fmla="*/ 288 w 496"/>
                  <a:gd name="T9" fmla="*/ 0 h 656"/>
                  <a:gd name="T10" fmla="*/ 32 w 496"/>
                  <a:gd name="T11" fmla="*/ 0 h 656"/>
                  <a:gd name="T12" fmla="*/ 0 w 496"/>
                  <a:gd name="T13" fmla="*/ 32 h 656"/>
                  <a:gd name="T14" fmla="*/ 0 w 496"/>
                  <a:gd name="T15" fmla="*/ 656 h 656"/>
                  <a:gd name="T16" fmla="*/ 324 w 496"/>
                  <a:gd name="T17" fmla="*/ 656 h 656"/>
                  <a:gd name="T18" fmla="*/ 319 w 496"/>
                  <a:gd name="T19" fmla="*/ 652 h 656"/>
                  <a:gd name="T20" fmla="*/ 368 w 496"/>
                  <a:gd name="T21" fmla="*/ 656 h 656"/>
                  <a:gd name="T22" fmla="*/ 496 w 496"/>
                  <a:gd name="T23" fmla="*/ 598 h 656"/>
                  <a:gd name="T24" fmla="*/ 496 w 496"/>
                  <a:gd name="T25" fmla="*/ 307 h 656"/>
                  <a:gd name="T26" fmla="*/ 368 w 496"/>
                  <a:gd name="T27" fmla="*/ 261 h 656"/>
                  <a:gd name="T28" fmla="*/ 311 w 496"/>
                  <a:gd name="T29" fmla="*/ 265 h 656"/>
                  <a:gd name="T30" fmla="*/ 309 w 496"/>
                  <a:gd name="T31" fmla="*/ 266 h 656"/>
                  <a:gd name="T32" fmla="*/ 311 w 496"/>
                  <a:gd name="T33" fmla="*/ 265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6" h="656">
                    <a:moveTo>
                      <a:pt x="368" y="261"/>
                    </a:moveTo>
                    <a:cubicBezTo>
                      <a:pt x="350" y="261"/>
                      <a:pt x="334" y="262"/>
                      <a:pt x="319" y="264"/>
                    </a:cubicBezTo>
                    <a:cubicBezTo>
                      <a:pt x="319" y="264"/>
                      <a:pt x="319" y="264"/>
                      <a:pt x="320" y="264"/>
                    </a:cubicBezTo>
                    <a:lnTo>
                      <a:pt x="320" y="32"/>
                    </a:lnTo>
                    <a:cubicBezTo>
                      <a:pt x="320" y="14"/>
                      <a:pt x="305" y="0"/>
                      <a:pt x="288" y="0"/>
                    </a:cubicBezTo>
                    <a:lnTo>
                      <a:pt x="32" y="0"/>
                    </a:lnTo>
                    <a:cubicBezTo>
                      <a:pt x="14" y="0"/>
                      <a:pt x="0" y="14"/>
                      <a:pt x="0" y="32"/>
                    </a:cubicBezTo>
                    <a:lnTo>
                      <a:pt x="0" y="656"/>
                    </a:lnTo>
                    <a:lnTo>
                      <a:pt x="324" y="656"/>
                    </a:lnTo>
                    <a:cubicBezTo>
                      <a:pt x="323" y="655"/>
                      <a:pt x="321" y="654"/>
                      <a:pt x="319" y="652"/>
                    </a:cubicBezTo>
                    <a:cubicBezTo>
                      <a:pt x="334" y="655"/>
                      <a:pt x="350" y="656"/>
                      <a:pt x="368" y="656"/>
                    </a:cubicBezTo>
                    <a:cubicBezTo>
                      <a:pt x="438" y="656"/>
                      <a:pt x="496" y="630"/>
                      <a:pt x="496" y="598"/>
                    </a:cubicBezTo>
                    <a:cubicBezTo>
                      <a:pt x="496" y="598"/>
                      <a:pt x="496" y="312"/>
                      <a:pt x="496" y="307"/>
                    </a:cubicBezTo>
                    <a:cubicBezTo>
                      <a:pt x="496" y="281"/>
                      <a:pt x="438" y="261"/>
                      <a:pt x="368" y="261"/>
                    </a:cubicBezTo>
                    <a:close/>
                    <a:moveTo>
                      <a:pt x="311" y="265"/>
                    </a:moveTo>
                    <a:cubicBezTo>
                      <a:pt x="310" y="266"/>
                      <a:pt x="310" y="266"/>
                      <a:pt x="309" y="266"/>
                    </a:cubicBezTo>
                    <a:cubicBezTo>
                      <a:pt x="310" y="266"/>
                      <a:pt x="310" y="266"/>
                      <a:pt x="311" y="265"/>
                    </a:cubicBezTo>
                    <a:close/>
                  </a:path>
                </a:pathLst>
              </a:custGeom>
              <a:noFill/>
              <a:ln w="650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1" name="Freeform 15"/>
              <p:cNvSpPr>
                <a:spLocks/>
              </p:cNvSpPr>
              <p:nvPr/>
            </p:nvSpPr>
            <p:spPr bwMode="auto">
              <a:xfrm>
                <a:off x="8520385" y="3688307"/>
                <a:ext cx="523875" cy="650875"/>
              </a:xfrm>
              <a:custGeom>
                <a:avLst/>
                <a:gdLst>
                  <a:gd name="T0" fmla="*/ 128 w 256"/>
                  <a:gd name="T1" fmla="*/ 31 h 316"/>
                  <a:gd name="T2" fmla="*/ 0 w 256"/>
                  <a:gd name="T3" fmla="*/ 0 h 316"/>
                  <a:gd name="T4" fmla="*/ 0 w 256"/>
                  <a:gd name="T5" fmla="*/ 258 h 316"/>
                  <a:gd name="T6" fmla="*/ 128 w 256"/>
                  <a:gd name="T7" fmla="*/ 316 h 316"/>
                  <a:gd name="T8" fmla="*/ 256 w 256"/>
                  <a:gd name="T9" fmla="*/ 258 h 316"/>
                  <a:gd name="T10" fmla="*/ 256 w 256"/>
                  <a:gd name="T11" fmla="*/ 0 h 316"/>
                  <a:gd name="T12" fmla="*/ 128 w 256"/>
                  <a:gd name="T13" fmla="*/ 31 h 316"/>
                </a:gdLst>
                <a:ahLst/>
                <a:cxnLst>
                  <a:cxn ang="0">
                    <a:pos x="T0" y="T1"/>
                  </a:cxn>
                  <a:cxn ang="0">
                    <a:pos x="T2" y="T3"/>
                  </a:cxn>
                  <a:cxn ang="0">
                    <a:pos x="T4" y="T5"/>
                  </a:cxn>
                  <a:cxn ang="0">
                    <a:pos x="T6" y="T7"/>
                  </a:cxn>
                  <a:cxn ang="0">
                    <a:pos x="T8" y="T9"/>
                  </a:cxn>
                  <a:cxn ang="0">
                    <a:pos x="T10" y="T11"/>
                  </a:cxn>
                  <a:cxn ang="0">
                    <a:pos x="T12" y="T13"/>
                  </a:cxn>
                </a:cxnLst>
                <a:rect l="0" t="0" r="r" b="b"/>
                <a:pathLst>
                  <a:path w="256" h="316">
                    <a:moveTo>
                      <a:pt x="128" y="31"/>
                    </a:moveTo>
                    <a:cubicBezTo>
                      <a:pt x="78" y="31"/>
                      <a:pt x="26" y="21"/>
                      <a:pt x="0" y="0"/>
                    </a:cubicBezTo>
                    <a:lnTo>
                      <a:pt x="0" y="258"/>
                    </a:lnTo>
                    <a:cubicBezTo>
                      <a:pt x="0" y="291"/>
                      <a:pt x="57" y="316"/>
                      <a:pt x="128" y="316"/>
                    </a:cubicBezTo>
                    <a:cubicBezTo>
                      <a:pt x="198" y="316"/>
                      <a:pt x="256" y="290"/>
                      <a:pt x="256" y="258"/>
                    </a:cubicBezTo>
                    <a:lnTo>
                      <a:pt x="256" y="0"/>
                    </a:lnTo>
                    <a:cubicBezTo>
                      <a:pt x="229" y="21"/>
                      <a:pt x="177" y="31"/>
                      <a:pt x="128" y="31"/>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2" name="Oval 16"/>
              <p:cNvSpPr>
                <a:spLocks noChangeArrowheads="1"/>
              </p:cNvSpPr>
              <p:nvPr/>
            </p:nvSpPr>
            <p:spPr bwMode="auto">
              <a:xfrm>
                <a:off x="8520385" y="3526382"/>
                <a:ext cx="523875" cy="188913"/>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3" name="Freeform 17"/>
              <p:cNvSpPr>
                <a:spLocks noEditPoints="1"/>
              </p:cNvSpPr>
              <p:nvPr/>
            </p:nvSpPr>
            <p:spPr bwMode="auto">
              <a:xfrm>
                <a:off x="8029848" y="2989807"/>
                <a:ext cx="654050" cy="1349375"/>
              </a:xfrm>
              <a:custGeom>
                <a:avLst/>
                <a:gdLst>
                  <a:gd name="T0" fmla="*/ 208 w 320"/>
                  <a:gd name="T1" fmla="*/ 598 h 656"/>
                  <a:gd name="T2" fmla="*/ 208 w 320"/>
                  <a:gd name="T3" fmla="*/ 592 h 656"/>
                  <a:gd name="T4" fmla="*/ 48 w 320"/>
                  <a:gd name="T5" fmla="*/ 592 h 656"/>
                  <a:gd name="T6" fmla="*/ 48 w 320"/>
                  <a:gd name="T7" fmla="*/ 560 h 656"/>
                  <a:gd name="T8" fmla="*/ 208 w 320"/>
                  <a:gd name="T9" fmla="*/ 560 h 656"/>
                  <a:gd name="T10" fmla="*/ 208 w 320"/>
                  <a:gd name="T11" fmla="*/ 528 h 656"/>
                  <a:gd name="T12" fmla="*/ 48 w 320"/>
                  <a:gd name="T13" fmla="*/ 528 h 656"/>
                  <a:gd name="T14" fmla="*/ 48 w 320"/>
                  <a:gd name="T15" fmla="*/ 496 h 656"/>
                  <a:gd name="T16" fmla="*/ 208 w 320"/>
                  <a:gd name="T17" fmla="*/ 496 h 656"/>
                  <a:gd name="T18" fmla="*/ 208 w 320"/>
                  <a:gd name="T19" fmla="*/ 307 h 656"/>
                  <a:gd name="T20" fmla="*/ 320 w 320"/>
                  <a:gd name="T21" fmla="*/ 232 h 656"/>
                  <a:gd name="T22" fmla="*/ 320 w 320"/>
                  <a:gd name="T23" fmla="*/ 32 h 656"/>
                  <a:gd name="T24" fmla="*/ 288 w 320"/>
                  <a:gd name="T25" fmla="*/ 0 h 656"/>
                  <a:gd name="T26" fmla="*/ 32 w 320"/>
                  <a:gd name="T27" fmla="*/ 0 h 656"/>
                  <a:gd name="T28" fmla="*/ 0 w 320"/>
                  <a:gd name="T29" fmla="*/ 32 h 656"/>
                  <a:gd name="T30" fmla="*/ 0 w 320"/>
                  <a:gd name="T31" fmla="*/ 656 h 656"/>
                  <a:gd name="T32" fmla="*/ 242 w 320"/>
                  <a:gd name="T33" fmla="*/ 656 h 656"/>
                  <a:gd name="T34" fmla="*/ 208 w 320"/>
                  <a:gd name="T35" fmla="*/ 598 h 656"/>
                  <a:gd name="T36" fmla="*/ 48 w 320"/>
                  <a:gd name="T37" fmla="*/ 96 h 656"/>
                  <a:gd name="T38" fmla="*/ 272 w 320"/>
                  <a:gd name="T39" fmla="*/ 96 h 656"/>
                  <a:gd name="T40" fmla="*/ 272 w 320"/>
                  <a:gd name="T41" fmla="*/ 128 h 656"/>
                  <a:gd name="T42" fmla="*/ 48 w 320"/>
                  <a:gd name="T43" fmla="*/ 128 h 656"/>
                  <a:gd name="T44" fmla="*/ 48 w 320"/>
                  <a:gd name="T45" fmla="*/ 9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0" h="656">
                    <a:moveTo>
                      <a:pt x="208" y="598"/>
                    </a:moveTo>
                    <a:lnTo>
                      <a:pt x="208" y="592"/>
                    </a:lnTo>
                    <a:lnTo>
                      <a:pt x="48" y="592"/>
                    </a:lnTo>
                    <a:lnTo>
                      <a:pt x="48" y="560"/>
                    </a:lnTo>
                    <a:lnTo>
                      <a:pt x="208" y="560"/>
                    </a:lnTo>
                    <a:lnTo>
                      <a:pt x="208" y="528"/>
                    </a:lnTo>
                    <a:lnTo>
                      <a:pt x="48" y="528"/>
                    </a:lnTo>
                    <a:lnTo>
                      <a:pt x="48" y="496"/>
                    </a:lnTo>
                    <a:lnTo>
                      <a:pt x="208" y="496"/>
                    </a:lnTo>
                    <a:lnTo>
                      <a:pt x="208" y="307"/>
                    </a:lnTo>
                    <a:cubicBezTo>
                      <a:pt x="208" y="264"/>
                      <a:pt x="259" y="240"/>
                      <a:pt x="320" y="232"/>
                    </a:cubicBezTo>
                    <a:lnTo>
                      <a:pt x="320" y="32"/>
                    </a:lnTo>
                    <a:cubicBezTo>
                      <a:pt x="320" y="14"/>
                      <a:pt x="305" y="0"/>
                      <a:pt x="288" y="0"/>
                    </a:cubicBezTo>
                    <a:lnTo>
                      <a:pt x="32" y="0"/>
                    </a:lnTo>
                    <a:cubicBezTo>
                      <a:pt x="14" y="0"/>
                      <a:pt x="0" y="14"/>
                      <a:pt x="0" y="32"/>
                    </a:cubicBezTo>
                    <a:lnTo>
                      <a:pt x="0" y="656"/>
                    </a:lnTo>
                    <a:lnTo>
                      <a:pt x="242" y="656"/>
                    </a:lnTo>
                    <a:cubicBezTo>
                      <a:pt x="220" y="641"/>
                      <a:pt x="208" y="621"/>
                      <a:pt x="208" y="598"/>
                    </a:cubicBezTo>
                    <a:close/>
                    <a:moveTo>
                      <a:pt x="48" y="96"/>
                    </a:moveTo>
                    <a:lnTo>
                      <a:pt x="272" y="96"/>
                    </a:lnTo>
                    <a:lnTo>
                      <a:pt x="272" y="128"/>
                    </a:lnTo>
                    <a:lnTo>
                      <a:pt x="48" y="128"/>
                    </a:lnTo>
                    <a:lnTo>
                      <a:pt x="48" y="96"/>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00" name="TextBox 99"/>
            <p:cNvSpPr txBox="1"/>
            <p:nvPr/>
          </p:nvSpPr>
          <p:spPr>
            <a:xfrm>
              <a:off x="1948555" y="4474980"/>
              <a:ext cx="54245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P</a:t>
              </a:r>
            </a:p>
          </p:txBody>
        </p:sp>
        <p:cxnSp>
          <p:nvCxnSpPr>
            <p:cNvPr id="101" name="Straight Connector 100"/>
            <p:cNvCxnSpPr/>
            <p:nvPr/>
          </p:nvCxnSpPr>
          <p:spPr>
            <a:xfrm>
              <a:off x="4972028" y="4474978"/>
              <a:ext cx="3933980" cy="0"/>
            </a:xfrm>
            <a:prstGeom prst="line">
              <a:avLst/>
            </a:prstGeom>
            <a:ln w="5715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5751342" y="4166353"/>
              <a:ext cx="1928162" cy="627864"/>
            </a:xfrm>
            <a:prstGeom prst="rect">
              <a:avLst/>
            </a:prstGeom>
            <a:noFill/>
          </p:spPr>
          <p:txBody>
            <a:bodyPr wrap="square" lIns="182880" tIns="146304" rIns="182880" bIns="146304" rtlCol="0">
              <a:spAutoFit/>
            </a:bodyPr>
            <a:lstStyle/>
            <a:p>
              <a:pPr algn="ctr">
                <a:lnSpc>
                  <a:spcPct val="90000"/>
                </a:lnSpc>
                <a:spcAft>
                  <a:spcPts val="600"/>
                </a:spcAft>
              </a:pPr>
              <a:r>
                <a:rPr lang="en-US" sz="2400" dirty="0" smtClean="0">
                  <a:solidFill>
                    <a:schemeClr val="bg1"/>
                  </a:solidFill>
                </a:rPr>
                <a:t>VPN Tunnel</a:t>
              </a:r>
            </a:p>
          </p:txBody>
        </p:sp>
        <p:sp>
          <p:nvSpPr>
            <p:cNvPr id="103" name="Rectangle 102"/>
            <p:cNvSpPr/>
            <p:nvPr/>
          </p:nvSpPr>
          <p:spPr>
            <a:xfrm>
              <a:off x="1915218" y="5813989"/>
              <a:ext cx="1962426" cy="461665"/>
            </a:xfrm>
            <a:prstGeom prst="rect">
              <a:avLst/>
            </a:prstGeom>
            <a:noFill/>
          </p:spPr>
          <p:txBody>
            <a:bodyPr wrap="square">
              <a:spAutoFit/>
            </a:bodyPr>
            <a:lstStyle/>
            <a:p>
              <a:r>
                <a:rPr lang="en-US" sz="2400" dirty="0" smtClean="0">
                  <a:latin typeface="+mj-lt"/>
                </a:rPr>
                <a:t>On-premises</a:t>
              </a:r>
              <a:endParaRPr lang="en-US" sz="2400" dirty="0">
                <a:latin typeface="+mj-lt"/>
              </a:endParaRPr>
            </a:p>
          </p:txBody>
        </p:sp>
        <p:sp>
          <p:nvSpPr>
            <p:cNvPr id="105" name="Rectangle 104"/>
            <p:cNvSpPr/>
            <p:nvPr/>
          </p:nvSpPr>
          <p:spPr>
            <a:xfrm>
              <a:off x="8898176" y="5790319"/>
              <a:ext cx="2381557" cy="461665"/>
            </a:xfrm>
            <a:prstGeom prst="rect">
              <a:avLst/>
            </a:prstGeom>
            <a:noFill/>
          </p:spPr>
          <p:txBody>
            <a:bodyPr wrap="square">
              <a:spAutoFit/>
            </a:bodyPr>
            <a:lstStyle/>
            <a:p>
              <a:r>
                <a:rPr lang="en-US" sz="2400" dirty="0" smtClean="0">
                  <a:latin typeface="+mj-lt"/>
                </a:rPr>
                <a:t>Microsoft Azure</a:t>
              </a:r>
              <a:endParaRPr lang="en-US" sz="2400" dirty="0">
                <a:latin typeface="+mj-lt"/>
              </a:endParaRPr>
            </a:p>
          </p:txBody>
        </p:sp>
        <p:sp>
          <p:nvSpPr>
            <p:cNvPr id="106" name="TextBox 105"/>
            <p:cNvSpPr txBox="1"/>
            <p:nvPr/>
          </p:nvSpPr>
          <p:spPr>
            <a:xfrm>
              <a:off x="642400" y="4854979"/>
              <a:ext cx="1133965"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t>AD/DNS</a:t>
              </a:r>
            </a:p>
          </p:txBody>
        </p:sp>
        <p:sp>
          <p:nvSpPr>
            <p:cNvPr id="107" name="TextBox 106"/>
            <p:cNvSpPr txBox="1"/>
            <p:nvPr/>
          </p:nvSpPr>
          <p:spPr>
            <a:xfrm>
              <a:off x="9996776" y="4854979"/>
              <a:ext cx="1816459"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t>AGCloudReplica</a:t>
              </a:r>
            </a:p>
          </p:txBody>
        </p:sp>
        <p:sp>
          <p:nvSpPr>
            <p:cNvPr id="108" name="Rectangle 74"/>
            <p:cNvSpPr/>
            <p:nvPr>
              <p:custDataLst>
                <p:tags r:id="rId1"/>
              </p:custDataLst>
            </p:nvPr>
          </p:nvSpPr>
          <p:spPr>
            <a:xfrm>
              <a:off x="8957553" y="3893743"/>
              <a:ext cx="607565" cy="780820"/>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505" fontAlgn="base">
                <a:spcBef>
                  <a:spcPct val="0"/>
                </a:spcBef>
                <a:spcAft>
                  <a:spcPct val="0"/>
                </a:spcAft>
              </a:pPr>
              <a:endParaRPr lang="en-US" sz="2400" dirty="0">
                <a:solidFill>
                  <a:srgbClr val="FFFFFF"/>
                </a:solidFill>
              </a:endParaRPr>
            </a:p>
          </p:txBody>
        </p:sp>
      </p:grpSp>
    </p:spTree>
    <p:extLst>
      <p:ext uri="{BB962C8B-B14F-4D97-AF65-F5344CB8AC3E}">
        <p14:creationId xmlns:p14="http://schemas.microsoft.com/office/powerpoint/2010/main" val="3781509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Rectangle 86"/>
          <p:cNvSpPr/>
          <p:nvPr/>
        </p:nvSpPr>
        <p:spPr bwMode="auto">
          <a:xfrm>
            <a:off x="5622063" y="1817649"/>
            <a:ext cx="5101700" cy="44827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lvl="1" indent="0">
              <a:spcBef>
                <a:spcPts val="500"/>
              </a:spcBef>
              <a:buNone/>
            </a:pPr>
            <a:r>
              <a:rPr lang="en-US" sz="2400" dirty="0">
                <a:solidFill>
                  <a:schemeClr val="tx2"/>
                </a:solidFill>
                <a:latin typeface="+mj-lt"/>
              </a:rPr>
              <a:t>Offloads from the primary </a:t>
            </a:r>
            <a:r>
              <a:rPr lang="en-US" sz="2400" dirty="0" smtClean="0">
                <a:solidFill>
                  <a:schemeClr val="tx2"/>
                </a:solidFill>
                <a:latin typeface="+mj-lt"/>
              </a:rPr>
              <a:t>machine</a:t>
            </a:r>
          </a:p>
          <a:p>
            <a:pPr indent="-326" defTabSz="932087">
              <a:spcBef>
                <a:spcPts val="500"/>
              </a:spcBef>
              <a:buSzPct val="110000"/>
            </a:pPr>
            <a:r>
              <a:rPr lang="en-US" sz="1600" dirty="0">
                <a:solidFill>
                  <a:schemeClr val="tx1"/>
                </a:solidFill>
              </a:rPr>
              <a:t>Reads workloads (Reporting, BI)</a:t>
            </a:r>
          </a:p>
          <a:p>
            <a:pPr indent="-326" defTabSz="932087">
              <a:spcBef>
                <a:spcPts val="500"/>
              </a:spcBef>
              <a:buSzPct val="110000"/>
            </a:pPr>
            <a:r>
              <a:rPr lang="en-US" sz="1600" dirty="0">
                <a:solidFill>
                  <a:schemeClr val="tx1"/>
                </a:solidFill>
              </a:rPr>
              <a:t>Backs up data (compliance</a:t>
            </a:r>
            <a:r>
              <a:rPr lang="en-US" sz="1600" dirty="0" smtClean="0">
                <a:solidFill>
                  <a:schemeClr val="tx1"/>
                </a:solidFill>
              </a:rPr>
              <a:t>)</a:t>
            </a:r>
            <a:endParaRPr lang="en-US" sz="1600" dirty="0">
              <a:solidFill>
                <a:schemeClr val="tx1"/>
              </a:solidFill>
            </a:endParaRPr>
          </a:p>
        </p:txBody>
      </p:sp>
      <p:sp>
        <p:nvSpPr>
          <p:cNvPr id="86" name="Rectangle 85"/>
          <p:cNvSpPr/>
          <p:nvPr/>
        </p:nvSpPr>
        <p:spPr bwMode="auto">
          <a:xfrm>
            <a:off x="434361" y="1817649"/>
            <a:ext cx="5113412" cy="44827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marL="0" lvl="1" indent="0">
              <a:spcBef>
                <a:spcPts val="500"/>
              </a:spcBef>
              <a:buNone/>
            </a:pPr>
            <a:r>
              <a:rPr lang="en-US" sz="2400" dirty="0">
                <a:solidFill>
                  <a:schemeClr val="tx2"/>
                </a:solidFill>
                <a:latin typeface="+mj-lt"/>
              </a:rPr>
              <a:t>Disaster </a:t>
            </a:r>
            <a:r>
              <a:rPr lang="en-US" sz="2400" dirty="0" smtClean="0">
                <a:solidFill>
                  <a:schemeClr val="tx2"/>
                </a:solidFill>
                <a:latin typeface="+mj-lt"/>
              </a:rPr>
              <a:t>recovery</a:t>
            </a:r>
          </a:p>
          <a:p>
            <a:pPr marL="0" lvl="1">
              <a:spcBef>
                <a:spcPts val="500"/>
              </a:spcBef>
            </a:pPr>
            <a:r>
              <a:rPr lang="en-US" sz="1600" dirty="0">
                <a:solidFill>
                  <a:schemeClr val="tx1"/>
                </a:solidFill>
              </a:rPr>
              <a:t>Manually fails over to (warm) secondary </a:t>
            </a:r>
            <a:r>
              <a:rPr lang="en-US" sz="1600" dirty="0" smtClean="0">
                <a:solidFill>
                  <a:schemeClr val="tx1"/>
                </a:solidFill>
              </a:rPr>
              <a:t>replica</a:t>
            </a:r>
            <a:endParaRPr lang="en-US" sz="1600" dirty="0">
              <a:solidFill>
                <a:schemeClr val="tx1"/>
              </a:solidFill>
            </a:endParaRPr>
          </a:p>
          <a:p>
            <a:pPr marL="0" lvl="1" indent="0">
              <a:spcBef>
                <a:spcPts val="500"/>
              </a:spcBef>
              <a:buNone/>
            </a:pPr>
            <a:endParaRPr lang="en-US" sz="1600" dirty="0">
              <a:solidFill>
                <a:schemeClr val="tx1"/>
              </a:solidFill>
            </a:endParaRPr>
          </a:p>
        </p:txBody>
      </p:sp>
      <p:sp>
        <p:nvSpPr>
          <p:cNvPr id="3" name="Title 2"/>
          <p:cNvSpPr>
            <a:spLocks noGrp="1"/>
          </p:cNvSpPr>
          <p:nvPr>
            <p:ph type="title"/>
          </p:nvPr>
        </p:nvSpPr>
        <p:spPr>
          <a:xfrm>
            <a:off x="274320" y="296898"/>
            <a:ext cx="11887518" cy="762468"/>
          </a:xfrm>
        </p:spPr>
        <p:txBody>
          <a:bodyPr/>
          <a:lstStyle/>
          <a:p>
            <a:r>
              <a:rPr lang="en-US" sz="4800" dirty="0"/>
              <a:t>AlwaysOn replica in Azure Virtual </a:t>
            </a:r>
            <a:r>
              <a:rPr lang="en-US" sz="4800" dirty="0" smtClean="0"/>
              <a:t>Machines</a:t>
            </a:r>
            <a:endParaRPr lang="en-US" sz="4800" dirty="0"/>
          </a:p>
        </p:txBody>
      </p:sp>
      <p:grpSp>
        <p:nvGrpSpPr>
          <p:cNvPr id="52" name="Group 51"/>
          <p:cNvGrpSpPr/>
          <p:nvPr/>
        </p:nvGrpSpPr>
        <p:grpSpPr>
          <a:xfrm>
            <a:off x="2097037" y="2681781"/>
            <a:ext cx="2424029" cy="1736162"/>
            <a:chOff x="3193551" y="4416425"/>
            <a:chExt cx="2237935" cy="1602876"/>
          </a:xfrm>
        </p:grpSpPr>
        <p:grpSp>
          <p:nvGrpSpPr>
            <p:cNvPr id="45" name="Group 44"/>
            <p:cNvGrpSpPr/>
            <p:nvPr/>
          </p:nvGrpSpPr>
          <p:grpSpPr>
            <a:xfrm>
              <a:off x="3193551" y="4791391"/>
              <a:ext cx="2237935" cy="1227910"/>
              <a:chOff x="1121485" y="4714929"/>
              <a:chExt cx="2237935" cy="1227910"/>
            </a:xfrm>
          </p:grpSpPr>
          <p:sp>
            <p:nvSpPr>
              <p:cNvPr id="15" name="Freeform 35"/>
              <p:cNvSpPr>
                <a:spLocks/>
              </p:cNvSpPr>
              <p:nvPr/>
            </p:nvSpPr>
            <p:spPr bwMode="auto">
              <a:xfrm>
                <a:off x="3100913" y="5817278"/>
                <a:ext cx="258507" cy="125561"/>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6" name="Freeform 36"/>
              <p:cNvSpPr>
                <a:spLocks/>
              </p:cNvSpPr>
              <p:nvPr/>
            </p:nvSpPr>
            <p:spPr bwMode="auto">
              <a:xfrm>
                <a:off x="2624521" y="5819124"/>
                <a:ext cx="550252" cy="7016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7" name="Oval 37"/>
              <p:cNvSpPr>
                <a:spLocks noChangeArrowheads="1"/>
              </p:cNvSpPr>
              <p:nvPr/>
            </p:nvSpPr>
            <p:spPr bwMode="auto">
              <a:xfrm>
                <a:off x="1695740" y="5617857"/>
                <a:ext cx="574256" cy="121868"/>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8" name="Freeform 38"/>
              <p:cNvSpPr>
                <a:spLocks/>
              </p:cNvSpPr>
              <p:nvPr/>
            </p:nvSpPr>
            <p:spPr bwMode="auto">
              <a:xfrm>
                <a:off x="1276589" y="4714929"/>
                <a:ext cx="1388554" cy="963863"/>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9" name="Rectangle 39"/>
              <p:cNvSpPr>
                <a:spLocks noChangeArrowheads="1"/>
              </p:cNvSpPr>
              <p:nvPr/>
            </p:nvSpPr>
            <p:spPr bwMode="auto">
              <a:xfrm>
                <a:off x="1320905" y="4759244"/>
                <a:ext cx="1299923" cy="73674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Rectangle 40"/>
              <p:cNvSpPr>
                <a:spLocks noChangeArrowheads="1"/>
              </p:cNvSpPr>
              <p:nvPr/>
            </p:nvSpPr>
            <p:spPr bwMode="auto">
              <a:xfrm>
                <a:off x="1121485" y="5876366"/>
                <a:ext cx="1719075" cy="64626"/>
              </a:xfrm>
              <a:prstGeom prst="rect">
                <a:avLst/>
              </a:pr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 name="Freeform 41"/>
              <p:cNvSpPr>
                <a:spLocks/>
              </p:cNvSpPr>
              <p:nvPr/>
            </p:nvSpPr>
            <p:spPr bwMode="auto">
              <a:xfrm>
                <a:off x="1121485" y="5798813"/>
                <a:ext cx="1719075" cy="77552"/>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grpSp>
        <p:grpSp>
          <p:nvGrpSpPr>
            <p:cNvPr id="49" name="Group 4"/>
            <p:cNvGrpSpPr>
              <a:grpSpLocks noChangeAspect="1"/>
            </p:cNvGrpSpPr>
            <p:nvPr/>
          </p:nvGrpSpPr>
          <p:grpSpPr bwMode="auto">
            <a:xfrm>
              <a:off x="3688919" y="4416425"/>
              <a:ext cx="708025" cy="976313"/>
              <a:chOff x="2318" y="2816"/>
              <a:chExt cx="446" cy="615"/>
            </a:xfrm>
          </p:grpSpPr>
          <p:sp>
            <p:nvSpPr>
              <p:cNvPr id="50" name="AutoShape 3"/>
              <p:cNvSpPr>
                <a:spLocks noChangeAspect="1" noChangeArrowheads="1" noTextEdit="1"/>
              </p:cNvSpPr>
              <p:nvPr/>
            </p:nvSpPr>
            <p:spPr bwMode="auto">
              <a:xfrm>
                <a:off x="2318" y="2816"/>
                <a:ext cx="446" cy="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Freeform 5"/>
              <p:cNvSpPr>
                <a:spLocks/>
              </p:cNvSpPr>
              <p:nvPr/>
            </p:nvSpPr>
            <p:spPr bwMode="auto">
              <a:xfrm>
                <a:off x="2315" y="2816"/>
                <a:ext cx="449" cy="630"/>
              </a:xfrm>
              <a:custGeom>
                <a:avLst/>
                <a:gdLst>
                  <a:gd name="T0" fmla="*/ 315 w 1261"/>
                  <a:gd name="T1" fmla="*/ 364 h 1768"/>
                  <a:gd name="T2" fmla="*/ 420 w 1261"/>
                  <a:gd name="T3" fmla="*/ 753 h 1768"/>
                  <a:gd name="T4" fmla="*/ 425 w 1261"/>
                  <a:gd name="T5" fmla="*/ 757 h 1768"/>
                  <a:gd name="T6" fmla="*/ 436 w 1261"/>
                  <a:gd name="T7" fmla="*/ 740 h 1768"/>
                  <a:gd name="T8" fmla="*/ 552 w 1261"/>
                  <a:gd name="T9" fmla="*/ 413 h 1768"/>
                  <a:gd name="T10" fmla="*/ 455 w 1261"/>
                  <a:gd name="T11" fmla="*/ 155 h 1768"/>
                  <a:gd name="T12" fmla="*/ 339 w 1261"/>
                  <a:gd name="T13" fmla="*/ 23 h 1768"/>
                  <a:gd name="T14" fmla="*/ 318 w 1261"/>
                  <a:gd name="T15" fmla="*/ 0 h 1768"/>
                  <a:gd name="T16" fmla="*/ 904 w 1261"/>
                  <a:gd name="T17" fmla="*/ 324 h 1768"/>
                  <a:gd name="T18" fmla="*/ 1032 w 1261"/>
                  <a:gd name="T19" fmla="*/ 653 h 1768"/>
                  <a:gd name="T20" fmla="*/ 990 w 1261"/>
                  <a:gd name="T21" fmla="*/ 1100 h 1768"/>
                  <a:gd name="T22" fmla="*/ 986 w 1261"/>
                  <a:gd name="T23" fmla="*/ 1118 h 1768"/>
                  <a:gd name="T24" fmla="*/ 1038 w 1261"/>
                  <a:gd name="T25" fmla="*/ 1086 h 1768"/>
                  <a:gd name="T26" fmla="*/ 1135 w 1261"/>
                  <a:gd name="T27" fmla="*/ 904 h 1768"/>
                  <a:gd name="T28" fmla="*/ 1153 w 1261"/>
                  <a:gd name="T29" fmla="*/ 725 h 1768"/>
                  <a:gd name="T30" fmla="*/ 1157 w 1261"/>
                  <a:gd name="T31" fmla="*/ 730 h 1768"/>
                  <a:gd name="T32" fmla="*/ 1260 w 1261"/>
                  <a:gd name="T33" fmla="*/ 1096 h 1768"/>
                  <a:gd name="T34" fmla="*/ 1188 w 1261"/>
                  <a:gd name="T35" fmla="*/ 1361 h 1768"/>
                  <a:gd name="T36" fmla="*/ 826 w 1261"/>
                  <a:gd name="T37" fmla="*/ 1680 h 1768"/>
                  <a:gd name="T38" fmla="*/ 249 w 1261"/>
                  <a:gd name="T39" fmla="*/ 1591 h 1768"/>
                  <a:gd name="T40" fmla="*/ 18 w 1261"/>
                  <a:gd name="T41" fmla="*/ 1230 h 1768"/>
                  <a:gd name="T42" fmla="*/ 50 w 1261"/>
                  <a:gd name="T43" fmla="*/ 979 h 1768"/>
                  <a:gd name="T44" fmla="*/ 194 w 1261"/>
                  <a:gd name="T45" fmla="*/ 746 h 1768"/>
                  <a:gd name="T46" fmla="*/ 317 w 1261"/>
                  <a:gd name="T47" fmla="*/ 508 h 1768"/>
                  <a:gd name="T48" fmla="*/ 318 w 1261"/>
                  <a:gd name="T49" fmla="*/ 383 h 1768"/>
                  <a:gd name="T50" fmla="*/ 315 w 1261"/>
                  <a:gd name="T51" fmla="*/ 364 h 1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61" h="1768">
                    <a:moveTo>
                      <a:pt x="315" y="364"/>
                    </a:moveTo>
                    <a:cubicBezTo>
                      <a:pt x="427" y="473"/>
                      <a:pt x="441" y="608"/>
                      <a:pt x="420" y="753"/>
                    </a:cubicBezTo>
                    <a:cubicBezTo>
                      <a:pt x="422" y="754"/>
                      <a:pt x="424" y="755"/>
                      <a:pt x="425" y="757"/>
                    </a:cubicBezTo>
                    <a:cubicBezTo>
                      <a:pt x="429" y="751"/>
                      <a:pt x="432" y="745"/>
                      <a:pt x="436" y="740"/>
                    </a:cubicBezTo>
                    <a:cubicBezTo>
                      <a:pt x="514" y="645"/>
                      <a:pt x="558" y="538"/>
                      <a:pt x="552" y="413"/>
                    </a:cubicBezTo>
                    <a:cubicBezTo>
                      <a:pt x="547" y="317"/>
                      <a:pt x="512" y="231"/>
                      <a:pt x="455" y="155"/>
                    </a:cubicBezTo>
                    <a:cubicBezTo>
                      <a:pt x="420" y="109"/>
                      <a:pt x="378" y="67"/>
                      <a:pt x="339" y="23"/>
                    </a:cubicBezTo>
                    <a:cubicBezTo>
                      <a:pt x="332" y="15"/>
                      <a:pt x="324" y="9"/>
                      <a:pt x="318" y="0"/>
                    </a:cubicBezTo>
                    <a:cubicBezTo>
                      <a:pt x="551" y="41"/>
                      <a:pt x="757" y="130"/>
                      <a:pt x="904" y="324"/>
                    </a:cubicBezTo>
                    <a:cubicBezTo>
                      <a:pt x="977" y="421"/>
                      <a:pt x="1017" y="533"/>
                      <a:pt x="1032" y="653"/>
                    </a:cubicBezTo>
                    <a:cubicBezTo>
                      <a:pt x="1051" y="805"/>
                      <a:pt x="1029" y="953"/>
                      <a:pt x="990" y="1100"/>
                    </a:cubicBezTo>
                    <a:cubicBezTo>
                      <a:pt x="989" y="1103"/>
                      <a:pt x="988" y="1107"/>
                      <a:pt x="986" y="1118"/>
                    </a:cubicBezTo>
                    <a:cubicBezTo>
                      <a:pt x="1006" y="1106"/>
                      <a:pt x="1024" y="1098"/>
                      <a:pt x="1038" y="1086"/>
                    </a:cubicBezTo>
                    <a:cubicBezTo>
                      <a:pt x="1095" y="1039"/>
                      <a:pt x="1123" y="974"/>
                      <a:pt x="1135" y="904"/>
                    </a:cubicBezTo>
                    <a:cubicBezTo>
                      <a:pt x="1145" y="844"/>
                      <a:pt x="1148" y="784"/>
                      <a:pt x="1153" y="725"/>
                    </a:cubicBezTo>
                    <a:cubicBezTo>
                      <a:pt x="1153" y="725"/>
                      <a:pt x="1156" y="727"/>
                      <a:pt x="1157" y="730"/>
                    </a:cubicBezTo>
                    <a:cubicBezTo>
                      <a:pt x="1223" y="843"/>
                      <a:pt x="1261" y="964"/>
                      <a:pt x="1260" y="1096"/>
                    </a:cubicBezTo>
                    <a:cubicBezTo>
                      <a:pt x="1259" y="1190"/>
                      <a:pt x="1236" y="1279"/>
                      <a:pt x="1188" y="1361"/>
                    </a:cubicBezTo>
                    <a:cubicBezTo>
                      <a:pt x="1103" y="1508"/>
                      <a:pt x="981" y="1615"/>
                      <a:pt x="826" y="1680"/>
                    </a:cubicBezTo>
                    <a:cubicBezTo>
                      <a:pt x="617" y="1768"/>
                      <a:pt x="423" y="1729"/>
                      <a:pt x="249" y="1591"/>
                    </a:cubicBezTo>
                    <a:cubicBezTo>
                      <a:pt x="131" y="1498"/>
                      <a:pt x="51" y="1379"/>
                      <a:pt x="18" y="1230"/>
                    </a:cubicBezTo>
                    <a:cubicBezTo>
                      <a:pt x="0" y="1143"/>
                      <a:pt x="16" y="1060"/>
                      <a:pt x="50" y="979"/>
                    </a:cubicBezTo>
                    <a:cubicBezTo>
                      <a:pt x="86" y="893"/>
                      <a:pt x="133" y="816"/>
                      <a:pt x="194" y="746"/>
                    </a:cubicBezTo>
                    <a:cubicBezTo>
                      <a:pt x="255" y="677"/>
                      <a:pt x="303" y="600"/>
                      <a:pt x="317" y="508"/>
                    </a:cubicBezTo>
                    <a:cubicBezTo>
                      <a:pt x="323" y="467"/>
                      <a:pt x="318" y="424"/>
                      <a:pt x="318" y="383"/>
                    </a:cubicBezTo>
                    <a:cubicBezTo>
                      <a:pt x="318" y="376"/>
                      <a:pt x="316" y="370"/>
                      <a:pt x="315" y="36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79" name="Group 78"/>
          <p:cNvGrpSpPr/>
          <p:nvPr/>
        </p:nvGrpSpPr>
        <p:grpSpPr>
          <a:xfrm>
            <a:off x="7029548" y="2452773"/>
            <a:ext cx="2286730" cy="2194178"/>
            <a:chOff x="6846795" y="2183780"/>
            <a:chExt cx="2053373" cy="1970267"/>
          </a:xfrm>
        </p:grpSpPr>
        <p:grpSp>
          <p:nvGrpSpPr>
            <p:cNvPr id="57" name="Group 56"/>
            <p:cNvGrpSpPr/>
            <p:nvPr/>
          </p:nvGrpSpPr>
          <p:grpSpPr>
            <a:xfrm>
              <a:off x="6952966" y="2183780"/>
              <a:ext cx="793245" cy="1056418"/>
              <a:chOff x="8029848" y="2988220"/>
              <a:chExt cx="1014413" cy="1350963"/>
            </a:xfrm>
          </p:grpSpPr>
          <p:sp>
            <p:nvSpPr>
              <p:cNvPr id="58" name="Freeform 13"/>
              <p:cNvSpPr>
                <a:spLocks noEditPoints="1"/>
              </p:cNvSpPr>
              <p:nvPr/>
            </p:nvSpPr>
            <p:spPr bwMode="auto">
              <a:xfrm>
                <a:off x="8029848" y="2989807"/>
                <a:ext cx="1014413" cy="1349375"/>
              </a:xfrm>
              <a:custGeom>
                <a:avLst/>
                <a:gdLst>
                  <a:gd name="T0" fmla="*/ 368 w 496"/>
                  <a:gd name="T1" fmla="*/ 261 h 656"/>
                  <a:gd name="T2" fmla="*/ 319 w 496"/>
                  <a:gd name="T3" fmla="*/ 264 h 656"/>
                  <a:gd name="T4" fmla="*/ 320 w 496"/>
                  <a:gd name="T5" fmla="*/ 264 h 656"/>
                  <a:gd name="T6" fmla="*/ 320 w 496"/>
                  <a:gd name="T7" fmla="*/ 32 h 656"/>
                  <a:gd name="T8" fmla="*/ 288 w 496"/>
                  <a:gd name="T9" fmla="*/ 0 h 656"/>
                  <a:gd name="T10" fmla="*/ 32 w 496"/>
                  <a:gd name="T11" fmla="*/ 0 h 656"/>
                  <a:gd name="T12" fmla="*/ 0 w 496"/>
                  <a:gd name="T13" fmla="*/ 32 h 656"/>
                  <a:gd name="T14" fmla="*/ 0 w 496"/>
                  <a:gd name="T15" fmla="*/ 656 h 656"/>
                  <a:gd name="T16" fmla="*/ 324 w 496"/>
                  <a:gd name="T17" fmla="*/ 656 h 656"/>
                  <a:gd name="T18" fmla="*/ 319 w 496"/>
                  <a:gd name="T19" fmla="*/ 652 h 656"/>
                  <a:gd name="T20" fmla="*/ 368 w 496"/>
                  <a:gd name="T21" fmla="*/ 656 h 656"/>
                  <a:gd name="T22" fmla="*/ 496 w 496"/>
                  <a:gd name="T23" fmla="*/ 598 h 656"/>
                  <a:gd name="T24" fmla="*/ 496 w 496"/>
                  <a:gd name="T25" fmla="*/ 307 h 656"/>
                  <a:gd name="T26" fmla="*/ 368 w 496"/>
                  <a:gd name="T27" fmla="*/ 261 h 656"/>
                  <a:gd name="T28" fmla="*/ 311 w 496"/>
                  <a:gd name="T29" fmla="*/ 265 h 656"/>
                  <a:gd name="T30" fmla="*/ 309 w 496"/>
                  <a:gd name="T31" fmla="*/ 266 h 656"/>
                  <a:gd name="T32" fmla="*/ 311 w 496"/>
                  <a:gd name="T33" fmla="*/ 265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6" h="656">
                    <a:moveTo>
                      <a:pt x="368" y="261"/>
                    </a:moveTo>
                    <a:cubicBezTo>
                      <a:pt x="350" y="261"/>
                      <a:pt x="334" y="262"/>
                      <a:pt x="319" y="264"/>
                    </a:cubicBezTo>
                    <a:cubicBezTo>
                      <a:pt x="319" y="264"/>
                      <a:pt x="319" y="264"/>
                      <a:pt x="320" y="264"/>
                    </a:cubicBezTo>
                    <a:lnTo>
                      <a:pt x="320" y="32"/>
                    </a:lnTo>
                    <a:cubicBezTo>
                      <a:pt x="320" y="14"/>
                      <a:pt x="305" y="0"/>
                      <a:pt x="288" y="0"/>
                    </a:cubicBezTo>
                    <a:lnTo>
                      <a:pt x="32" y="0"/>
                    </a:lnTo>
                    <a:cubicBezTo>
                      <a:pt x="14" y="0"/>
                      <a:pt x="0" y="14"/>
                      <a:pt x="0" y="32"/>
                    </a:cubicBezTo>
                    <a:lnTo>
                      <a:pt x="0" y="656"/>
                    </a:lnTo>
                    <a:lnTo>
                      <a:pt x="324" y="656"/>
                    </a:lnTo>
                    <a:cubicBezTo>
                      <a:pt x="323" y="655"/>
                      <a:pt x="321" y="654"/>
                      <a:pt x="319" y="652"/>
                    </a:cubicBezTo>
                    <a:cubicBezTo>
                      <a:pt x="334" y="655"/>
                      <a:pt x="350" y="656"/>
                      <a:pt x="368" y="656"/>
                    </a:cubicBezTo>
                    <a:cubicBezTo>
                      <a:pt x="438" y="656"/>
                      <a:pt x="496" y="630"/>
                      <a:pt x="496" y="598"/>
                    </a:cubicBezTo>
                    <a:cubicBezTo>
                      <a:pt x="496" y="598"/>
                      <a:pt x="496" y="312"/>
                      <a:pt x="496" y="307"/>
                    </a:cubicBezTo>
                    <a:cubicBezTo>
                      <a:pt x="496" y="281"/>
                      <a:pt x="438" y="261"/>
                      <a:pt x="368" y="261"/>
                    </a:cubicBezTo>
                    <a:close/>
                    <a:moveTo>
                      <a:pt x="311" y="265"/>
                    </a:moveTo>
                    <a:cubicBezTo>
                      <a:pt x="310" y="266"/>
                      <a:pt x="310" y="266"/>
                      <a:pt x="309" y="266"/>
                    </a:cubicBezTo>
                    <a:cubicBezTo>
                      <a:pt x="310" y="266"/>
                      <a:pt x="310" y="266"/>
                      <a:pt x="311" y="265"/>
                    </a:cubicBez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59" name="Freeform 14"/>
              <p:cNvSpPr>
                <a:spLocks noEditPoints="1"/>
              </p:cNvSpPr>
              <p:nvPr/>
            </p:nvSpPr>
            <p:spPr bwMode="auto">
              <a:xfrm>
                <a:off x="8029848" y="2988220"/>
                <a:ext cx="1014413" cy="1350963"/>
              </a:xfrm>
              <a:custGeom>
                <a:avLst/>
                <a:gdLst>
                  <a:gd name="T0" fmla="*/ 368 w 496"/>
                  <a:gd name="T1" fmla="*/ 261 h 656"/>
                  <a:gd name="T2" fmla="*/ 319 w 496"/>
                  <a:gd name="T3" fmla="*/ 264 h 656"/>
                  <a:gd name="T4" fmla="*/ 320 w 496"/>
                  <a:gd name="T5" fmla="*/ 264 h 656"/>
                  <a:gd name="T6" fmla="*/ 320 w 496"/>
                  <a:gd name="T7" fmla="*/ 32 h 656"/>
                  <a:gd name="T8" fmla="*/ 288 w 496"/>
                  <a:gd name="T9" fmla="*/ 0 h 656"/>
                  <a:gd name="T10" fmla="*/ 32 w 496"/>
                  <a:gd name="T11" fmla="*/ 0 h 656"/>
                  <a:gd name="T12" fmla="*/ 0 w 496"/>
                  <a:gd name="T13" fmla="*/ 32 h 656"/>
                  <a:gd name="T14" fmla="*/ 0 w 496"/>
                  <a:gd name="T15" fmla="*/ 656 h 656"/>
                  <a:gd name="T16" fmla="*/ 324 w 496"/>
                  <a:gd name="T17" fmla="*/ 656 h 656"/>
                  <a:gd name="T18" fmla="*/ 319 w 496"/>
                  <a:gd name="T19" fmla="*/ 652 h 656"/>
                  <a:gd name="T20" fmla="*/ 368 w 496"/>
                  <a:gd name="T21" fmla="*/ 656 h 656"/>
                  <a:gd name="T22" fmla="*/ 496 w 496"/>
                  <a:gd name="T23" fmla="*/ 598 h 656"/>
                  <a:gd name="T24" fmla="*/ 496 w 496"/>
                  <a:gd name="T25" fmla="*/ 307 h 656"/>
                  <a:gd name="T26" fmla="*/ 368 w 496"/>
                  <a:gd name="T27" fmla="*/ 261 h 656"/>
                  <a:gd name="T28" fmla="*/ 311 w 496"/>
                  <a:gd name="T29" fmla="*/ 265 h 656"/>
                  <a:gd name="T30" fmla="*/ 309 w 496"/>
                  <a:gd name="T31" fmla="*/ 266 h 656"/>
                  <a:gd name="T32" fmla="*/ 311 w 496"/>
                  <a:gd name="T33" fmla="*/ 265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96" h="656">
                    <a:moveTo>
                      <a:pt x="368" y="261"/>
                    </a:moveTo>
                    <a:cubicBezTo>
                      <a:pt x="350" y="261"/>
                      <a:pt x="334" y="262"/>
                      <a:pt x="319" y="264"/>
                    </a:cubicBezTo>
                    <a:cubicBezTo>
                      <a:pt x="319" y="264"/>
                      <a:pt x="319" y="264"/>
                      <a:pt x="320" y="264"/>
                    </a:cubicBezTo>
                    <a:lnTo>
                      <a:pt x="320" y="32"/>
                    </a:lnTo>
                    <a:cubicBezTo>
                      <a:pt x="320" y="14"/>
                      <a:pt x="305" y="0"/>
                      <a:pt x="288" y="0"/>
                    </a:cubicBezTo>
                    <a:lnTo>
                      <a:pt x="32" y="0"/>
                    </a:lnTo>
                    <a:cubicBezTo>
                      <a:pt x="14" y="0"/>
                      <a:pt x="0" y="14"/>
                      <a:pt x="0" y="32"/>
                    </a:cubicBezTo>
                    <a:lnTo>
                      <a:pt x="0" y="656"/>
                    </a:lnTo>
                    <a:lnTo>
                      <a:pt x="324" y="656"/>
                    </a:lnTo>
                    <a:cubicBezTo>
                      <a:pt x="323" y="655"/>
                      <a:pt x="321" y="654"/>
                      <a:pt x="319" y="652"/>
                    </a:cubicBezTo>
                    <a:cubicBezTo>
                      <a:pt x="334" y="655"/>
                      <a:pt x="350" y="656"/>
                      <a:pt x="368" y="656"/>
                    </a:cubicBezTo>
                    <a:cubicBezTo>
                      <a:pt x="438" y="656"/>
                      <a:pt x="496" y="630"/>
                      <a:pt x="496" y="598"/>
                    </a:cubicBezTo>
                    <a:cubicBezTo>
                      <a:pt x="496" y="598"/>
                      <a:pt x="496" y="312"/>
                      <a:pt x="496" y="307"/>
                    </a:cubicBezTo>
                    <a:cubicBezTo>
                      <a:pt x="496" y="281"/>
                      <a:pt x="438" y="261"/>
                      <a:pt x="368" y="261"/>
                    </a:cubicBezTo>
                    <a:close/>
                    <a:moveTo>
                      <a:pt x="311" y="265"/>
                    </a:moveTo>
                    <a:cubicBezTo>
                      <a:pt x="310" y="266"/>
                      <a:pt x="310" y="266"/>
                      <a:pt x="309" y="266"/>
                    </a:cubicBezTo>
                    <a:cubicBezTo>
                      <a:pt x="310" y="266"/>
                      <a:pt x="310" y="266"/>
                      <a:pt x="311" y="265"/>
                    </a:cubicBezTo>
                    <a:close/>
                  </a:path>
                </a:pathLst>
              </a:custGeom>
              <a:noFill/>
              <a:ln w="650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0" name="Freeform 15"/>
              <p:cNvSpPr>
                <a:spLocks/>
              </p:cNvSpPr>
              <p:nvPr/>
            </p:nvSpPr>
            <p:spPr bwMode="auto">
              <a:xfrm>
                <a:off x="8520385" y="3688307"/>
                <a:ext cx="523875" cy="650875"/>
              </a:xfrm>
              <a:custGeom>
                <a:avLst/>
                <a:gdLst>
                  <a:gd name="T0" fmla="*/ 128 w 256"/>
                  <a:gd name="T1" fmla="*/ 31 h 316"/>
                  <a:gd name="T2" fmla="*/ 0 w 256"/>
                  <a:gd name="T3" fmla="*/ 0 h 316"/>
                  <a:gd name="T4" fmla="*/ 0 w 256"/>
                  <a:gd name="T5" fmla="*/ 258 h 316"/>
                  <a:gd name="T6" fmla="*/ 128 w 256"/>
                  <a:gd name="T7" fmla="*/ 316 h 316"/>
                  <a:gd name="T8" fmla="*/ 256 w 256"/>
                  <a:gd name="T9" fmla="*/ 258 h 316"/>
                  <a:gd name="T10" fmla="*/ 256 w 256"/>
                  <a:gd name="T11" fmla="*/ 0 h 316"/>
                  <a:gd name="T12" fmla="*/ 128 w 256"/>
                  <a:gd name="T13" fmla="*/ 31 h 316"/>
                </a:gdLst>
                <a:ahLst/>
                <a:cxnLst>
                  <a:cxn ang="0">
                    <a:pos x="T0" y="T1"/>
                  </a:cxn>
                  <a:cxn ang="0">
                    <a:pos x="T2" y="T3"/>
                  </a:cxn>
                  <a:cxn ang="0">
                    <a:pos x="T4" y="T5"/>
                  </a:cxn>
                  <a:cxn ang="0">
                    <a:pos x="T6" y="T7"/>
                  </a:cxn>
                  <a:cxn ang="0">
                    <a:pos x="T8" y="T9"/>
                  </a:cxn>
                  <a:cxn ang="0">
                    <a:pos x="T10" y="T11"/>
                  </a:cxn>
                  <a:cxn ang="0">
                    <a:pos x="T12" y="T13"/>
                  </a:cxn>
                </a:cxnLst>
                <a:rect l="0" t="0" r="r" b="b"/>
                <a:pathLst>
                  <a:path w="256" h="316">
                    <a:moveTo>
                      <a:pt x="128" y="31"/>
                    </a:moveTo>
                    <a:cubicBezTo>
                      <a:pt x="78" y="31"/>
                      <a:pt x="26" y="21"/>
                      <a:pt x="0" y="0"/>
                    </a:cubicBezTo>
                    <a:lnTo>
                      <a:pt x="0" y="258"/>
                    </a:lnTo>
                    <a:cubicBezTo>
                      <a:pt x="0" y="291"/>
                      <a:pt x="57" y="316"/>
                      <a:pt x="128" y="316"/>
                    </a:cubicBezTo>
                    <a:cubicBezTo>
                      <a:pt x="198" y="316"/>
                      <a:pt x="256" y="290"/>
                      <a:pt x="256" y="258"/>
                    </a:cubicBezTo>
                    <a:lnTo>
                      <a:pt x="256" y="0"/>
                    </a:lnTo>
                    <a:cubicBezTo>
                      <a:pt x="229" y="21"/>
                      <a:pt x="177" y="31"/>
                      <a:pt x="128" y="31"/>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1" name="Oval 16"/>
              <p:cNvSpPr>
                <a:spLocks noChangeArrowheads="1"/>
              </p:cNvSpPr>
              <p:nvPr/>
            </p:nvSpPr>
            <p:spPr bwMode="auto">
              <a:xfrm>
                <a:off x="8520385" y="3526383"/>
                <a:ext cx="523875" cy="188913"/>
              </a:xfrm>
              <a:prstGeom prst="ellipse">
                <a:avLst/>
              </a:pr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17"/>
              <p:cNvSpPr>
                <a:spLocks noEditPoints="1"/>
              </p:cNvSpPr>
              <p:nvPr/>
            </p:nvSpPr>
            <p:spPr bwMode="auto">
              <a:xfrm>
                <a:off x="8029849" y="2989807"/>
                <a:ext cx="654050" cy="1349375"/>
              </a:xfrm>
              <a:custGeom>
                <a:avLst/>
                <a:gdLst>
                  <a:gd name="T0" fmla="*/ 208 w 320"/>
                  <a:gd name="T1" fmla="*/ 598 h 656"/>
                  <a:gd name="T2" fmla="*/ 208 w 320"/>
                  <a:gd name="T3" fmla="*/ 592 h 656"/>
                  <a:gd name="T4" fmla="*/ 48 w 320"/>
                  <a:gd name="T5" fmla="*/ 592 h 656"/>
                  <a:gd name="T6" fmla="*/ 48 w 320"/>
                  <a:gd name="T7" fmla="*/ 560 h 656"/>
                  <a:gd name="T8" fmla="*/ 208 w 320"/>
                  <a:gd name="T9" fmla="*/ 560 h 656"/>
                  <a:gd name="T10" fmla="*/ 208 w 320"/>
                  <a:gd name="T11" fmla="*/ 528 h 656"/>
                  <a:gd name="T12" fmla="*/ 48 w 320"/>
                  <a:gd name="T13" fmla="*/ 528 h 656"/>
                  <a:gd name="T14" fmla="*/ 48 w 320"/>
                  <a:gd name="T15" fmla="*/ 496 h 656"/>
                  <a:gd name="T16" fmla="*/ 208 w 320"/>
                  <a:gd name="T17" fmla="*/ 496 h 656"/>
                  <a:gd name="T18" fmla="*/ 208 w 320"/>
                  <a:gd name="T19" fmla="*/ 307 h 656"/>
                  <a:gd name="T20" fmla="*/ 320 w 320"/>
                  <a:gd name="T21" fmla="*/ 232 h 656"/>
                  <a:gd name="T22" fmla="*/ 320 w 320"/>
                  <a:gd name="T23" fmla="*/ 32 h 656"/>
                  <a:gd name="T24" fmla="*/ 288 w 320"/>
                  <a:gd name="T25" fmla="*/ 0 h 656"/>
                  <a:gd name="T26" fmla="*/ 32 w 320"/>
                  <a:gd name="T27" fmla="*/ 0 h 656"/>
                  <a:gd name="T28" fmla="*/ 0 w 320"/>
                  <a:gd name="T29" fmla="*/ 32 h 656"/>
                  <a:gd name="T30" fmla="*/ 0 w 320"/>
                  <a:gd name="T31" fmla="*/ 656 h 656"/>
                  <a:gd name="T32" fmla="*/ 242 w 320"/>
                  <a:gd name="T33" fmla="*/ 656 h 656"/>
                  <a:gd name="T34" fmla="*/ 208 w 320"/>
                  <a:gd name="T35" fmla="*/ 598 h 656"/>
                  <a:gd name="T36" fmla="*/ 48 w 320"/>
                  <a:gd name="T37" fmla="*/ 96 h 656"/>
                  <a:gd name="T38" fmla="*/ 272 w 320"/>
                  <a:gd name="T39" fmla="*/ 96 h 656"/>
                  <a:gd name="T40" fmla="*/ 272 w 320"/>
                  <a:gd name="T41" fmla="*/ 128 h 656"/>
                  <a:gd name="T42" fmla="*/ 48 w 320"/>
                  <a:gd name="T43" fmla="*/ 128 h 656"/>
                  <a:gd name="T44" fmla="*/ 48 w 320"/>
                  <a:gd name="T45" fmla="*/ 96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0" h="656">
                    <a:moveTo>
                      <a:pt x="208" y="598"/>
                    </a:moveTo>
                    <a:lnTo>
                      <a:pt x="208" y="592"/>
                    </a:lnTo>
                    <a:lnTo>
                      <a:pt x="48" y="592"/>
                    </a:lnTo>
                    <a:lnTo>
                      <a:pt x="48" y="560"/>
                    </a:lnTo>
                    <a:lnTo>
                      <a:pt x="208" y="560"/>
                    </a:lnTo>
                    <a:lnTo>
                      <a:pt x="208" y="528"/>
                    </a:lnTo>
                    <a:lnTo>
                      <a:pt x="48" y="528"/>
                    </a:lnTo>
                    <a:lnTo>
                      <a:pt x="48" y="496"/>
                    </a:lnTo>
                    <a:lnTo>
                      <a:pt x="208" y="496"/>
                    </a:lnTo>
                    <a:lnTo>
                      <a:pt x="208" y="307"/>
                    </a:lnTo>
                    <a:cubicBezTo>
                      <a:pt x="208" y="264"/>
                      <a:pt x="259" y="240"/>
                      <a:pt x="320" y="232"/>
                    </a:cubicBezTo>
                    <a:lnTo>
                      <a:pt x="320" y="32"/>
                    </a:lnTo>
                    <a:cubicBezTo>
                      <a:pt x="320" y="14"/>
                      <a:pt x="305" y="0"/>
                      <a:pt x="288" y="0"/>
                    </a:cubicBezTo>
                    <a:lnTo>
                      <a:pt x="32" y="0"/>
                    </a:lnTo>
                    <a:cubicBezTo>
                      <a:pt x="14" y="0"/>
                      <a:pt x="0" y="14"/>
                      <a:pt x="0" y="32"/>
                    </a:cubicBezTo>
                    <a:lnTo>
                      <a:pt x="0" y="656"/>
                    </a:lnTo>
                    <a:lnTo>
                      <a:pt x="242" y="656"/>
                    </a:lnTo>
                    <a:cubicBezTo>
                      <a:pt x="220" y="641"/>
                      <a:pt x="208" y="621"/>
                      <a:pt x="208" y="598"/>
                    </a:cubicBezTo>
                    <a:close/>
                    <a:moveTo>
                      <a:pt x="48" y="96"/>
                    </a:moveTo>
                    <a:lnTo>
                      <a:pt x="272" y="96"/>
                    </a:lnTo>
                    <a:lnTo>
                      <a:pt x="272" y="128"/>
                    </a:lnTo>
                    <a:lnTo>
                      <a:pt x="48" y="128"/>
                    </a:lnTo>
                    <a:lnTo>
                      <a:pt x="48" y="96"/>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75" name="Group 74"/>
            <p:cNvGrpSpPr/>
            <p:nvPr/>
          </p:nvGrpSpPr>
          <p:grpSpPr>
            <a:xfrm>
              <a:off x="7974270" y="3197054"/>
              <a:ext cx="925898" cy="501047"/>
              <a:chOff x="7571097" y="3403466"/>
              <a:chExt cx="925898" cy="501047"/>
            </a:xfrm>
          </p:grpSpPr>
          <p:sp>
            <p:nvSpPr>
              <p:cNvPr id="64" name="Freeform 5"/>
              <p:cNvSpPr>
                <a:spLocks noEditPoints="1"/>
              </p:cNvSpPr>
              <p:nvPr/>
            </p:nvSpPr>
            <p:spPr bwMode="auto">
              <a:xfrm>
                <a:off x="7571097" y="3612452"/>
                <a:ext cx="925898" cy="292061"/>
              </a:xfrm>
              <a:custGeom>
                <a:avLst/>
                <a:gdLst>
                  <a:gd name="T0" fmla="*/ 640 w 666"/>
                  <a:gd name="T1" fmla="*/ 0 h 209"/>
                  <a:gd name="T2" fmla="*/ 26 w 666"/>
                  <a:gd name="T3" fmla="*/ 0 h 209"/>
                  <a:gd name="T4" fmla="*/ 0 w 666"/>
                  <a:gd name="T5" fmla="*/ 27 h 209"/>
                  <a:gd name="T6" fmla="*/ 0 w 666"/>
                  <a:gd name="T7" fmla="*/ 183 h 209"/>
                  <a:gd name="T8" fmla="*/ 26 w 666"/>
                  <a:gd name="T9" fmla="*/ 209 h 209"/>
                  <a:gd name="T10" fmla="*/ 640 w 666"/>
                  <a:gd name="T11" fmla="*/ 209 h 209"/>
                  <a:gd name="T12" fmla="*/ 666 w 666"/>
                  <a:gd name="T13" fmla="*/ 183 h 209"/>
                  <a:gd name="T14" fmla="*/ 666 w 666"/>
                  <a:gd name="T15" fmla="*/ 27 h 209"/>
                  <a:gd name="T16" fmla="*/ 640 w 666"/>
                  <a:gd name="T17" fmla="*/ 0 h 209"/>
                  <a:gd name="T18" fmla="*/ 57 w 666"/>
                  <a:gd name="T19" fmla="*/ 182 h 209"/>
                  <a:gd name="T20" fmla="*/ 34 w 666"/>
                  <a:gd name="T21" fmla="*/ 158 h 209"/>
                  <a:gd name="T22" fmla="*/ 57 w 666"/>
                  <a:gd name="T23" fmla="*/ 135 h 209"/>
                  <a:gd name="T24" fmla="*/ 81 w 666"/>
                  <a:gd name="T25" fmla="*/ 158 h 209"/>
                  <a:gd name="T26" fmla="*/ 57 w 666"/>
                  <a:gd name="T27" fmla="*/ 182 h 209"/>
                  <a:gd name="T28" fmla="*/ 617 w 666"/>
                  <a:gd name="T29" fmla="*/ 172 h 209"/>
                  <a:gd name="T30" fmla="*/ 483 w 666"/>
                  <a:gd name="T31" fmla="*/ 172 h 209"/>
                  <a:gd name="T32" fmla="*/ 475 w 666"/>
                  <a:gd name="T33" fmla="*/ 165 h 209"/>
                  <a:gd name="T34" fmla="*/ 483 w 666"/>
                  <a:gd name="T35" fmla="*/ 158 h 209"/>
                  <a:gd name="T36" fmla="*/ 617 w 666"/>
                  <a:gd name="T37" fmla="*/ 158 h 209"/>
                  <a:gd name="T38" fmla="*/ 624 w 666"/>
                  <a:gd name="T39" fmla="*/ 165 h 209"/>
                  <a:gd name="T40" fmla="*/ 617 w 666"/>
                  <a:gd name="T41" fmla="*/ 172 h 209"/>
                  <a:gd name="T42" fmla="*/ 617 w 666"/>
                  <a:gd name="T43" fmla="*/ 146 h 209"/>
                  <a:gd name="T44" fmla="*/ 483 w 666"/>
                  <a:gd name="T45" fmla="*/ 146 h 209"/>
                  <a:gd name="T46" fmla="*/ 475 w 666"/>
                  <a:gd name="T47" fmla="*/ 139 h 209"/>
                  <a:gd name="T48" fmla="*/ 483 w 666"/>
                  <a:gd name="T49" fmla="*/ 132 h 209"/>
                  <a:gd name="T50" fmla="*/ 617 w 666"/>
                  <a:gd name="T51" fmla="*/ 132 h 209"/>
                  <a:gd name="T52" fmla="*/ 624 w 666"/>
                  <a:gd name="T53" fmla="*/ 139 h 209"/>
                  <a:gd name="T54" fmla="*/ 617 w 666"/>
                  <a:gd name="T55" fmla="*/ 146 h 209"/>
                  <a:gd name="T56" fmla="*/ 617 w 666"/>
                  <a:gd name="T57" fmla="*/ 120 h 209"/>
                  <a:gd name="T58" fmla="*/ 483 w 666"/>
                  <a:gd name="T59" fmla="*/ 120 h 209"/>
                  <a:gd name="T60" fmla="*/ 475 w 666"/>
                  <a:gd name="T61" fmla="*/ 113 h 209"/>
                  <a:gd name="T62" fmla="*/ 483 w 666"/>
                  <a:gd name="T63" fmla="*/ 106 h 209"/>
                  <a:gd name="T64" fmla="*/ 617 w 666"/>
                  <a:gd name="T65" fmla="*/ 106 h 209"/>
                  <a:gd name="T66" fmla="*/ 624 w 666"/>
                  <a:gd name="T67" fmla="*/ 113 h 209"/>
                  <a:gd name="T68" fmla="*/ 617 w 666"/>
                  <a:gd name="T69" fmla="*/ 12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66" h="209">
                    <a:moveTo>
                      <a:pt x="640" y="0"/>
                    </a:moveTo>
                    <a:lnTo>
                      <a:pt x="26" y="0"/>
                    </a:lnTo>
                    <a:cubicBezTo>
                      <a:pt x="12" y="0"/>
                      <a:pt x="0" y="12"/>
                      <a:pt x="0" y="27"/>
                    </a:cubicBezTo>
                    <a:lnTo>
                      <a:pt x="0" y="183"/>
                    </a:lnTo>
                    <a:cubicBezTo>
                      <a:pt x="0" y="197"/>
                      <a:pt x="12" y="209"/>
                      <a:pt x="26" y="209"/>
                    </a:cubicBezTo>
                    <a:lnTo>
                      <a:pt x="640" y="209"/>
                    </a:lnTo>
                    <a:cubicBezTo>
                      <a:pt x="655" y="209"/>
                      <a:pt x="666" y="197"/>
                      <a:pt x="666" y="183"/>
                    </a:cubicBezTo>
                    <a:lnTo>
                      <a:pt x="666" y="27"/>
                    </a:lnTo>
                    <a:cubicBezTo>
                      <a:pt x="666" y="12"/>
                      <a:pt x="655" y="0"/>
                      <a:pt x="640" y="0"/>
                    </a:cubicBezTo>
                    <a:close/>
                    <a:moveTo>
                      <a:pt x="57" y="182"/>
                    </a:moveTo>
                    <a:cubicBezTo>
                      <a:pt x="44" y="182"/>
                      <a:pt x="34" y="171"/>
                      <a:pt x="34" y="158"/>
                    </a:cubicBezTo>
                    <a:cubicBezTo>
                      <a:pt x="34" y="145"/>
                      <a:pt x="44" y="135"/>
                      <a:pt x="57" y="135"/>
                    </a:cubicBezTo>
                    <a:cubicBezTo>
                      <a:pt x="70" y="135"/>
                      <a:pt x="81" y="145"/>
                      <a:pt x="81" y="158"/>
                    </a:cubicBezTo>
                    <a:cubicBezTo>
                      <a:pt x="81" y="171"/>
                      <a:pt x="70" y="182"/>
                      <a:pt x="57" y="182"/>
                    </a:cubicBezTo>
                    <a:close/>
                    <a:moveTo>
                      <a:pt x="617" y="172"/>
                    </a:moveTo>
                    <a:lnTo>
                      <a:pt x="483" y="172"/>
                    </a:lnTo>
                    <a:cubicBezTo>
                      <a:pt x="479" y="172"/>
                      <a:pt x="475" y="169"/>
                      <a:pt x="475" y="165"/>
                    </a:cubicBezTo>
                    <a:cubicBezTo>
                      <a:pt x="475" y="161"/>
                      <a:pt x="479" y="158"/>
                      <a:pt x="483" y="158"/>
                    </a:cubicBezTo>
                    <a:lnTo>
                      <a:pt x="617" y="158"/>
                    </a:lnTo>
                    <a:cubicBezTo>
                      <a:pt x="621" y="158"/>
                      <a:pt x="624" y="161"/>
                      <a:pt x="624" y="165"/>
                    </a:cubicBezTo>
                    <a:cubicBezTo>
                      <a:pt x="624" y="169"/>
                      <a:pt x="621" y="172"/>
                      <a:pt x="617" y="172"/>
                    </a:cubicBezTo>
                    <a:close/>
                    <a:moveTo>
                      <a:pt x="617" y="146"/>
                    </a:moveTo>
                    <a:lnTo>
                      <a:pt x="483" y="146"/>
                    </a:lnTo>
                    <a:cubicBezTo>
                      <a:pt x="479" y="146"/>
                      <a:pt x="475" y="143"/>
                      <a:pt x="475" y="139"/>
                    </a:cubicBezTo>
                    <a:cubicBezTo>
                      <a:pt x="475" y="135"/>
                      <a:pt x="479" y="132"/>
                      <a:pt x="483" y="132"/>
                    </a:cubicBezTo>
                    <a:lnTo>
                      <a:pt x="617" y="132"/>
                    </a:lnTo>
                    <a:cubicBezTo>
                      <a:pt x="621" y="132"/>
                      <a:pt x="624" y="135"/>
                      <a:pt x="624" y="139"/>
                    </a:cubicBezTo>
                    <a:cubicBezTo>
                      <a:pt x="624" y="143"/>
                      <a:pt x="621" y="146"/>
                      <a:pt x="617" y="146"/>
                    </a:cubicBezTo>
                    <a:close/>
                    <a:moveTo>
                      <a:pt x="617" y="120"/>
                    </a:moveTo>
                    <a:lnTo>
                      <a:pt x="483" y="120"/>
                    </a:lnTo>
                    <a:cubicBezTo>
                      <a:pt x="479" y="120"/>
                      <a:pt x="475" y="117"/>
                      <a:pt x="475" y="113"/>
                    </a:cubicBezTo>
                    <a:cubicBezTo>
                      <a:pt x="475" y="109"/>
                      <a:pt x="479" y="106"/>
                      <a:pt x="483" y="106"/>
                    </a:cubicBezTo>
                    <a:lnTo>
                      <a:pt x="617" y="106"/>
                    </a:lnTo>
                    <a:cubicBezTo>
                      <a:pt x="621" y="106"/>
                      <a:pt x="624" y="109"/>
                      <a:pt x="624" y="113"/>
                    </a:cubicBezTo>
                    <a:cubicBezTo>
                      <a:pt x="624" y="117"/>
                      <a:pt x="621" y="120"/>
                      <a:pt x="617" y="12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5" name="Freeform 47"/>
              <p:cNvSpPr>
                <a:spLocks/>
              </p:cNvSpPr>
              <p:nvPr/>
            </p:nvSpPr>
            <p:spPr bwMode="auto">
              <a:xfrm>
                <a:off x="7641433" y="3403466"/>
                <a:ext cx="802643" cy="171187"/>
              </a:xfrm>
              <a:custGeom>
                <a:avLst/>
                <a:gdLst>
                  <a:gd name="T0" fmla="*/ 419 w 497"/>
                  <a:gd name="T1" fmla="*/ 0 h 106"/>
                  <a:gd name="T2" fmla="*/ 295 w 497"/>
                  <a:gd name="T3" fmla="*/ 0 h 106"/>
                  <a:gd name="T4" fmla="*/ 265 w 497"/>
                  <a:gd name="T5" fmla="*/ 30 h 106"/>
                  <a:gd name="T6" fmla="*/ 248 w 497"/>
                  <a:gd name="T7" fmla="*/ 46 h 106"/>
                  <a:gd name="T8" fmla="*/ 232 w 497"/>
                  <a:gd name="T9" fmla="*/ 30 h 106"/>
                  <a:gd name="T10" fmla="*/ 202 w 497"/>
                  <a:gd name="T11" fmla="*/ 0 h 106"/>
                  <a:gd name="T12" fmla="*/ 79 w 497"/>
                  <a:gd name="T13" fmla="*/ 0 h 106"/>
                  <a:gd name="T14" fmla="*/ 0 w 497"/>
                  <a:gd name="T15" fmla="*/ 106 h 106"/>
                  <a:gd name="T16" fmla="*/ 497 w 497"/>
                  <a:gd name="T17" fmla="*/ 106 h 106"/>
                  <a:gd name="T18" fmla="*/ 419 w 497"/>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106">
                    <a:moveTo>
                      <a:pt x="419" y="0"/>
                    </a:moveTo>
                    <a:lnTo>
                      <a:pt x="295" y="0"/>
                    </a:lnTo>
                    <a:lnTo>
                      <a:pt x="265" y="30"/>
                    </a:lnTo>
                    <a:lnTo>
                      <a:pt x="248" y="46"/>
                    </a:lnTo>
                    <a:lnTo>
                      <a:pt x="232" y="30"/>
                    </a:lnTo>
                    <a:lnTo>
                      <a:pt x="202" y="0"/>
                    </a:lnTo>
                    <a:lnTo>
                      <a:pt x="79" y="0"/>
                    </a:lnTo>
                    <a:lnTo>
                      <a:pt x="0" y="106"/>
                    </a:lnTo>
                    <a:lnTo>
                      <a:pt x="497" y="106"/>
                    </a:lnTo>
                    <a:lnTo>
                      <a:pt x="419" y="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66" name="Rectangle 65"/>
              <p:cNvSpPr/>
              <p:nvPr/>
            </p:nvSpPr>
            <p:spPr bwMode="auto">
              <a:xfrm>
                <a:off x="7883494" y="3403466"/>
                <a:ext cx="344905" cy="114767"/>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68" name="Freeform 67"/>
            <p:cNvSpPr>
              <a:spLocks noChangeAspect="1"/>
            </p:cNvSpPr>
            <p:nvPr/>
          </p:nvSpPr>
          <p:spPr bwMode="black">
            <a:xfrm>
              <a:off x="6846795" y="3415341"/>
              <a:ext cx="738808" cy="738706"/>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cxnSp>
          <p:nvCxnSpPr>
            <p:cNvPr id="69" name="Straight Arrow Connector 68"/>
            <p:cNvCxnSpPr/>
            <p:nvPr/>
          </p:nvCxnSpPr>
          <p:spPr>
            <a:xfrm>
              <a:off x="7792862" y="3007237"/>
              <a:ext cx="278128" cy="23296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7507073" y="3258112"/>
              <a:ext cx="112457" cy="228182"/>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37" name="Rectangle 36"/>
          <p:cNvSpPr/>
          <p:nvPr/>
        </p:nvSpPr>
        <p:spPr>
          <a:xfrm>
            <a:off x="373944" y="1077948"/>
            <a:ext cx="10730935" cy="461665"/>
          </a:xfrm>
          <a:prstGeom prst="rect">
            <a:avLst/>
          </a:prstGeom>
        </p:spPr>
        <p:txBody>
          <a:bodyPr wrap="square">
            <a:spAutoFit/>
          </a:bodyPr>
          <a:lstStyle/>
          <a:p>
            <a:r>
              <a:rPr lang="en-US" sz="2400" dirty="0">
                <a:solidFill>
                  <a:srgbClr val="BA141A"/>
                </a:solidFill>
                <a:latin typeface="Segoe UI Light"/>
              </a:rPr>
              <a:t>Usage scenarios</a:t>
            </a:r>
          </a:p>
        </p:txBody>
      </p:sp>
    </p:spTree>
    <p:extLst>
      <p:ext uri="{BB962C8B-B14F-4D97-AF65-F5344CB8AC3E}">
        <p14:creationId xmlns:p14="http://schemas.microsoft.com/office/powerpoint/2010/main" val="2435644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274638" y="2689432"/>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a:spcBef>
                <a:spcPts val="0"/>
              </a:spcBef>
            </a:pPr>
            <a:r>
              <a:rPr lang="en-US" sz="7200" dirty="0" smtClean="0"/>
              <a:t>Demo</a:t>
            </a:r>
            <a:endParaRPr lang="en-US" sz="7200" dirty="0"/>
          </a:p>
        </p:txBody>
      </p:sp>
    </p:spTree>
    <p:extLst>
      <p:ext uri="{BB962C8B-B14F-4D97-AF65-F5344CB8AC3E}">
        <p14:creationId xmlns:p14="http://schemas.microsoft.com/office/powerpoint/2010/main" val="1116498518"/>
      </p:ext>
    </p:extLst>
  </p:cSld>
  <p:clrMapOvr>
    <a:masterClrMapping/>
  </p:clrMapOvr>
  <p:transition>
    <p:fad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5201" y="5991150"/>
            <a:ext cx="11990363" cy="810478"/>
          </a:xfrm>
          <a:prstGeom prst="rect">
            <a:avLst/>
          </a:prstGeom>
          <a:noFill/>
        </p:spPr>
        <p:txBody>
          <a:bodyPr wrap="square" rtlCol="0">
            <a:spAutoFit/>
          </a:bodyPr>
          <a:lstStyle/>
          <a:p>
            <a:pPr defTabSz="932706">
              <a:lnSpc>
                <a:spcPts val="1441"/>
              </a:lnSpc>
            </a:pPr>
            <a:r>
              <a:rPr lang="en-US" sz="1000" dirty="0" smtClean="0"/>
              <a:t>© 2015 Microsoft Corporation. All rights reserved. Microsoft, Windows, Microsoft Azure,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00" dirty="0"/>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587178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75431" y="2654962"/>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Query Store overview</a:t>
            </a:r>
          </a:p>
        </p:txBody>
      </p:sp>
    </p:spTree>
    <p:extLst>
      <p:ext uri="{BB962C8B-B14F-4D97-AF65-F5344CB8AC3E}">
        <p14:creationId xmlns:p14="http://schemas.microsoft.com/office/powerpoint/2010/main" val="28155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9" name="Group 48"/>
          <p:cNvGrpSpPr/>
          <p:nvPr/>
        </p:nvGrpSpPr>
        <p:grpSpPr>
          <a:xfrm flipH="1">
            <a:off x="7791092" y="4948754"/>
            <a:ext cx="1269781" cy="1435666"/>
            <a:chOff x="466758" y="4948754"/>
            <a:chExt cx="1867542" cy="1435666"/>
          </a:xfrm>
        </p:grpSpPr>
        <p:sp>
          <p:nvSpPr>
            <p:cNvPr id="50" name="Rectangle 7"/>
            <p:cNvSpPr>
              <a:spLocks noChangeArrowheads="1"/>
            </p:cNvSpPr>
            <p:nvPr/>
          </p:nvSpPr>
          <p:spPr bwMode="auto">
            <a:xfrm>
              <a:off x="466758" y="4948754"/>
              <a:ext cx="1867542" cy="143566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1" name="Freeform 9"/>
            <p:cNvSpPr>
              <a:spLocks/>
            </p:cNvSpPr>
            <p:nvPr/>
          </p:nvSpPr>
          <p:spPr bwMode="auto">
            <a:xfrm>
              <a:off x="929934" y="5973874"/>
              <a:ext cx="1404366" cy="410546"/>
            </a:xfrm>
            <a:custGeom>
              <a:avLst/>
              <a:gdLst>
                <a:gd name="T0" fmla="*/ 0 w 852"/>
                <a:gd name="T1" fmla="*/ 0 h 330"/>
                <a:gd name="T2" fmla="*/ 852 w 852"/>
                <a:gd name="T3" fmla="*/ 330 h 330"/>
                <a:gd name="T4" fmla="*/ 852 w 852"/>
                <a:gd name="T5" fmla="*/ 0 h 330"/>
                <a:gd name="T6" fmla="*/ 0 w 852"/>
                <a:gd name="T7" fmla="*/ 0 h 330"/>
              </a:gdLst>
              <a:ahLst/>
              <a:cxnLst>
                <a:cxn ang="0">
                  <a:pos x="T0" y="T1"/>
                </a:cxn>
                <a:cxn ang="0">
                  <a:pos x="T2" y="T3"/>
                </a:cxn>
                <a:cxn ang="0">
                  <a:pos x="T4" y="T5"/>
                </a:cxn>
                <a:cxn ang="0">
                  <a:pos x="T6" y="T7"/>
                </a:cxn>
              </a:cxnLst>
              <a:rect l="0" t="0" r="r" b="b"/>
              <a:pathLst>
                <a:path w="852" h="330">
                  <a:moveTo>
                    <a:pt x="0" y="0"/>
                  </a:moveTo>
                  <a:lnTo>
                    <a:pt x="852" y="330"/>
                  </a:lnTo>
                  <a:lnTo>
                    <a:pt x="852" y="0"/>
                  </a:lnTo>
                  <a:lnTo>
                    <a:pt x="0" y="0"/>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44" name="Group 43"/>
          <p:cNvGrpSpPr/>
          <p:nvPr/>
        </p:nvGrpSpPr>
        <p:grpSpPr>
          <a:xfrm>
            <a:off x="596259" y="4948754"/>
            <a:ext cx="1269781" cy="1435666"/>
            <a:chOff x="466758" y="4948754"/>
            <a:chExt cx="1867542" cy="1435666"/>
          </a:xfrm>
        </p:grpSpPr>
        <p:sp>
          <p:nvSpPr>
            <p:cNvPr id="45" name="Rectangle 7"/>
            <p:cNvSpPr>
              <a:spLocks noChangeArrowheads="1"/>
            </p:cNvSpPr>
            <p:nvPr/>
          </p:nvSpPr>
          <p:spPr bwMode="auto">
            <a:xfrm>
              <a:off x="466758" y="4948754"/>
              <a:ext cx="1867542" cy="1435666"/>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6" name="Freeform 9"/>
            <p:cNvSpPr>
              <a:spLocks/>
            </p:cNvSpPr>
            <p:nvPr/>
          </p:nvSpPr>
          <p:spPr bwMode="auto">
            <a:xfrm>
              <a:off x="929934" y="5973874"/>
              <a:ext cx="1404366" cy="410546"/>
            </a:xfrm>
            <a:custGeom>
              <a:avLst/>
              <a:gdLst>
                <a:gd name="T0" fmla="*/ 0 w 852"/>
                <a:gd name="T1" fmla="*/ 0 h 330"/>
                <a:gd name="T2" fmla="*/ 852 w 852"/>
                <a:gd name="T3" fmla="*/ 330 h 330"/>
                <a:gd name="T4" fmla="*/ 852 w 852"/>
                <a:gd name="T5" fmla="*/ 0 h 330"/>
                <a:gd name="T6" fmla="*/ 0 w 852"/>
                <a:gd name="T7" fmla="*/ 0 h 330"/>
              </a:gdLst>
              <a:ahLst/>
              <a:cxnLst>
                <a:cxn ang="0">
                  <a:pos x="T0" y="T1"/>
                </a:cxn>
                <a:cxn ang="0">
                  <a:pos x="T2" y="T3"/>
                </a:cxn>
                <a:cxn ang="0">
                  <a:pos x="T4" y="T5"/>
                </a:cxn>
                <a:cxn ang="0">
                  <a:pos x="T6" y="T7"/>
                </a:cxn>
              </a:cxnLst>
              <a:rect l="0" t="0" r="r" b="b"/>
              <a:pathLst>
                <a:path w="852" h="330">
                  <a:moveTo>
                    <a:pt x="0" y="0"/>
                  </a:moveTo>
                  <a:lnTo>
                    <a:pt x="852" y="330"/>
                  </a:lnTo>
                  <a:lnTo>
                    <a:pt x="852" y="0"/>
                  </a:lnTo>
                  <a:lnTo>
                    <a:pt x="0" y="0"/>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22" name="Rectangle 21"/>
          <p:cNvSpPr/>
          <p:nvPr/>
        </p:nvSpPr>
        <p:spPr bwMode="auto">
          <a:xfrm>
            <a:off x="3912213" y="2931883"/>
            <a:ext cx="1851150" cy="1785257"/>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0" numCol="1" spcCol="0" rtlCol="0" fromWordArt="0" anchor="t" anchorCtr="0" forceAA="0" compatLnSpc="1">
            <a:prstTxWarp prst="textNoShape">
              <a:avLst/>
            </a:prstTxWarp>
            <a:noAutofit/>
          </a:bodyPr>
          <a:lstStyle/>
          <a:p>
            <a:pPr algn="ctr"/>
            <a:r>
              <a:rPr lang="en-US" sz="1600" dirty="0">
                <a:solidFill>
                  <a:srgbClr val="505050"/>
                </a:solidFill>
              </a:rPr>
              <a:t>Impossible to predict root cause</a:t>
            </a:r>
          </a:p>
        </p:txBody>
      </p:sp>
      <p:sp>
        <p:nvSpPr>
          <p:cNvPr id="23" name="Rectangle 22"/>
          <p:cNvSpPr/>
          <p:nvPr/>
        </p:nvSpPr>
        <p:spPr bwMode="auto">
          <a:xfrm>
            <a:off x="1455340" y="2931884"/>
            <a:ext cx="1851150" cy="1785257"/>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0" numCol="1" spcCol="0" rtlCol="0" fromWordArt="0" anchor="t" anchorCtr="0" forceAA="0" compatLnSpc="1">
            <a:prstTxWarp prst="textNoShape">
              <a:avLst/>
            </a:prstTxWarp>
            <a:noAutofit/>
          </a:bodyPr>
          <a:lstStyle/>
          <a:p>
            <a:pPr algn="ctr"/>
            <a:r>
              <a:rPr lang="en-US" sz="1600" dirty="0">
                <a:solidFill>
                  <a:srgbClr val="505050"/>
                </a:solidFill>
              </a:rPr>
              <a:t>Database is not working</a:t>
            </a:r>
          </a:p>
        </p:txBody>
      </p:sp>
      <p:sp>
        <p:nvSpPr>
          <p:cNvPr id="24" name="Rectangle 23"/>
          <p:cNvSpPr/>
          <p:nvPr/>
        </p:nvSpPr>
        <p:spPr bwMode="auto">
          <a:xfrm>
            <a:off x="6369087" y="2931884"/>
            <a:ext cx="1851150" cy="1785257"/>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822960" rIns="182880" bIns="0" numCol="1" spcCol="0" rtlCol="0" fromWordArt="0" anchor="t" anchorCtr="0" forceAA="0" compatLnSpc="1">
            <a:prstTxWarp prst="textNoShape">
              <a:avLst/>
            </a:prstTxWarp>
            <a:noAutofit/>
          </a:bodyPr>
          <a:lstStyle/>
          <a:p>
            <a:pPr algn="ctr"/>
            <a:r>
              <a:rPr lang="en-US" sz="1600" dirty="0">
                <a:solidFill>
                  <a:srgbClr val="505050"/>
                </a:solidFill>
              </a:rPr>
              <a:t>Regression caused by new bits</a:t>
            </a:r>
          </a:p>
        </p:txBody>
      </p:sp>
      <p:sp>
        <p:nvSpPr>
          <p:cNvPr id="33" name="Title 2"/>
          <p:cNvSpPr txBox="1">
            <a:spLocks/>
          </p:cNvSpPr>
          <p:nvPr/>
        </p:nvSpPr>
        <p:spPr>
          <a:xfrm>
            <a:off x="275082" y="296905"/>
            <a:ext cx="1188804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800" b="0" kern="1200" cap="none" spc="-102"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sz="5400" dirty="0">
                <a:solidFill>
                  <a:srgbClr val="505050"/>
                </a:solidFill>
              </a:rPr>
              <a:t>When performance is not good… </a:t>
            </a:r>
          </a:p>
        </p:txBody>
      </p:sp>
      <p:sp>
        <p:nvSpPr>
          <p:cNvPr id="37" name="Rectangle 8"/>
          <p:cNvSpPr>
            <a:spLocks noChangeArrowheads="1"/>
          </p:cNvSpPr>
          <p:nvPr/>
        </p:nvSpPr>
        <p:spPr bwMode="auto">
          <a:xfrm>
            <a:off x="921388" y="4717143"/>
            <a:ext cx="7827854" cy="1256731"/>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algn="ctr" defTabSz="951028" fontAlgn="base">
              <a:lnSpc>
                <a:spcPct val="90000"/>
              </a:lnSpc>
              <a:spcBef>
                <a:spcPct val="0"/>
              </a:spcBef>
              <a:spcAft>
                <a:spcPct val="0"/>
              </a:spcAft>
            </a:pPr>
            <a:r>
              <a:rPr lang="en-US" sz="3200" dirty="0">
                <a:gradFill>
                  <a:gsLst>
                    <a:gs pos="0">
                      <a:srgbClr val="FFFFFF"/>
                    </a:gs>
                    <a:gs pos="100000">
                      <a:srgbClr val="FFFFFF"/>
                    </a:gs>
                  </a:gsLst>
                  <a:lin ang="5400000" scaled="0"/>
                </a:gradFill>
                <a:latin typeface="Segoe UI Light"/>
                <a:ea typeface="Segoe UI" pitchFamily="34" charset="0"/>
                <a:cs typeface="Segoe UI" pitchFamily="34" charset="0"/>
              </a:rPr>
              <a:t>Change in query plan choice can </a:t>
            </a:r>
            <a:br>
              <a:rPr lang="en-US" sz="3200" dirty="0">
                <a:gradFill>
                  <a:gsLst>
                    <a:gs pos="0">
                      <a:srgbClr val="FFFFFF"/>
                    </a:gs>
                    <a:gs pos="100000">
                      <a:srgbClr val="FFFFFF"/>
                    </a:gs>
                  </a:gsLst>
                  <a:lin ang="5400000" scaled="0"/>
                </a:gradFill>
                <a:latin typeface="Segoe UI Light"/>
                <a:ea typeface="Segoe UI" pitchFamily="34" charset="0"/>
                <a:cs typeface="Segoe UI" pitchFamily="34" charset="0"/>
              </a:rPr>
            </a:br>
            <a:r>
              <a:rPr lang="en-US" sz="3200" dirty="0">
                <a:gradFill>
                  <a:gsLst>
                    <a:gs pos="0">
                      <a:srgbClr val="FFFFFF"/>
                    </a:gs>
                    <a:gs pos="100000">
                      <a:srgbClr val="FFFFFF"/>
                    </a:gs>
                  </a:gsLst>
                  <a:lin ang="5400000" scaled="0"/>
                </a:gradFill>
                <a:latin typeface="Segoe UI Light"/>
                <a:ea typeface="Segoe UI" pitchFamily="34" charset="0"/>
                <a:cs typeface="Segoe UI" pitchFamily="34" charset="0"/>
              </a:rPr>
              <a:t>cause these problems</a:t>
            </a:r>
          </a:p>
        </p:txBody>
      </p:sp>
      <p:sp>
        <p:nvSpPr>
          <p:cNvPr id="40" name="Oval 39"/>
          <p:cNvSpPr/>
          <p:nvPr/>
        </p:nvSpPr>
        <p:spPr bwMode="auto">
          <a:xfrm>
            <a:off x="1337056" y="1507876"/>
            <a:ext cx="2087718" cy="2087718"/>
          </a:xfrm>
          <a:prstGeom prst="ellipse">
            <a:avLst/>
          </a:prstGeom>
          <a:solidFill>
            <a:srgbClr val="C00000"/>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11480" rIns="0" bIns="0" numCol="1" spcCol="0" rtlCol="0" fromWordArt="0" anchor="t" anchorCtr="0" forceAA="0" compatLnSpc="1">
            <a:prstTxWarp prst="textNoShape">
              <a:avLst/>
            </a:prstTxWarp>
            <a:noAutofit/>
          </a:bodyPr>
          <a:lstStyle/>
          <a:p>
            <a:pPr algn="ctr" defTabSz="931863" fontAlgn="base">
              <a:lnSpc>
                <a:spcPct val="90000"/>
              </a:lnSpc>
              <a:spcBef>
                <a:spcPct val="0"/>
              </a:spcBef>
              <a:spcAft>
                <a:spcPct val="0"/>
              </a:spcAft>
            </a:pPr>
            <a:r>
              <a:rPr lang="en-US" sz="2000" dirty="0">
                <a:solidFill>
                  <a:srgbClr val="FFFFFF"/>
                </a:solidFill>
                <a:latin typeface="Segoe UI Light"/>
              </a:rPr>
              <a:t>Website is down</a:t>
            </a:r>
          </a:p>
        </p:txBody>
      </p:sp>
      <p:sp>
        <p:nvSpPr>
          <p:cNvPr id="41" name="Oval 40"/>
          <p:cNvSpPr/>
          <p:nvPr/>
        </p:nvSpPr>
        <p:spPr bwMode="auto">
          <a:xfrm>
            <a:off x="3793930" y="1507876"/>
            <a:ext cx="2087718" cy="2087718"/>
          </a:xfrm>
          <a:prstGeom prst="ellipse">
            <a:avLst/>
          </a:prstGeom>
          <a:solidFill>
            <a:srgbClr val="C00000"/>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11480" rIns="0" bIns="0" numCol="1" spcCol="0" rtlCol="0" fromWordArt="0" anchor="t" anchorCtr="0" forceAA="0" compatLnSpc="1">
            <a:prstTxWarp prst="textNoShape">
              <a:avLst/>
            </a:prstTxWarp>
            <a:noAutofit/>
          </a:bodyPr>
          <a:lstStyle/>
          <a:p>
            <a:pPr algn="ctr" defTabSz="931863" fontAlgn="base">
              <a:lnSpc>
                <a:spcPct val="90000"/>
              </a:lnSpc>
              <a:spcBef>
                <a:spcPct val="0"/>
              </a:spcBef>
              <a:spcAft>
                <a:spcPct val="0"/>
              </a:spcAft>
            </a:pPr>
            <a:r>
              <a:rPr lang="en-US" sz="2000" dirty="0">
                <a:solidFill>
                  <a:srgbClr val="FFFFFF"/>
                </a:solidFill>
                <a:latin typeface="Segoe UI Light"/>
              </a:rPr>
              <a:t>Temporary performance issues</a:t>
            </a:r>
          </a:p>
        </p:txBody>
      </p:sp>
      <p:sp>
        <p:nvSpPr>
          <p:cNvPr id="42" name="Oval 41"/>
          <p:cNvSpPr/>
          <p:nvPr/>
        </p:nvSpPr>
        <p:spPr bwMode="auto">
          <a:xfrm>
            <a:off x="6250803" y="1507876"/>
            <a:ext cx="2087718" cy="2087718"/>
          </a:xfrm>
          <a:prstGeom prst="ellipse">
            <a:avLst/>
          </a:prstGeom>
          <a:solidFill>
            <a:srgbClr val="C00000"/>
          </a:solidFill>
          <a:ln>
            <a:noFill/>
            <a:headEnd type="none" w="med" len="med"/>
            <a:tailEnd type="none" w="med" len="med"/>
          </a:ln>
          <a:effectLst>
            <a:outerShdw blurRad="50800" dist="38100" dir="5400000" algn="t"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11480" rIns="0" bIns="0" numCol="1" spcCol="0" rtlCol="0" fromWordArt="0" anchor="t" anchorCtr="0" forceAA="0" compatLnSpc="1">
            <a:prstTxWarp prst="textNoShape">
              <a:avLst/>
            </a:prstTxWarp>
            <a:noAutofit/>
          </a:bodyPr>
          <a:lstStyle/>
          <a:p>
            <a:pPr algn="ctr" defTabSz="931863" fontAlgn="base">
              <a:lnSpc>
                <a:spcPct val="90000"/>
              </a:lnSpc>
              <a:spcBef>
                <a:spcPct val="0"/>
              </a:spcBef>
              <a:spcAft>
                <a:spcPct val="0"/>
              </a:spcAft>
            </a:pPr>
            <a:r>
              <a:rPr lang="en-US" sz="2000" dirty="0">
                <a:solidFill>
                  <a:srgbClr val="FFFFFF"/>
                </a:solidFill>
                <a:latin typeface="Segoe UI Light"/>
              </a:rPr>
              <a:t>Database upgraded</a:t>
            </a:r>
          </a:p>
        </p:txBody>
      </p:sp>
    </p:spTree>
    <p:extLst>
      <p:ext uri="{BB962C8B-B14F-4D97-AF65-F5344CB8AC3E}">
        <p14:creationId xmlns:p14="http://schemas.microsoft.com/office/powerpoint/2010/main" val="2835557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a:extLst>
              <a:ext uri="{28A0092B-C50C-407E-A947-70E740481C1C}">
                <a14:useLocalDpi xmlns:a14="http://schemas.microsoft.com/office/drawing/2010/main" val="0"/>
              </a:ext>
            </a:extLst>
          </a:blip>
          <a:srcRect l="12249" t="6461" r="31322" b="13460"/>
          <a:stretch/>
        </p:blipFill>
        <p:spPr>
          <a:xfrm>
            <a:off x="1317756" y="1653988"/>
            <a:ext cx="3617259" cy="4141695"/>
          </a:xfrm>
          <a:prstGeom prst="rect">
            <a:avLst/>
          </a:prstGeom>
        </p:spPr>
      </p:pic>
      <p:sp>
        <p:nvSpPr>
          <p:cNvPr id="5" name="Text Placeholder 2"/>
          <p:cNvSpPr txBox="1">
            <a:spLocks/>
          </p:cNvSpPr>
          <p:nvPr/>
        </p:nvSpPr>
        <p:spPr>
          <a:xfrm>
            <a:off x="5432922" y="1489469"/>
            <a:ext cx="4849812" cy="447045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sz="2400" dirty="0">
                <a:solidFill>
                  <a:srgbClr val="505050"/>
                </a:solidFill>
                <a:latin typeface="Segoe UI Light"/>
              </a:rPr>
              <a:t>SQL Server Query Optimizer considers many plans</a:t>
            </a:r>
          </a:p>
          <a:p>
            <a:pPr marL="0" indent="0">
              <a:lnSpc>
                <a:spcPct val="100000"/>
              </a:lnSpc>
              <a:spcBef>
                <a:spcPts val="2500"/>
              </a:spcBef>
              <a:buNone/>
            </a:pPr>
            <a:r>
              <a:rPr lang="en-US" sz="2400" dirty="0">
                <a:solidFill>
                  <a:srgbClr val="505050"/>
                </a:solidFill>
                <a:latin typeface="Segoe UI Light"/>
              </a:rPr>
              <a:t>As data and query parameters change, it might select a different plan as optimal</a:t>
            </a:r>
          </a:p>
          <a:p>
            <a:pPr marL="0" indent="0">
              <a:lnSpc>
                <a:spcPct val="100000"/>
              </a:lnSpc>
              <a:spcBef>
                <a:spcPts val="2500"/>
              </a:spcBef>
              <a:buNone/>
            </a:pPr>
            <a:r>
              <a:rPr lang="en-US" sz="2400" dirty="0">
                <a:solidFill>
                  <a:srgbClr val="505050"/>
                </a:solidFill>
                <a:latin typeface="Segoe UI Light"/>
              </a:rPr>
              <a:t>Usually when it crosses a boundary, performance is about the same</a:t>
            </a:r>
          </a:p>
          <a:p>
            <a:pPr marL="0" indent="0">
              <a:lnSpc>
                <a:spcPct val="100000"/>
              </a:lnSpc>
              <a:spcBef>
                <a:spcPts val="2500"/>
              </a:spcBef>
              <a:buNone/>
            </a:pPr>
            <a:r>
              <a:rPr lang="en-US" sz="2400" dirty="0">
                <a:solidFill>
                  <a:srgbClr val="505050"/>
                </a:solidFill>
                <a:latin typeface="Segoe UI Light"/>
              </a:rPr>
              <a:t>Actual performance can be visibly different</a:t>
            </a:r>
          </a:p>
        </p:txBody>
      </p:sp>
      <p:sp>
        <p:nvSpPr>
          <p:cNvPr id="6" name="Title 2"/>
          <p:cNvSpPr txBox="1">
            <a:spLocks/>
          </p:cNvSpPr>
          <p:nvPr/>
        </p:nvSpPr>
        <p:spPr>
          <a:xfrm>
            <a:off x="275082" y="296905"/>
            <a:ext cx="1188804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800" b="0" kern="1200" cap="none" spc="-102"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sz="5400" dirty="0">
                <a:solidFill>
                  <a:srgbClr val="505050"/>
                </a:solidFill>
              </a:rPr>
              <a:t>Query plan regression explained</a:t>
            </a:r>
          </a:p>
        </p:txBody>
      </p:sp>
      <p:sp>
        <p:nvSpPr>
          <p:cNvPr id="7" name="TextBox 6"/>
          <p:cNvSpPr txBox="1"/>
          <p:nvPr/>
        </p:nvSpPr>
        <p:spPr>
          <a:xfrm rot="16200000">
            <a:off x="-1523385" y="3466305"/>
            <a:ext cx="414169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BA141A"/>
                </a:solidFill>
                <a:latin typeface="Consolas" panose="020B0609020204030204" pitchFamily="49" charset="0"/>
                <a:cs typeface="Consolas" panose="020B0609020204030204" pitchFamily="49" charset="0"/>
              </a:rPr>
              <a:t>LINEITEM.L_EXTENDEDPRICE</a:t>
            </a:r>
          </a:p>
        </p:txBody>
      </p:sp>
      <p:sp>
        <p:nvSpPr>
          <p:cNvPr id="13" name="TextBox 12"/>
          <p:cNvSpPr txBox="1"/>
          <p:nvPr/>
        </p:nvSpPr>
        <p:spPr>
          <a:xfrm>
            <a:off x="1317755" y="6152091"/>
            <a:ext cx="3617260"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rgbClr val="BA141A"/>
                </a:solidFill>
                <a:latin typeface="Consolas" panose="020B0609020204030204" pitchFamily="49" charset="0"/>
                <a:cs typeface="Consolas" panose="020B0609020204030204" pitchFamily="49" charset="0"/>
              </a:rPr>
              <a:t>SUPPLIER.S_ACCTBAL</a:t>
            </a:r>
          </a:p>
        </p:txBody>
      </p:sp>
      <p:cxnSp>
        <p:nvCxnSpPr>
          <p:cNvPr id="15" name="Straight Connector 14"/>
          <p:cNvCxnSpPr/>
          <p:nvPr/>
        </p:nvCxnSpPr>
        <p:spPr>
          <a:xfrm>
            <a:off x="1317756" y="5930895"/>
            <a:ext cx="3617259" cy="0"/>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V="1">
            <a:off x="1146394" y="1653988"/>
            <a:ext cx="0" cy="4141697"/>
          </a:xfrm>
          <a:prstGeom prst="line">
            <a:avLst/>
          </a:prstGeom>
          <a:ln w="190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5" name="Group 4"/>
          <p:cNvGrpSpPr>
            <a:grpSpLocks noChangeAspect="1"/>
          </p:cNvGrpSpPr>
          <p:nvPr/>
        </p:nvGrpSpPr>
        <p:grpSpPr bwMode="auto">
          <a:xfrm>
            <a:off x="1037113" y="1653987"/>
            <a:ext cx="118805" cy="4141695"/>
            <a:chOff x="2" y="6"/>
            <a:chExt cx="248" cy="2088"/>
          </a:xfrm>
        </p:grpSpPr>
        <p:sp>
          <p:nvSpPr>
            <p:cNvPr id="27" name="Line 5"/>
            <p:cNvSpPr>
              <a:spLocks noChangeShapeType="1"/>
            </p:cNvSpPr>
            <p:nvPr/>
          </p:nvSpPr>
          <p:spPr bwMode="auto">
            <a:xfrm>
              <a:off x="2" y="6"/>
              <a:ext cx="24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8" name="Line 6"/>
            <p:cNvSpPr>
              <a:spLocks noChangeShapeType="1"/>
            </p:cNvSpPr>
            <p:nvPr/>
          </p:nvSpPr>
          <p:spPr bwMode="auto">
            <a:xfrm>
              <a:off x="2" y="423"/>
              <a:ext cx="24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9" name="Line 7"/>
            <p:cNvSpPr>
              <a:spLocks noChangeShapeType="1"/>
            </p:cNvSpPr>
            <p:nvPr/>
          </p:nvSpPr>
          <p:spPr bwMode="auto">
            <a:xfrm>
              <a:off x="2" y="840"/>
              <a:ext cx="24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0" name="Line 8"/>
            <p:cNvSpPr>
              <a:spLocks noChangeShapeType="1"/>
            </p:cNvSpPr>
            <p:nvPr/>
          </p:nvSpPr>
          <p:spPr bwMode="auto">
            <a:xfrm>
              <a:off x="2" y="1260"/>
              <a:ext cx="24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1" name="Line 9"/>
            <p:cNvSpPr>
              <a:spLocks noChangeShapeType="1"/>
            </p:cNvSpPr>
            <p:nvPr/>
          </p:nvSpPr>
          <p:spPr bwMode="auto">
            <a:xfrm>
              <a:off x="2" y="1677"/>
              <a:ext cx="24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2" name="Line 10"/>
            <p:cNvSpPr>
              <a:spLocks noChangeShapeType="1"/>
            </p:cNvSpPr>
            <p:nvPr/>
          </p:nvSpPr>
          <p:spPr bwMode="auto">
            <a:xfrm>
              <a:off x="2" y="2094"/>
              <a:ext cx="24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33" name="Group 4"/>
          <p:cNvGrpSpPr>
            <a:grpSpLocks noChangeAspect="1"/>
          </p:cNvGrpSpPr>
          <p:nvPr/>
        </p:nvGrpSpPr>
        <p:grpSpPr bwMode="auto">
          <a:xfrm rot="16200000">
            <a:off x="3066983" y="4172675"/>
            <a:ext cx="118805" cy="3617259"/>
            <a:chOff x="2" y="6"/>
            <a:chExt cx="248" cy="2088"/>
          </a:xfrm>
        </p:grpSpPr>
        <p:sp>
          <p:nvSpPr>
            <p:cNvPr id="34" name="Line 5"/>
            <p:cNvSpPr>
              <a:spLocks noChangeShapeType="1"/>
            </p:cNvSpPr>
            <p:nvPr/>
          </p:nvSpPr>
          <p:spPr bwMode="auto">
            <a:xfrm>
              <a:off x="2" y="6"/>
              <a:ext cx="24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5" name="Line 6"/>
            <p:cNvSpPr>
              <a:spLocks noChangeShapeType="1"/>
            </p:cNvSpPr>
            <p:nvPr/>
          </p:nvSpPr>
          <p:spPr bwMode="auto">
            <a:xfrm>
              <a:off x="2" y="423"/>
              <a:ext cx="24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6" name="Line 7"/>
            <p:cNvSpPr>
              <a:spLocks noChangeShapeType="1"/>
            </p:cNvSpPr>
            <p:nvPr/>
          </p:nvSpPr>
          <p:spPr bwMode="auto">
            <a:xfrm>
              <a:off x="2" y="840"/>
              <a:ext cx="24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7" name="Line 8"/>
            <p:cNvSpPr>
              <a:spLocks noChangeShapeType="1"/>
            </p:cNvSpPr>
            <p:nvPr/>
          </p:nvSpPr>
          <p:spPr bwMode="auto">
            <a:xfrm>
              <a:off x="2" y="1260"/>
              <a:ext cx="24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8" name="Line 9"/>
            <p:cNvSpPr>
              <a:spLocks noChangeShapeType="1"/>
            </p:cNvSpPr>
            <p:nvPr/>
          </p:nvSpPr>
          <p:spPr bwMode="auto">
            <a:xfrm>
              <a:off x="2" y="1677"/>
              <a:ext cx="24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9" name="Line 10"/>
            <p:cNvSpPr>
              <a:spLocks noChangeShapeType="1"/>
            </p:cNvSpPr>
            <p:nvPr/>
          </p:nvSpPr>
          <p:spPr bwMode="auto">
            <a:xfrm>
              <a:off x="2" y="2094"/>
              <a:ext cx="248" cy="0"/>
            </a:xfrm>
            <a:prstGeom prst="line">
              <a:avLst/>
            </a:prstGeom>
            <a:noFill/>
            <a:ln w="19050"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46" name="Group 45"/>
          <p:cNvGrpSpPr/>
          <p:nvPr/>
        </p:nvGrpSpPr>
        <p:grpSpPr>
          <a:xfrm>
            <a:off x="1152742" y="6068992"/>
            <a:ext cx="3947828" cy="166199"/>
            <a:chOff x="1151949" y="6068991"/>
            <a:chExt cx="3947828" cy="166199"/>
          </a:xfrm>
        </p:grpSpPr>
        <p:sp>
          <p:nvSpPr>
            <p:cNvPr id="40" name="TextBox 39"/>
            <p:cNvSpPr txBox="1"/>
            <p:nvPr/>
          </p:nvSpPr>
          <p:spPr>
            <a:xfrm>
              <a:off x="1151949" y="6068991"/>
              <a:ext cx="334038" cy="166199"/>
            </a:xfrm>
            <a:prstGeom prst="rect">
              <a:avLst/>
            </a:prstGeom>
            <a:noFill/>
          </p:spPr>
          <p:txBody>
            <a:bodyPr wrap="square" lIns="0" tIns="0" rIns="0" bIns="0" rtlCol="0">
              <a:spAutoFit/>
            </a:bodyPr>
            <a:lstStyle/>
            <a:p>
              <a:pPr algn="ctr">
                <a:lnSpc>
                  <a:spcPct val="90000"/>
                </a:lnSpc>
                <a:spcAft>
                  <a:spcPts val="600"/>
                </a:spcAft>
              </a:pPr>
              <a:r>
                <a:rPr lang="en-US" sz="1200" dirty="0">
                  <a:solidFill>
                    <a:srgbClr val="505050"/>
                  </a:solidFill>
                  <a:latin typeface="Consolas" panose="020B0609020204030204" pitchFamily="49" charset="0"/>
                  <a:cs typeface="Consolas" panose="020B0609020204030204" pitchFamily="49" charset="0"/>
                </a:rPr>
                <a:t>0</a:t>
              </a:r>
            </a:p>
          </p:txBody>
        </p:sp>
        <p:sp>
          <p:nvSpPr>
            <p:cNvPr id="41" name="TextBox 40"/>
            <p:cNvSpPr txBox="1"/>
            <p:nvPr/>
          </p:nvSpPr>
          <p:spPr>
            <a:xfrm>
              <a:off x="1872355" y="6068991"/>
              <a:ext cx="334038" cy="166199"/>
            </a:xfrm>
            <a:prstGeom prst="rect">
              <a:avLst/>
            </a:prstGeom>
            <a:noFill/>
          </p:spPr>
          <p:txBody>
            <a:bodyPr wrap="square" lIns="0" tIns="0" rIns="0" bIns="0" rtlCol="0">
              <a:spAutoFit/>
            </a:bodyPr>
            <a:lstStyle/>
            <a:p>
              <a:pPr algn="ctr">
                <a:lnSpc>
                  <a:spcPct val="90000"/>
                </a:lnSpc>
                <a:spcAft>
                  <a:spcPts val="600"/>
                </a:spcAft>
              </a:pPr>
              <a:r>
                <a:rPr lang="en-US" sz="1200" dirty="0">
                  <a:solidFill>
                    <a:srgbClr val="505050"/>
                  </a:solidFill>
                  <a:latin typeface="Consolas" panose="020B0609020204030204" pitchFamily="49" charset="0"/>
                  <a:cs typeface="Consolas" panose="020B0609020204030204" pitchFamily="49" charset="0"/>
                </a:rPr>
                <a:t>20</a:t>
              </a:r>
            </a:p>
          </p:txBody>
        </p:sp>
        <p:sp>
          <p:nvSpPr>
            <p:cNvPr id="42" name="TextBox 41"/>
            <p:cNvSpPr txBox="1"/>
            <p:nvPr/>
          </p:nvSpPr>
          <p:spPr>
            <a:xfrm>
              <a:off x="2592761" y="6068991"/>
              <a:ext cx="334038" cy="166199"/>
            </a:xfrm>
            <a:prstGeom prst="rect">
              <a:avLst/>
            </a:prstGeom>
            <a:noFill/>
          </p:spPr>
          <p:txBody>
            <a:bodyPr wrap="square" lIns="0" tIns="0" rIns="0" bIns="0" rtlCol="0">
              <a:spAutoFit/>
            </a:bodyPr>
            <a:lstStyle/>
            <a:p>
              <a:pPr algn="ctr">
                <a:lnSpc>
                  <a:spcPct val="90000"/>
                </a:lnSpc>
                <a:spcAft>
                  <a:spcPts val="600"/>
                </a:spcAft>
              </a:pPr>
              <a:r>
                <a:rPr lang="en-US" sz="1200" dirty="0">
                  <a:solidFill>
                    <a:srgbClr val="505050"/>
                  </a:solidFill>
                  <a:latin typeface="Consolas" panose="020B0609020204030204" pitchFamily="49" charset="0"/>
                  <a:cs typeface="Consolas" panose="020B0609020204030204" pitchFamily="49" charset="0"/>
                </a:rPr>
                <a:t>40</a:t>
              </a:r>
            </a:p>
          </p:txBody>
        </p:sp>
        <p:sp>
          <p:nvSpPr>
            <p:cNvPr id="43" name="TextBox 42"/>
            <p:cNvSpPr txBox="1"/>
            <p:nvPr/>
          </p:nvSpPr>
          <p:spPr>
            <a:xfrm>
              <a:off x="3323836" y="6068991"/>
              <a:ext cx="334038" cy="166199"/>
            </a:xfrm>
            <a:prstGeom prst="rect">
              <a:avLst/>
            </a:prstGeom>
            <a:noFill/>
          </p:spPr>
          <p:txBody>
            <a:bodyPr wrap="square" lIns="0" tIns="0" rIns="0" bIns="0" rtlCol="0">
              <a:spAutoFit/>
            </a:bodyPr>
            <a:lstStyle/>
            <a:p>
              <a:pPr algn="ctr">
                <a:lnSpc>
                  <a:spcPct val="90000"/>
                </a:lnSpc>
                <a:spcAft>
                  <a:spcPts val="600"/>
                </a:spcAft>
              </a:pPr>
              <a:r>
                <a:rPr lang="en-US" sz="1200" dirty="0">
                  <a:solidFill>
                    <a:srgbClr val="505050"/>
                  </a:solidFill>
                  <a:latin typeface="Consolas" panose="020B0609020204030204" pitchFamily="49" charset="0"/>
                  <a:cs typeface="Consolas" panose="020B0609020204030204" pitchFamily="49" charset="0"/>
                </a:rPr>
                <a:t>60</a:t>
              </a:r>
            </a:p>
          </p:txBody>
        </p:sp>
        <p:sp>
          <p:nvSpPr>
            <p:cNvPr id="44" name="TextBox 43"/>
            <p:cNvSpPr txBox="1"/>
            <p:nvPr/>
          </p:nvSpPr>
          <p:spPr>
            <a:xfrm>
              <a:off x="4045333" y="6068991"/>
              <a:ext cx="334038" cy="166199"/>
            </a:xfrm>
            <a:prstGeom prst="rect">
              <a:avLst/>
            </a:prstGeom>
            <a:noFill/>
          </p:spPr>
          <p:txBody>
            <a:bodyPr wrap="square" lIns="0" tIns="0" rIns="0" bIns="0" rtlCol="0">
              <a:spAutoFit/>
            </a:bodyPr>
            <a:lstStyle/>
            <a:p>
              <a:pPr algn="ctr">
                <a:lnSpc>
                  <a:spcPct val="90000"/>
                </a:lnSpc>
                <a:spcAft>
                  <a:spcPts val="600"/>
                </a:spcAft>
              </a:pPr>
              <a:r>
                <a:rPr lang="en-US" sz="1200" dirty="0">
                  <a:solidFill>
                    <a:srgbClr val="505050"/>
                  </a:solidFill>
                  <a:latin typeface="Consolas" panose="020B0609020204030204" pitchFamily="49" charset="0"/>
                  <a:cs typeface="Consolas" panose="020B0609020204030204" pitchFamily="49" charset="0"/>
                </a:rPr>
                <a:t>80</a:t>
              </a:r>
            </a:p>
          </p:txBody>
        </p:sp>
        <p:sp>
          <p:nvSpPr>
            <p:cNvPr id="45" name="TextBox 44"/>
            <p:cNvSpPr txBox="1"/>
            <p:nvPr/>
          </p:nvSpPr>
          <p:spPr>
            <a:xfrm>
              <a:off x="4765739" y="6068991"/>
              <a:ext cx="334038" cy="166199"/>
            </a:xfrm>
            <a:prstGeom prst="rect">
              <a:avLst/>
            </a:prstGeom>
            <a:noFill/>
          </p:spPr>
          <p:txBody>
            <a:bodyPr wrap="square" lIns="0" tIns="0" rIns="0" bIns="0" rtlCol="0">
              <a:spAutoFit/>
            </a:bodyPr>
            <a:lstStyle/>
            <a:p>
              <a:pPr algn="ctr">
                <a:lnSpc>
                  <a:spcPct val="90000"/>
                </a:lnSpc>
                <a:spcAft>
                  <a:spcPts val="600"/>
                </a:spcAft>
              </a:pPr>
              <a:r>
                <a:rPr lang="en-US" sz="1200" dirty="0">
                  <a:solidFill>
                    <a:srgbClr val="505050"/>
                  </a:solidFill>
                  <a:latin typeface="Consolas" panose="020B0609020204030204" pitchFamily="49" charset="0"/>
                  <a:cs typeface="Consolas" panose="020B0609020204030204" pitchFamily="49" charset="0"/>
                </a:rPr>
                <a:t>100</a:t>
              </a:r>
            </a:p>
          </p:txBody>
        </p:sp>
      </p:grpSp>
      <p:grpSp>
        <p:nvGrpSpPr>
          <p:cNvPr id="53" name="Group 52"/>
          <p:cNvGrpSpPr/>
          <p:nvPr/>
        </p:nvGrpSpPr>
        <p:grpSpPr>
          <a:xfrm rot="16200000">
            <a:off x="-1276450" y="3526888"/>
            <a:ext cx="4299091" cy="382021"/>
            <a:chOff x="1398706" y="6113480"/>
            <a:chExt cx="3759114" cy="382021"/>
          </a:xfrm>
        </p:grpSpPr>
        <p:sp>
          <p:nvSpPr>
            <p:cNvPr id="47" name="TextBox 46"/>
            <p:cNvSpPr txBox="1"/>
            <p:nvPr/>
          </p:nvSpPr>
          <p:spPr>
            <a:xfrm rot="5400000">
              <a:off x="1280357" y="6231829"/>
              <a:ext cx="382021" cy="145324"/>
            </a:xfrm>
            <a:prstGeom prst="rect">
              <a:avLst/>
            </a:prstGeom>
            <a:noFill/>
          </p:spPr>
          <p:txBody>
            <a:bodyPr wrap="square" lIns="0" tIns="0" rIns="0" bIns="0" rtlCol="0">
              <a:spAutoFit/>
            </a:bodyPr>
            <a:lstStyle/>
            <a:p>
              <a:pPr algn="ctr">
                <a:lnSpc>
                  <a:spcPct val="90000"/>
                </a:lnSpc>
                <a:spcAft>
                  <a:spcPts val="600"/>
                </a:spcAft>
              </a:pPr>
              <a:r>
                <a:rPr lang="en-US" sz="1200" dirty="0">
                  <a:solidFill>
                    <a:srgbClr val="505050"/>
                  </a:solidFill>
                  <a:latin typeface="Consolas" panose="020B0609020204030204" pitchFamily="49" charset="0"/>
                  <a:cs typeface="Consolas" panose="020B0609020204030204" pitchFamily="49" charset="0"/>
                </a:rPr>
                <a:t>0</a:t>
              </a:r>
            </a:p>
          </p:txBody>
        </p:sp>
        <p:sp>
          <p:nvSpPr>
            <p:cNvPr id="48" name="TextBox 47"/>
            <p:cNvSpPr txBox="1"/>
            <p:nvPr/>
          </p:nvSpPr>
          <p:spPr>
            <a:xfrm rot="5400000">
              <a:off x="2000764" y="6231829"/>
              <a:ext cx="382021" cy="145324"/>
            </a:xfrm>
            <a:prstGeom prst="rect">
              <a:avLst/>
            </a:prstGeom>
            <a:noFill/>
          </p:spPr>
          <p:txBody>
            <a:bodyPr wrap="square" lIns="0" tIns="0" rIns="0" bIns="0" rtlCol="0">
              <a:spAutoFit/>
            </a:bodyPr>
            <a:lstStyle/>
            <a:p>
              <a:pPr algn="ctr">
                <a:lnSpc>
                  <a:spcPct val="90000"/>
                </a:lnSpc>
                <a:spcAft>
                  <a:spcPts val="600"/>
                </a:spcAft>
              </a:pPr>
              <a:r>
                <a:rPr lang="en-US" sz="1200" dirty="0">
                  <a:solidFill>
                    <a:srgbClr val="505050"/>
                  </a:solidFill>
                  <a:latin typeface="Consolas" panose="020B0609020204030204" pitchFamily="49" charset="0"/>
                  <a:cs typeface="Consolas" panose="020B0609020204030204" pitchFamily="49" charset="0"/>
                </a:rPr>
                <a:t>20</a:t>
              </a:r>
            </a:p>
          </p:txBody>
        </p:sp>
        <p:sp>
          <p:nvSpPr>
            <p:cNvPr id="49" name="TextBox 48"/>
            <p:cNvSpPr txBox="1"/>
            <p:nvPr/>
          </p:nvSpPr>
          <p:spPr>
            <a:xfrm rot="5400000">
              <a:off x="2721170" y="6231829"/>
              <a:ext cx="382021" cy="145324"/>
            </a:xfrm>
            <a:prstGeom prst="rect">
              <a:avLst/>
            </a:prstGeom>
            <a:noFill/>
          </p:spPr>
          <p:txBody>
            <a:bodyPr wrap="square" lIns="0" tIns="0" rIns="0" bIns="0" rtlCol="0">
              <a:spAutoFit/>
            </a:bodyPr>
            <a:lstStyle/>
            <a:p>
              <a:pPr algn="ctr">
                <a:lnSpc>
                  <a:spcPct val="90000"/>
                </a:lnSpc>
                <a:spcAft>
                  <a:spcPts val="600"/>
                </a:spcAft>
              </a:pPr>
              <a:r>
                <a:rPr lang="en-US" sz="1200" dirty="0">
                  <a:solidFill>
                    <a:srgbClr val="505050"/>
                  </a:solidFill>
                  <a:latin typeface="Consolas" panose="020B0609020204030204" pitchFamily="49" charset="0"/>
                  <a:cs typeface="Consolas" panose="020B0609020204030204" pitchFamily="49" charset="0"/>
                </a:rPr>
                <a:t>40</a:t>
              </a:r>
            </a:p>
          </p:txBody>
        </p:sp>
        <p:sp>
          <p:nvSpPr>
            <p:cNvPr id="50" name="TextBox 49"/>
            <p:cNvSpPr txBox="1"/>
            <p:nvPr/>
          </p:nvSpPr>
          <p:spPr>
            <a:xfrm rot="5400000">
              <a:off x="3452245" y="6231829"/>
              <a:ext cx="382021" cy="145324"/>
            </a:xfrm>
            <a:prstGeom prst="rect">
              <a:avLst/>
            </a:prstGeom>
            <a:noFill/>
          </p:spPr>
          <p:txBody>
            <a:bodyPr wrap="square" lIns="0" tIns="0" rIns="0" bIns="0" rtlCol="0">
              <a:spAutoFit/>
            </a:bodyPr>
            <a:lstStyle/>
            <a:p>
              <a:pPr algn="ctr">
                <a:lnSpc>
                  <a:spcPct val="90000"/>
                </a:lnSpc>
                <a:spcAft>
                  <a:spcPts val="600"/>
                </a:spcAft>
              </a:pPr>
              <a:r>
                <a:rPr lang="en-US" sz="1200" dirty="0">
                  <a:solidFill>
                    <a:srgbClr val="505050"/>
                  </a:solidFill>
                  <a:latin typeface="Consolas" panose="020B0609020204030204" pitchFamily="49" charset="0"/>
                  <a:cs typeface="Consolas" panose="020B0609020204030204" pitchFamily="49" charset="0"/>
                </a:rPr>
                <a:t>60</a:t>
              </a:r>
            </a:p>
          </p:txBody>
        </p:sp>
        <p:sp>
          <p:nvSpPr>
            <p:cNvPr id="51" name="TextBox 50"/>
            <p:cNvSpPr txBox="1"/>
            <p:nvPr/>
          </p:nvSpPr>
          <p:spPr>
            <a:xfrm rot="5400000">
              <a:off x="4173742" y="6231829"/>
              <a:ext cx="382021" cy="145324"/>
            </a:xfrm>
            <a:prstGeom prst="rect">
              <a:avLst/>
            </a:prstGeom>
            <a:noFill/>
          </p:spPr>
          <p:txBody>
            <a:bodyPr wrap="square" lIns="0" tIns="0" rIns="0" bIns="0" rtlCol="0">
              <a:spAutoFit/>
            </a:bodyPr>
            <a:lstStyle/>
            <a:p>
              <a:pPr algn="ctr">
                <a:lnSpc>
                  <a:spcPct val="90000"/>
                </a:lnSpc>
                <a:spcAft>
                  <a:spcPts val="600"/>
                </a:spcAft>
              </a:pPr>
              <a:r>
                <a:rPr lang="en-US" sz="1200" dirty="0">
                  <a:solidFill>
                    <a:srgbClr val="505050"/>
                  </a:solidFill>
                  <a:latin typeface="Consolas" panose="020B0609020204030204" pitchFamily="49" charset="0"/>
                  <a:cs typeface="Consolas" panose="020B0609020204030204" pitchFamily="49" charset="0"/>
                </a:rPr>
                <a:t>80</a:t>
              </a:r>
            </a:p>
          </p:txBody>
        </p:sp>
        <p:sp>
          <p:nvSpPr>
            <p:cNvPr id="52" name="TextBox 51"/>
            <p:cNvSpPr txBox="1"/>
            <p:nvPr/>
          </p:nvSpPr>
          <p:spPr>
            <a:xfrm rot="5400000">
              <a:off x="4894147" y="6231829"/>
              <a:ext cx="382021" cy="145324"/>
            </a:xfrm>
            <a:prstGeom prst="rect">
              <a:avLst/>
            </a:prstGeom>
            <a:noFill/>
          </p:spPr>
          <p:txBody>
            <a:bodyPr wrap="square" lIns="0" tIns="0" rIns="0" bIns="0" rtlCol="0">
              <a:spAutoFit/>
            </a:bodyPr>
            <a:lstStyle/>
            <a:p>
              <a:pPr algn="ctr">
                <a:lnSpc>
                  <a:spcPct val="90000"/>
                </a:lnSpc>
                <a:spcAft>
                  <a:spcPts val="600"/>
                </a:spcAft>
              </a:pPr>
              <a:r>
                <a:rPr lang="en-US" sz="1200" dirty="0">
                  <a:solidFill>
                    <a:srgbClr val="505050"/>
                  </a:solidFill>
                  <a:latin typeface="Consolas" panose="020B0609020204030204" pitchFamily="49" charset="0"/>
                  <a:cs typeface="Consolas" panose="020B0609020204030204" pitchFamily="49" charset="0"/>
                </a:rPr>
                <a:t>100</a:t>
              </a:r>
            </a:p>
          </p:txBody>
        </p:sp>
      </p:grpSp>
    </p:spTree>
    <p:extLst>
      <p:ext uri="{BB962C8B-B14F-4D97-AF65-F5344CB8AC3E}">
        <p14:creationId xmlns:p14="http://schemas.microsoft.com/office/powerpoint/2010/main" val="3187895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8" name="Title 16"/>
          <p:cNvSpPr txBox="1">
            <a:spLocks/>
          </p:cNvSpPr>
          <p:nvPr/>
        </p:nvSpPr>
        <p:spPr>
          <a:xfrm>
            <a:off x="275081" y="296904"/>
            <a:ext cx="11889564" cy="917575"/>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endParaRPr>
              <a:gradFill>
                <a:gsLst>
                  <a:gs pos="1250">
                    <a:srgbClr val="FFFFFF"/>
                  </a:gs>
                  <a:gs pos="100000">
                    <a:srgbClr val="FFFFFF"/>
                  </a:gs>
                </a:gsLst>
                <a:lin ang="5400000" scaled="0"/>
              </a:gradFill>
            </a:endParaRPr>
          </a:p>
        </p:txBody>
      </p:sp>
      <p:sp>
        <p:nvSpPr>
          <p:cNvPr id="7" name="Title 2"/>
          <p:cNvSpPr txBox="1">
            <a:spLocks/>
          </p:cNvSpPr>
          <p:nvPr/>
        </p:nvSpPr>
        <p:spPr>
          <a:xfrm>
            <a:off x="275082" y="296905"/>
            <a:ext cx="1188804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800" b="0" kern="1200" cap="none" spc="-102"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sz="5400" dirty="0">
                <a:solidFill>
                  <a:srgbClr val="505050"/>
                </a:solidFill>
              </a:rPr>
              <a:t>Plan choice regression challenges</a:t>
            </a:r>
          </a:p>
        </p:txBody>
      </p:sp>
      <p:sp>
        <p:nvSpPr>
          <p:cNvPr id="10" name="Text Placeholder 2"/>
          <p:cNvSpPr txBox="1">
            <a:spLocks/>
          </p:cNvSpPr>
          <p:nvPr/>
        </p:nvSpPr>
        <p:spPr>
          <a:xfrm>
            <a:off x="275431" y="1327091"/>
            <a:ext cx="8926512" cy="355481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39"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000"/>
              </a:spcBef>
              <a:buNone/>
            </a:pPr>
            <a:r>
              <a:rPr lang="en-US" sz="2400" dirty="0">
                <a:solidFill>
                  <a:srgbClr val="BA141A"/>
                </a:solidFill>
              </a:rPr>
              <a:t>Plan cache is not well suited to performance troubleshooting</a:t>
            </a:r>
          </a:p>
          <a:p>
            <a:pPr marL="0" indent="0">
              <a:lnSpc>
                <a:spcPct val="100000"/>
              </a:lnSpc>
              <a:spcBef>
                <a:spcPts val="2500"/>
              </a:spcBef>
              <a:buNone/>
            </a:pPr>
            <a:r>
              <a:rPr lang="en-US" sz="2400" dirty="0">
                <a:solidFill>
                  <a:srgbClr val="BA141A"/>
                </a:solidFill>
              </a:rPr>
              <a:t>Long time to detect issue (TTD)</a:t>
            </a:r>
          </a:p>
          <a:p>
            <a:pPr marL="241300" lvl="1" indent="0">
              <a:lnSpc>
                <a:spcPct val="100000"/>
              </a:lnSpc>
              <a:spcBef>
                <a:spcPts val="1000"/>
              </a:spcBef>
              <a:buNone/>
            </a:pPr>
            <a:r>
              <a:rPr lang="en-US" sz="1800" dirty="0">
                <a:solidFill>
                  <a:srgbClr val="505050"/>
                </a:solidFill>
              </a:rPr>
              <a:t>Which query is slow? Why is it slow? </a:t>
            </a:r>
          </a:p>
          <a:p>
            <a:pPr marL="241300" lvl="1" indent="0">
              <a:lnSpc>
                <a:spcPct val="100000"/>
              </a:lnSpc>
              <a:spcBef>
                <a:spcPts val="1000"/>
              </a:spcBef>
              <a:buNone/>
            </a:pPr>
            <a:r>
              <a:rPr lang="en-US" sz="1800" dirty="0">
                <a:solidFill>
                  <a:srgbClr val="505050"/>
                </a:solidFill>
              </a:rPr>
              <a:t>What was previous plan?</a:t>
            </a:r>
          </a:p>
          <a:p>
            <a:pPr marL="0" indent="0">
              <a:lnSpc>
                <a:spcPct val="100000"/>
              </a:lnSpc>
              <a:spcBef>
                <a:spcPts val="2500"/>
              </a:spcBef>
              <a:buNone/>
            </a:pPr>
            <a:r>
              <a:rPr lang="en-US" sz="2400" dirty="0">
                <a:solidFill>
                  <a:srgbClr val="BA141A"/>
                </a:solidFill>
              </a:rPr>
              <a:t>Long time to mitigate (TTM)</a:t>
            </a:r>
          </a:p>
          <a:p>
            <a:pPr marL="241300" lvl="1" indent="0">
              <a:lnSpc>
                <a:spcPct val="100000"/>
              </a:lnSpc>
              <a:spcBef>
                <a:spcPts val="1000"/>
              </a:spcBef>
              <a:buNone/>
            </a:pPr>
            <a:r>
              <a:rPr lang="en-US" sz="1800" dirty="0">
                <a:solidFill>
                  <a:srgbClr val="505050"/>
                </a:solidFill>
              </a:rPr>
              <a:t>Can I modify query?</a:t>
            </a:r>
          </a:p>
          <a:p>
            <a:pPr marL="241300" lvl="1" indent="0">
              <a:lnSpc>
                <a:spcPct val="100000"/>
              </a:lnSpc>
              <a:spcBef>
                <a:spcPts val="1000"/>
              </a:spcBef>
              <a:buNone/>
            </a:pPr>
            <a:r>
              <a:rPr lang="en-US" sz="1800" dirty="0">
                <a:solidFill>
                  <a:srgbClr val="505050"/>
                </a:solidFill>
              </a:rPr>
              <a:t>How to use plan guide?</a:t>
            </a:r>
          </a:p>
        </p:txBody>
      </p:sp>
    </p:spTree>
    <p:extLst>
      <p:ext uri="{BB962C8B-B14F-4D97-AF65-F5344CB8AC3E}">
        <p14:creationId xmlns:p14="http://schemas.microsoft.com/office/powerpoint/2010/main" val="42451755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ext Placeholder 2"/>
          <p:cNvSpPr txBox="1">
            <a:spLocks/>
          </p:cNvSpPr>
          <p:nvPr/>
        </p:nvSpPr>
        <p:spPr>
          <a:xfrm>
            <a:off x="272275" y="1212855"/>
            <a:ext cx="8926512" cy="396005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39"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000"/>
              </a:spcBef>
              <a:buNone/>
            </a:pPr>
            <a:r>
              <a:rPr lang="en-US" sz="2400" dirty="0">
                <a:solidFill>
                  <a:srgbClr val="BA141A"/>
                </a:solidFill>
              </a:rPr>
              <a:t>Provides dedicated store for query workload performance data </a:t>
            </a:r>
          </a:p>
          <a:p>
            <a:pPr marL="241300" lvl="1" indent="0">
              <a:lnSpc>
                <a:spcPct val="100000"/>
              </a:lnSpc>
              <a:spcBef>
                <a:spcPts val="1000"/>
              </a:spcBef>
              <a:buNone/>
            </a:pPr>
            <a:r>
              <a:rPr lang="en-US" sz="1800" dirty="0">
                <a:solidFill>
                  <a:srgbClr val="505050"/>
                </a:solidFill>
              </a:rPr>
              <a:t>Captures plan history for each query</a:t>
            </a:r>
          </a:p>
          <a:p>
            <a:pPr marL="241300" lvl="1" indent="0">
              <a:lnSpc>
                <a:spcPct val="100000"/>
              </a:lnSpc>
              <a:spcBef>
                <a:spcPts val="1000"/>
              </a:spcBef>
              <a:buNone/>
            </a:pPr>
            <a:r>
              <a:rPr lang="en-US" sz="1800" dirty="0">
                <a:solidFill>
                  <a:srgbClr val="505050"/>
                </a:solidFill>
              </a:rPr>
              <a:t>Captures plan performance over time</a:t>
            </a:r>
          </a:p>
          <a:p>
            <a:pPr marL="241300" lvl="1" indent="0">
              <a:lnSpc>
                <a:spcPct val="100000"/>
              </a:lnSpc>
              <a:spcBef>
                <a:spcPts val="1000"/>
              </a:spcBef>
              <a:buNone/>
            </a:pPr>
            <a:r>
              <a:rPr lang="en-US" sz="1800" dirty="0">
                <a:solidFill>
                  <a:srgbClr val="505050"/>
                </a:solidFill>
              </a:rPr>
              <a:t>Persists data to disk (works across restarts, upgrades, and recompiles)</a:t>
            </a:r>
            <a:endParaRPr lang="en-US" dirty="0">
              <a:solidFill>
                <a:srgbClr val="505050"/>
              </a:solidFill>
            </a:endParaRPr>
          </a:p>
          <a:p>
            <a:pPr marL="0" indent="0">
              <a:lnSpc>
                <a:spcPct val="100000"/>
              </a:lnSpc>
              <a:spcBef>
                <a:spcPts val="2500"/>
              </a:spcBef>
              <a:buNone/>
            </a:pPr>
            <a:r>
              <a:rPr lang="en-US" sz="2400" dirty="0">
                <a:solidFill>
                  <a:srgbClr val="BA141A"/>
                </a:solidFill>
              </a:rPr>
              <a:t>Significantly reduces TTD/TTM</a:t>
            </a:r>
          </a:p>
          <a:p>
            <a:pPr marL="241300" lvl="1" indent="0">
              <a:lnSpc>
                <a:spcPct val="100000"/>
              </a:lnSpc>
              <a:spcBef>
                <a:spcPts val="1000"/>
              </a:spcBef>
              <a:buNone/>
            </a:pPr>
            <a:r>
              <a:rPr lang="en-US" sz="1800" dirty="0">
                <a:solidFill>
                  <a:srgbClr val="505050"/>
                </a:solidFill>
              </a:rPr>
              <a:t>Offers power to find regressions and other issues in seconds</a:t>
            </a:r>
          </a:p>
          <a:p>
            <a:pPr marL="241300" lvl="1" indent="0">
              <a:lnSpc>
                <a:spcPct val="100000"/>
              </a:lnSpc>
              <a:spcBef>
                <a:spcPts val="1000"/>
              </a:spcBef>
              <a:buNone/>
            </a:pPr>
            <a:r>
              <a:rPr lang="en-US" sz="1800" dirty="0">
                <a:solidFill>
                  <a:srgbClr val="505050"/>
                </a:solidFill>
              </a:rPr>
              <a:t>Allows you to force previous plans from history</a:t>
            </a:r>
          </a:p>
          <a:p>
            <a:pPr marL="0" indent="0">
              <a:lnSpc>
                <a:spcPct val="100000"/>
              </a:lnSpc>
              <a:spcBef>
                <a:spcPts val="2500"/>
              </a:spcBef>
              <a:buNone/>
            </a:pPr>
            <a:r>
              <a:rPr lang="en-US" sz="2400" dirty="0">
                <a:solidFill>
                  <a:srgbClr val="BA141A"/>
                </a:solidFill>
              </a:rPr>
              <a:t>Gives control to database administrator (DBA)</a:t>
            </a:r>
          </a:p>
        </p:txBody>
      </p:sp>
      <p:sp>
        <p:nvSpPr>
          <p:cNvPr id="12" name="Title 16"/>
          <p:cNvSpPr txBox="1">
            <a:spLocks/>
          </p:cNvSpPr>
          <p:nvPr/>
        </p:nvSpPr>
        <p:spPr>
          <a:xfrm>
            <a:off x="272275" y="295281"/>
            <a:ext cx="11889564" cy="917575"/>
          </a:xfrm>
          <a:prstGeom prst="rect">
            <a:avLst/>
          </a:prstGeom>
        </p:spPr>
        <p:txBody>
          <a:bodyPr vert="horz" wrap="square" lIns="146304" tIns="91440" rIns="146304" bIns="91440" rtlCol="0" anchor="t">
            <a:noAutofit/>
          </a:bodyPr>
          <a:lstStyle>
            <a:lvl1pPr algn="l" defTabSz="932667"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sz="5400">
                <a:solidFill>
                  <a:srgbClr val="505050"/>
                </a:solidFill>
              </a:rPr>
              <a:t>The solution: Query Store</a:t>
            </a:r>
          </a:p>
        </p:txBody>
      </p:sp>
    </p:spTree>
    <p:extLst>
      <p:ext uri="{BB962C8B-B14F-4D97-AF65-F5344CB8AC3E}">
        <p14:creationId xmlns:p14="http://schemas.microsoft.com/office/powerpoint/2010/main" val="1613038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5" name="Title 13"/>
          <p:cNvSpPr>
            <a:spLocks noGrp="1"/>
          </p:cNvSpPr>
          <p:nvPr>
            <p:ph type="title"/>
          </p:nvPr>
        </p:nvSpPr>
        <p:spPr/>
        <p:txBody>
          <a:bodyPr/>
          <a:lstStyle/>
          <a:p>
            <a:r>
              <a:rPr lang="en-US" dirty="0">
                <a:solidFill>
                  <a:schemeClr val="bg1"/>
                </a:solidFill>
              </a:rPr>
              <a:t>How Query Store works</a:t>
            </a:r>
          </a:p>
        </p:txBody>
      </p:sp>
      <p:sp>
        <p:nvSpPr>
          <p:cNvPr id="82" name="Text Placeholder 2"/>
          <p:cNvSpPr txBox="1">
            <a:spLocks/>
          </p:cNvSpPr>
          <p:nvPr/>
        </p:nvSpPr>
        <p:spPr>
          <a:xfrm>
            <a:off x="6820630" y="1489468"/>
            <a:ext cx="5945476" cy="34496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sz="1800" dirty="0">
                <a:solidFill>
                  <a:srgbClr val="505050"/>
                </a:solidFill>
              </a:rPr>
              <a:t>Collects query texts (plus all relevant properties)</a:t>
            </a:r>
          </a:p>
          <a:p>
            <a:pPr marL="0" indent="0">
              <a:lnSpc>
                <a:spcPct val="100000"/>
              </a:lnSpc>
              <a:spcBef>
                <a:spcPts val="2500"/>
              </a:spcBef>
              <a:buNone/>
            </a:pPr>
            <a:r>
              <a:rPr lang="en-US" sz="1800" dirty="0">
                <a:solidFill>
                  <a:srgbClr val="505050"/>
                </a:solidFill>
              </a:rPr>
              <a:t>Stores all plan choices and performance metrics</a:t>
            </a:r>
          </a:p>
          <a:p>
            <a:pPr marL="0" indent="0">
              <a:lnSpc>
                <a:spcPct val="100000"/>
              </a:lnSpc>
              <a:spcBef>
                <a:spcPts val="2500"/>
              </a:spcBef>
              <a:buNone/>
            </a:pPr>
            <a:r>
              <a:rPr lang="en-US" sz="1800" dirty="0">
                <a:solidFill>
                  <a:srgbClr val="505050"/>
                </a:solidFill>
              </a:rPr>
              <a:t>Works across restarts/upgrades/recompiles</a:t>
            </a:r>
          </a:p>
          <a:p>
            <a:pPr marL="0" indent="0">
              <a:lnSpc>
                <a:spcPct val="100000"/>
              </a:lnSpc>
              <a:spcBef>
                <a:spcPts val="2500"/>
              </a:spcBef>
              <a:buNone/>
            </a:pPr>
            <a:r>
              <a:rPr lang="en-US" sz="1800" dirty="0">
                <a:solidFill>
                  <a:srgbClr val="505050"/>
                </a:solidFill>
              </a:rPr>
              <a:t>Lowers bar for performance troubleshooting </a:t>
            </a:r>
          </a:p>
          <a:p>
            <a:pPr marL="0" indent="0">
              <a:lnSpc>
                <a:spcPct val="100000"/>
              </a:lnSpc>
              <a:spcBef>
                <a:spcPts val="2500"/>
              </a:spcBef>
              <a:buNone/>
            </a:pPr>
            <a:r>
              <a:rPr lang="en-US" sz="1800" dirty="0">
                <a:solidFill>
                  <a:srgbClr val="505050"/>
                </a:solidFill>
              </a:rPr>
              <a:t>Allows new views</a:t>
            </a:r>
          </a:p>
          <a:p>
            <a:pPr marL="0" indent="0">
              <a:lnSpc>
                <a:spcPct val="100000"/>
              </a:lnSpc>
              <a:spcBef>
                <a:spcPts val="2500"/>
              </a:spcBef>
              <a:buNone/>
            </a:pPr>
            <a:r>
              <a:rPr lang="en-US" sz="1800" dirty="0">
                <a:solidFill>
                  <a:srgbClr val="505050"/>
                </a:solidFill>
              </a:rPr>
              <a:t>Offers intuitive and easy plan forcing</a:t>
            </a:r>
          </a:p>
        </p:txBody>
      </p:sp>
      <p:grpSp>
        <p:nvGrpSpPr>
          <p:cNvPr id="11" name="Group 10"/>
          <p:cNvGrpSpPr/>
          <p:nvPr/>
        </p:nvGrpSpPr>
        <p:grpSpPr>
          <a:xfrm>
            <a:off x="447328" y="1439004"/>
            <a:ext cx="6888934" cy="3879840"/>
            <a:chOff x="533619" y="1439004"/>
            <a:chExt cx="6888934" cy="3879840"/>
          </a:xfrm>
        </p:grpSpPr>
        <p:sp>
          <p:nvSpPr>
            <p:cNvPr id="40" name="TextBox 39"/>
            <p:cNvSpPr txBox="1"/>
            <p:nvPr/>
          </p:nvSpPr>
          <p:spPr>
            <a:xfrm>
              <a:off x="2736494" y="4796601"/>
              <a:ext cx="4686059" cy="522243"/>
            </a:xfrm>
            <a:prstGeom prst="rect">
              <a:avLst/>
            </a:prstGeom>
            <a:noFill/>
          </p:spPr>
          <p:txBody>
            <a:bodyPr wrap="square" lIns="182880" tIns="146304" rIns="182880" bIns="146304" rtlCol="0">
              <a:noAutofit/>
            </a:bodyPr>
            <a:lstStyle/>
            <a:p>
              <a:pPr>
                <a:lnSpc>
                  <a:spcPct val="90000"/>
                </a:lnSpc>
                <a:spcAft>
                  <a:spcPts val="600"/>
                </a:spcAft>
              </a:pPr>
              <a:r>
                <a:rPr lang="en-US" sz="1600" dirty="0">
                  <a:solidFill>
                    <a:srgbClr val="505050"/>
                  </a:solidFill>
                </a:rPr>
                <a:t>Durability latency controlled by DB option</a:t>
              </a:r>
            </a:p>
            <a:p>
              <a:pPr>
                <a:lnSpc>
                  <a:spcPct val="90000"/>
                </a:lnSpc>
                <a:spcAft>
                  <a:spcPts val="600"/>
                </a:spcAft>
              </a:pPr>
              <a:r>
                <a:rPr lang="en-US" sz="1600" dirty="0">
                  <a:solidFill>
                    <a:srgbClr val="505050"/>
                  </a:solidFill>
                </a:rPr>
                <a:t>DATA_FLUSH_INTERNAL_SECONDS</a:t>
              </a:r>
            </a:p>
          </p:txBody>
        </p:sp>
        <p:grpSp>
          <p:nvGrpSpPr>
            <p:cNvPr id="10" name="Group 9"/>
            <p:cNvGrpSpPr/>
            <p:nvPr/>
          </p:nvGrpSpPr>
          <p:grpSpPr>
            <a:xfrm>
              <a:off x="533619" y="1439004"/>
              <a:ext cx="6134372" cy="3293715"/>
              <a:chOff x="533619" y="1439004"/>
              <a:chExt cx="6134372" cy="3293715"/>
            </a:xfrm>
          </p:grpSpPr>
          <p:cxnSp>
            <p:nvCxnSpPr>
              <p:cNvPr id="27" name="Straight Arrow Connector 26"/>
              <p:cNvCxnSpPr/>
              <p:nvPr/>
            </p:nvCxnSpPr>
            <p:spPr>
              <a:xfrm>
                <a:off x="1114778" y="2802167"/>
                <a:ext cx="0" cy="512981"/>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114778" y="1892666"/>
                <a:ext cx="0" cy="222747"/>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2899998" y="1581192"/>
                <a:ext cx="3767993" cy="3151527"/>
              </a:xfrm>
              <a:prstGeom prst="rect">
                <a:avLst/>
              </a:prstGeom>
              <a:solidFill>
                <a:schemeClr val="bg1">
                  <a:lumMod val="20000"/>
                  <a:lumOff val="80000"/>
                </a:schemeClr>
              </a:solidFill>
              <a:ln w="63500">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rgbClr val="505050"/>
                  </a:solidFill>
                  <a:latin typeface="Segoe UI Light"/>
                  <a:ea typeface="Segoe UI" pitchFamily="34" charset="0"/>
                  <a:cs typeface="Segoe UI" pitchFamily="34" charset="0"/>
                </a:endParaRPr>
              </a:p>
            </p:txBody>
          </p:sp>
          <p:sp>
            <p:nvSpPr>
              <p:cNvPr id="34" name="TextBox 33"/>
              <p:cNvSpPr txBox="1"/>
              <p:nvPr/>
            </p:nvSpPr>
            <p:spPr>
              <a:xfrm>
                <a:off x="3482416" y="4044874"/>
                <a:ext cx="2586676" cy="522243"/>
              </a:xfrm>
              <a:prstGeom prst="rect">
                <a:avLst/>
              </a:prstGeom>
              <a:noFill/>
            </p:spPr>
            <p:txBody>
              <a:bodyPr wrap="square" lIns="182880" tIns="146304" rIns="182880" bIns="146304" rtlCol="0">
                <a:noAutofit/>
              </a:bodyPr>
              <a:lstStyle/>
              <a:p>
                <a:pPr algn="ctr">
                  <a:lnSpc>
                    <a:spcPct val="90000"/>
                  </a:lnSpc>
                  <a:spcAft>
                    <a:spcPts val="600"/>
                  </a:spcAft>
                </a:pPr>
                <a:r>
                  <a:rPr lang="en-US" sz="2400" dirty="0">
                    <a:solidFill>
                      <a:srgbClr val="505050"/>
                    </a:solidFill>
                    <a:latin typeface="Segoe UI Light"/>
                  </a:rPr>
                  <a:t>Query Store</a:t>
                </a:r>
              </a:p>
            </p:txBody>
          </p:sp>
          <p:cxnSp>
            <p:nvCxnSpPr>
              <p:cNvPr id="35" name="Straight Arrow Connector 34"/>
              <p:cNvCxnSpPr/>
              <p:nvPr/>
            </p:nvCxnSpPr>
            <p:spPr>
              <a:xfrm>
                <a:off x="4431411" y="2427161"/>
                <a:ext cx="657263" cy="451746"/>
              </a:xfrm>
              <a:prstGeom prst="straightConnector1">
                <a:avLst/>
              </a:prstGeom>
              <a:ln w="381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418882" y="3135598"/>
                <a:ext cx="668603" cy="531187"/>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509120" y="2954216"/>
                <a:ext cx="1515831" cy="193899"/>
              </a:xfrm>
              <a:prstGeom prst="rect">
                <a:avLst/>
              </a:prstGeom>
              <a:noFill/>
            </p:spPr>
            <p:txBody>
              <a:bodyPr wrap="square" lIns="0" tIns="0" rIns="0" bIns="0" rtlCol="0">
                <a:spAutoFit/>
              </a:bodyPr>
              <a:lstStyle/>
              <a:p>
                <a:pPr algn="ctr">
                  <a:lnSpc>
                    <a:spcPct val="90000"/>
                  </a:lnSpc>
                  <a:spcAft>
                    <a:spcPts val="600"/>
                  </a:spcAft>
                </a:pPr>
                <a:r>
                  <a:rPr lang="en-US" sz="1400" dirty="0">
                    <a:solidFill>
                      <a:srgbClr val="505050"/>
                    </a:solidFill>
                  </a:rPr>
                  <a:t>Async write-back</a:t>
                </a:r>
              </a:p>
            </p:txBody>
          </p:sp>
          <p:grpSp>
            <p:nvGrpSpPr>
              <p:cNvPr id="107" name="Group 106"/>
              <p:cNvGrpSpPr/>
              <p:nvPr/>
            </p:nvGrpSpPr>
            <p:grpSpPr>
              <a:xfrm>
                <a:off x="548518" y="2127557"/>
                <a:ext cx="1153875" cy="686192"/>
                <a:chOff x="5765273" y="2605240"/>
                <a:chExt cx="1153875" cy="686192"/>
              </a:xfrm>
            </p:grpSpPr>
            <p:sp>
              <p:nvSpPr>
                <p:cNvPr id="76" name="Rectangle 75"/>
                <p:cNvSpPr/>
                <p:nvPr/>
              </p:nvSpPr>
              <p:spPr bwMode="auto">
                <a:xfrm>
                  <a:off x="5765273" y="3245713"/>
                  <a:ext cx="1153875"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rgbClr val="505050"/>
                    </a:solidFill>
                    <a:latin typeface="Segoe UI Light"/>
                    <a:ea typeface="Segoe UI" pitchFamily="34" charset="0"/>
                    <a:cs typeface="Segoe UI" pitchFamily="34" charset="0"/>
                  </a:endParaRPr>
                </a:p>
              </p:txBody>
            </p:sp>
            <p:sp>
              <p:nvSpPr>
                <p:cNvPr id="46" name="Rectangle 45"/>
                <p:cNvSpPr/>
                <p:nvPr/>
              </p:nvSpPr>
              <p:spPr bwMode="auto">
                <a:xfrm>
                  <a:off x="5765642" y="2605240"/>
                  <a:ext cx="1153506" cy="65000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FFFFFF"/>
                      </a:solidFill>
                      <a:cs typeface="Segoe UI" panose="020B0502040204020203" pitchFamily="34" charset="0"/>
                    </a:rPr>
                    <a:t>Compile</a:t>
                  </a:r>
                </a:p>
              </p:txBody>
            </p:sp>
          </p:grpSp>
          <p:grpSp>
            <p:nvGrpSpPr>
              <p:cNvPr id="108" name="Group 107"/>
              <p:cNvGrpSpPr/>
              <p:nvPr/>
            </p:nvGrpSpPr>
            <p:grpSpPr>
              <a:xfrm>
                <a:off x="548518" y="3316381"/>
                <a:ext cx="1153875" cy="686935"/>
                <a:chOff x="5765273" y="3794064"/>
                <a:chExt cx="1153875" cy="686935"/>
              </a:xfrm>
            </p:grpSpPr>
            <p:sp>
              <p:nvSpPr>
                <p:cNvPr id="75" name="Rectangle 74"/>
                <p:cNvSpPr/>
                <p:nvPr/>
              </p:nvSpPr>
              <p:spPr bwMode="auto">
                <a:xfrm>
                  <a:off x="5765273" y="4435280"/>
                  <a:ext cx="1153875"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rgbClr val="505050"/>
                    </a:solidFill>
                    <a:latin typeface="Segoe UI Light"/>
                    <a:ea typeface="Segoe UI" pitchFamily="34" charset="0"/>
                    <a:cs typeface="Segoe UI" pitchFamily="34" charset="0"/>
                  </a:endParaRPr>
                </a:p>
              </p:txBody>
            </p:sp>
            <p:sp>
              <p:nvSpPr>
                <p:cNvPr id="48" name="Rectangle 47"/>
                <p:cNvSpPr/>
                <p:nvPr/>
              </p:nvSpPr>
              <p:spPr bwMode="auto">
                <a:xfrm>
                  <a:off x="5765642" y="3794064"/>
                  <a:ext cx="1153506" cy="65000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FFFFFF"/>
                      </a:solidFill>
                      <a:cs typeface="Segoe UI" panose="020B0502040204020203" pitchFamily="34" charset="0"/>
                    </a:rPr>
                    <a:t>Execute</a:t>
                  </a:r>
                </a:p>
              </p:txBody>
            </p:sp>
          </p:grpSp>
          <p:sp>
            <p:nvSpPr>
              <p:cNvPr id="72" name="TextBox 71"/>
              <p:cNvSpPr txBox="1"/>
              <p:nvPr/>
            </p:nvSpPr>
            <p:spPr>
              <a:xfrm>
                <a:off x="533619" y="1439004"/>
                <a:ext cx="1153506" cy="522243"/>
              </a:xfrm>
              <a:prstGeom prst="rect">
                <a:avLst/>
              </a:prstGeom>
              <a:noFill/>
            </p:spPr>
            <p:txBody>
              <a:bodyPr wrap="square" lIns="182880" tIns="146304" rIns="182880" bIns="146304" rtlCol="0">
                <a:noAutofit/>
              </a:bodyPr>
              <a:lstStyle/>
              <a:p>
                <a:pPr algn="ctr">
                  <a:lnSpc>
                    <a:spcPct val="90000"/>
                  </a:lnSpc>
                  <a:spcAft>
                    <a:spcPts val="600"/>
                  </a:spcAft>
                </a:pPr>
                <a:r>
                  <a:rPr lang="en-US" sz="2400" dirty="0">
                    <a:solidFill>
                      <a:srgbClr val="505050"/>
                    </a:solidFill>
                    <a:latin typeface="Segoe UI Light"/>
                  </a:rPr>
                  <a:t>SQL</a:t>
                </a:r>
              </a:p>
            </p:txBody>
          </p:sp>
          <p:grpSp>
            <p:nvGrpSpPr>
              <p:cNvPr id="109" name="Group 108"/>
              <p:cNvGrpSpPr/>
              <p:nvPr/>
            </p:nvGrpSpPr>
            <p:grpSpPr>
              <a:xfrm>
                <a:off x="3133821" y="2127557"/>
                <a:ext cx="1340358" cy="690255"/>
                <a:chOff x="8350576" y="2605240"/>
                <a:chExt cx="1340358" cy="690255"/>
              </a:xfrm>
            </p:grpSpPr>
            <p:sp>
              <p:nvSpPr>
                <p:cNvPr id="78" name="Rectangle 77"/>
                <p:cNvSpPr/>
                <p:nvPr/>
              </p:nvSpPr>
              <p:spPr bwMode="auto">
                <a:xfrm>
                  <a:off x="8352410" y="3249776"/>
                  <a:ext cx="1338524"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rgbClr val="505050"/>
                    </a:solidFill>
                    <a:latin typeface="Segoe UI Light"/>
                    <a:ea typeface="Segoe UI" pitchFamily="34" charset="0"/>
                    <a:cs typeface="Segoe UI" pitchFamily="34" charset="0"/>
                  </a:endParaRPr>
                </a:p>
              </p:txBody>
            </p:sp>
            <p:sp>
              <p:nvSpPr>
                <p:cNvPr id="100" name="Rectangle 99"/>
                <p:cNvSpPr/>
                <p:nvPr/>
              </p:nvSpPr>
              <p:spPr bwMode="auto">
                <a:xfrm>
                  <a:off x="8350576" y="2605240"/>
                  <a:ext cx="1340090" cy="65000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FFFFFF"/>
                      </a:solidFill>
                      <a:cs typeface="Segoe UI" panose="020B0502040204020203" pitchFamily="34" charset="0"/>
                    </a:rPr>
                    <a:t>Plan store</a:t>
                  </a:r>
                </a:p>
              </p:txBody>
            </p:sp>
          </p:grpSp>
          <p:grpSp>
            <p:nvGrpSpPr>
              <p:cNvPr id="110" name="Group 109"/>
              <p:cNvGrpSpPr/>
              <p:nvPr/>
            </p:nvGrpSpPr>
            <p:grpSpPr>
              <a:xfrm>
                <a:off x="3129327" y="3316381"/>
                <a:ext cx="1340090" cy="690453"/>
                <a:chOff x="8346082" y="3794064"/>
                <a:chExt cx="1340090" cy="690453"/>
              </a:xfrm>
            </p:grpSpPr>
            <p:sp>
              <p:nvSpPr>
                <p:cNvPr id="101" name="Rectangle 100"/>
                <p:cNvSpPr/>
                <p:nvPr/>
              </p:nvSpPr>
              <p:spPr bwMode="auto">
                <a:xfrm>
                  <a:off x="8347648" y="4438798"/>
                  <a:ext cx="1338524"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rgbClr val="505050"/>
                    </a:solidFill>
                    <a:latin typeface="Segoe UI Light"/>
                    <a:ea typeface="Segoe UI" pitchFamily="34" charset="0"/>
                    <a:cs typeface="Segoe UI" pitchFamily="34" charset="0"/>
                  </a:endParaRPr>
                </a:p>
              </p:txBody>
            </p:sp>
            <p:sp>
              <p:nvSpPr>
                <p:cNvPr id="102" name="Rectangle 101"/>
                <p:cNvSpPr/>
                <p:nvPr/>
              </p:nvSpPr>
              <p:spPr bwMode="auto">
                <a:xfrm>
                  <a:off x="8346082" y="3794064"/>
                  <a:ext cx="1340090" cy="65000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FFFFFF"/>
                      </a:solidFill>
                      <a:cs typeface="Segoe UI" panose="020B0502040204020203" pitchFamily="34" charset="0"/>
                    </a:rPr>
                    <a:t>Runtime stats</a:t>
                  </a:r>
                </a:p>
              </p:txBody>
            </p:sp>
          </p:grpSp>
          <p:grpSp>
            <p:nvGrpSpPr>
              <p:cNvPr id="4" name="Group 3"/>
              <p:cNvGrpSpPr/>
              <p:nvPr/>
            </p:nvGrpSpPr>
            <p:grpSpPr>
              <a:xfrm>
                <a:off x="5140863" y="2231684"/>
                <a:ext cx="1252886" cy="1662094"/>
                <a:chOff x="4563207" y="2652516"/>
                <a:chExt cx="1412650" cy="1874038"/>
              </a:xfrm>
            </p:grpSpPr>
            <p:grpSp>
              <p:nvGrpSpPr>
                <p:cNvPr id="3" name="Group 2"/>
                <p:cNvGrpSpPr/>
                <p:nvPr/>
              </p:nvGrpSpPr>
              <p:grpSpPr>
                <a:xfrm>
                  <a:off x="4563207" y="2652516"/>
                  <a:ext cx="1412650" cy="1874038"/>
                  <a:chOff x="7341304" y="2517313"/>
                  <a:chExt cx="1988447" cy="2637901"/>
                </a:xfrm>
              </p:grpSpPr>
              <p:sp>
                <p:nvSpPr>
                  <p:cNvPr id="84" name="Freeform 100"/>
                  <p:cNvSpPr>
                    <a:spLocks/>
                  </p:cNvSpPr>
                  <p:nvPr/>
                </p:nvSpPr>
                <p:spPr bwMode="auto">
                  <a:xfrm>
                    <a:off x="7341304" y="2517313"/>
                    <a:ext cx="1988447" cy="2637901"/>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5" name="Oval 101"/>
                  <p:cNvSpPr>
                    <a:spLocks noChangeArrowheads="1"/>
                  </p:cNvSpPr>
                  <p:nvPr/>
                </p:nvSpPr>
                <p:spPr bwMode="auto">
                  <a:xfrm>
                    <a:off x="7629950" y="2653618"/>
                    <a:ext cx="1403138" cy="4249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endParaRPr lang="en-US" sz="1100" dirty="0">
                      <a:solidFill>
                        <a:srgbClr val="505050"/>
                      </a:solidFill>
                    </a:endParaRPr>
                  </a:p>
                </p:txBody>
              </p:sp>
            </p:grpSp>
            <p:sp>
              <p:nvSpPr>
                <p:cNvPr id="86" name="TextBox 85"/>
                <p:cNvSpPr txBox="1"/>
                <p:nvPr/>
              </p:nvSpPr>
              <p:spPr>
                <a:xfrm>
                  <a:off x="4568823" y="3259786"/>
                  <a:ext cx="1401419" cy="908908"/>
                </a:xfrm>
                <a:prstGeom prst="rect">
                  <a:avLst/>
                </a:prstGeom>
                <a:noFill/>
              </p:spPr>
              <p:txBody>
                <a:bodyPr wrap="square" lIns="182880" tIns="146304" rIns="182880" bIns="146304" rtlCol="0" anchor="ctr" anchorCtr="0">
                  <a:noAutofit/>
                </a:bodyPr>
                <a:lstStyle/>
                <a:p>
                  <a:pPr algn="ctr">
                    <a:spcAft>
                      <a:spcPts val="600"/>
                    </a:spcAft>
                  </a:pPr>
                  <a:r>
                    <a:rPr lang="en-US" sz="1400" dirty="0">
                      <a:solidFill>
                        <a:srgbClr val="FFFFFF"/>
                      </a:solidFill>
                      <a:cs typeface="Segoe UI" panose="020B0502040204020203" pitchFamily="34" charset="0"/>
                    </a:rPr>
                    <a:t>Query Store schema</a:t>
                  </a:r>
                </a:p>
              </p:txBody>
            </p:sp>
          </p:grpSp>
          <p:sp>
            <p:nvSpPr>
              <p:cNvPr id="89" name="Right Arrow 88"/>
              <p:cNvSpPr/>
              <p:nvPr/>
            </p:nvSpPr>
            <p:spPr bwMode="auto">
              <a:xfrm>
                <a:off x="1676801" y="2160167"/>
                <a:ext cx="1452526" cy="591738"/>
              </a:xfrm>
              <a:prstGeom prst="rightArrow">
                <a:avLst>
                  <a:gd name="adj1" fmla="val 50000"/>
                  <a:gd name="adj2" fmla="val 6931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0" name="TextBox 89"/>
              <p:cNvSpPr txBox="1"/>
              <p:nvPr/>
            </p:nvSpPr>
            <p:spPr>
              <a:xfrm>
                <a:off x="1676801" y="2359087"/>
                <a:ext cx="1212680" cy="193899"/>
              </a:xfrm>
              <a:prstGeom prst="rect">
                <a:avLst/>
              </a:prstGeom>
              <a:noFill/>
            </p:spPr>
            <p:txBody>
              <a:bodyPr wrap="square" lIns="0" tIns="0" rIns="0" bIns="0" rtlCol="0">
                <a:spAutoFit/>
              </a:bodyPr>
              <a:lstStyle/>
              <a:p>
                <a:pPr algn="ctr">
                  <a:lnSpc>
                    <a:spcPct val="90000"/>
                  </a:lnSpc>
                  <a:spcAft>
                    <a:spcPts val="600"/>
                  </a:spcAft>
                </a:pPr>
                <a:r>
                  <a:rPr lang="en-US" sz="1400" dirty="0">
                    <a:solidFill>
                      <a:srgbClr val="FFFFFF"/>
                    </a:solidFill>
                  </a:rPr>
                  <a:t>Compile MSG</a:t>
                </a:r>
              </a:p>
            </p:txBody>
          </p:sp>
          <p:sp>
            <p:nvSpPr>
              <p:cNvPr id="91" name="Right Arrow 90"/>
              <p:cNvSpPr/>
              <p:nvPr/>
            </p:nvSpPr>
            <p:spPr bwMode="auto">
              <a:xfrm>
                <a:off x="1676801" y="3352566"/>
                <a:ext cx="1452526" cy="591738"/>
              </a:xfrm>
              <a:prstGeom prst="rightArrow">
                <a:avLst>
                  <a:gd name="adj1" fmla="val 50000"/>
                  <a:gd name="adj2" fmla="val 69316"/>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2" name="TextBox 91"/>
              <p:cNvSpPr txBox="1"/>
              <p:nvPr/>
            </p:nvSpPr>
            <p:spPr>
              <a:xfrm>
                <a:off x="1676801" y="3551486"/>
                <a:ext cx="1212680" cy="193899"/>
              </a:xfrm>
              <a:prstGeom prst="rect">
                <a:avLst/>
              </a:prstGeom>
              <a:noFill/>
            </p:spPr>
            <p:txBody>
              <a:bodyPr wrap="square" lIns="0" tIns="0" rIns="0" bIns="0" rtlCol="0">
                <a:spAutoFit/>
              </a:bodyPr>
              <a:lstStyle/>
              <a:p>
                <a:pPr algn="ctr">
                  <a:lnSpc>
                    <a:spcPct val="90000"/>
                  </a:lnSpc>
                  <a:spcAft>
                    <a:spcPts val="600"/>
                  </a:spcAft>
                </a:pPr>
                <a:r>
                  <a:rPr lang="en-US" sz="1400" dirty="0">
                    <a:solidFill>
                      <a:srgbClr val="FFFFFF"/>
                    </a:solidFill>
                  </a:rPr>
                  <a:t>Execute MSG</a:t>
                </a:r>
              </a:p>
            </p:txBody>
          </p:sp>
        </p:grpSp>
      </p:grpSp>
    </p:spTree>
    <p:extLst>
      <p:ext uri="{BB962C8B-B14F-4D97-AF65-F5344CB8AC3E}">
        <p14:creationId xmlns:p14="http://schemas.microsoft.com/office/powerpoint/2010/main" val="1710113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75431" y="2654962"/>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Query Store architecture</a:t>
            </a:r>
          </a:p>
        </p:txBody>
      </p:sp>
    </p:spTree>
    <p:extLst>
      <p:ext uri="{BB962C8B-B14F-4D97-AF65-F5344CB8AC3E}">
        <p14:creationId xmlns:p14="http://schemas.microsoft.com/office/powerpoint/2010/main" val="1190194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1" name="Title 13"/>
          <p:cNvSpPr>
            <a:spLocks noGrp="1"/>
          </p:cNvSpPr>
          <p:nvPr>
            <p:ph type="title"/>
          </p:nvPr>
        </p:nvSpPr>
        <p:spPr>
          <a:xfrm>
            <a:off x="275082" y="296905"/>
            <a:ext cx="11888047" cy="917575"/>
          </a:xfrm>
        </p:spPr>
        <p:txBody>
          <a:bodyPr/>
          <a:lstStyle/>
          <a:p>
            <a:r>
              <a:rPr lang="en-US" dirty="0">
                <a:solidFill>
                  <a:schemeClr val="bg1"/>
                </a:solidFill>
              </a:rPr>
              <a:t>Query Store: write architecture</a:t>
            </a:r>
          </a:p>
        </p:txBody>
      </p:sp>
      <p:sp>
        <p:nvSpPr>
          <p:cNvPr id="62" name="Text Placeholder 2"/>
          <p:cNvSpPr txBox="1">
            <a:spLocks/>
          </p:cNvSpPr>
          <p:nvPr/>
        </p:nvSpPr>
        <p:spPr>
          <a:xfrm>
            <a:off x="275431" y="1327090"/>
            <a:ext cx="8926512" cy="105157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39"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000"/>
              </a:spcBef>
              <a:buNone/>
            </a:pPr>
            <a:r>
              <a:rPr lang="en-US" sz="2400" dirty="0">
                <a:solidFill>
                  <a:srgbClr val="BA141A"/>
                </a:solidFill>
              </a:rPr>
              <a:t>Query Store captures data in-memory to minimize I/O overhead</a:t>
            </a:r>
          </a:p>
          <a:p>
            <a:pPr marL="0" indent="0">
              <a:lnSpc>
                <a:spcPct val="100000"/>
              </a:lnSpc>
              <a:spcBef>
                <a:spcPts val="1000"/>
              </a:spcBef>
              <a:buNone/>
            </a:pPr>
            <a:r>
              <a:rPr lang="en-US" sz="2400" dirty="0">
                <a:solidFill>
                  <a:srgbClr val="BA141A"/>
                </a:solidFill>
              </a:rPr>
              <a:t>Data is persisted to disk asynchronously in background</a:t>
            </a:r>
          </a:p>
        </p:txBody>
      </p:sp>
      <p:grpSp>
        <p:nvGrpSpPr>
          <p:cNvPr id="102" name="Group 101"/>
          <p:cNvGrpSpPr/>
          <p:nvPr/>
        </p:nvGrpSpPr>
        <p:grpSpPr>
          <a:xfrm>
            <a:off x="428515" y="2378661"/>
            <a:ext cx="7703627" cy="4197333"/>
            <a:chOff x="616404" y="2371468"/>
            <a:chExt cx="7703627" cy="4197333"/>
          </a:xfrm>
        </p:grpSpPr>
        <p:sp>
          <p:nvSpPr>
            <p:cNvPr id="96" name="Rectangle 95"/>
            <p:cNvSpPr/>
            <p:nvPr/>
          </p:nvSpPr>
          <p:spPr bwMode="auto">
            <a:xfrm>
              <a:off x="632886" y="3417274"/>
              <a:ext cx="2570194" cy="3151527"/>
            </a:xfrm>
            <a:prstGeom prst="rect">
              <a:avLst/>
            </a:prstGeom>
            <a:solidFill>
              <a:schemeClr val="bg1">
                <a:lumMod val="20000"/>
                <a:lumOff val="80000"/>
                <a:alpha val="50000"/>
              </a:schemeClr>
            </a:solidFill>
            <a:ln w="635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rgbClr val="505050"/>
                </a:solidFill>
                <a:latin typeface="Segoe UI Light"/>
                <a:ea typeface="Segoe UI" pitchFamily="34" charset="0"/>
                <a:cs typeface="Segoe UI" pitchFamily="34" charset="0"/>
              </a:endParaRPr>
            </a:p>
          </p:txBody>
        </p:sp>
        <p:sp>
          <p:nvSpPr>
            <p:cNvPr id="97" name="TextBox 96"/>
            <p:cNvSpPr txBox="1"/>
            <p:nvPr/>
          </p:nvSpPr>
          <p:spPr>
            <a:xfrm>
              <a:off x="616404" y="5907686"/>
              <a:ext cx="2586676" cy="522243"/>
            </a:xfrm>
            <a:prstGeom prst="rect">
              <a:avLst/>
            </a:prstGeom>
            <a:noFill/>
          </p:spPr>
          <p:txBody>
            <a:bodyPr wrap="square" lIns="182880" tIns="146304" rIns="182880" bIns="146304" rtlCol="0">
              <a:noAutofit/>
            </a:bodyPr>
            <a:lstStyle/>
            <a:p>
              <a:pPr algn="ctr">
                <a:lnSpc>
                  <a:spcPct val="90000"/>
                </a:lnSpc>
                <a:spcAft>
                  <a:spcPts val="600"/>
                </a:spcAft>
              </a:pPr>
              <a:r>
                <a:rPr lang="en-US" sz="2400" dirty="0">
                  <a:solidFill>
                    <a:srgbClr val="505050"/>
                  </a:solidFill>
                  <a:latin typeface="Segoe UI Light"/>
                </a:rPr>
                <a:t>Query execution</a:t>
              </a:r>
            </a:p>
          </p:txBody>
        </p:sp>
        <p:cxnSp>
          <p:nvCxnSpPr>
            <p:cNvPr id="70" name="Straight Arrow Connector 69"/>
            <p:cNvCxnSpPr/>
            <p:nvPr/>
          </p:nvCxnSpPr>
          <p:spPr>
            <a:xfrm>
              <a:off x="1907121" y="4615846"/>
              <a:ext cx="0" cy="512981"/>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1907121" y="2371468"/>
              <a:ext cx="0" cy="1585241"/>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bwMode="auto">
            <a:xfrm>
              <a:off x="4552038" y="3417274"/>
              <a:ext cx="3767993" cy="3151527"/>
            </a:xfrm>
            <a:prstGeom prst="rect">
              <a:avLst/>
            </a:prstGeom>
            <a:solidFill>
              <a:schemeClr val="bg1">
                <a:lumMod val="20000"/>
                <a:lumOff val="80000"/>
              </a:schemeClr>
            </a:solidFill>
            <a:ln w="63500">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rgbClr val="505050"/>
                </a:solidFill>
                <a:latin typeface="Segoe UI Light"/>
                <a:ea typeface="Segoe UI" pitchFamily="34" charset="0"/>
                <a:cs typeface="Segoe UI" pitchFamily="34" charset="0"/>
              </a:endParaRPr>
            </a:p>
          </p:txBody>
        </p:sp>
        <p:sp>
          <p:nvSpPr>
            <p:cNvPr id="77" name="TextBox 76"/>
            <p:cNvSpPr txBox="1"/>
            <p:nvPr/>
          </p:nvSpPr>
          <p:spPr>
            <a:xfrm>
              <a:off x="5134456" y="5893486"/>
              <a:ext cx="2586676" cy="522243"/>
            </a:xfrm>
            <a:prstGeom prst="rect">
              <a:avLst/>
            </a:prstGeom>
            <a:noFill/>
          </p:spPr>
          <p:txBody>
            <a:bodyPr wrap="square" lIns="182880" tIns="146304" rIns="182880" bIns="146304" rtlCol="0">
              <a:noAutofit/>
            </a:bodyPr>
            <a:lstStyle/>
            <a:p>
              <a:pPr algn="ctr">
                <a:lnSpc>
                  <a:spcPct val="90000"/>
                </a:lnSpc>
                <a:spcAft>
                  <a:spcPts val="600"/>
                </a:spcAft>
              </a:pPr>
              <a:r>
                <a:rPr lang="en-US" sz="2400" dirty="0">
                  <a:solidFill>
                    <a:srgbClr val="505050"/>
                  </a:solidFill>
                  <a:latin typeface="Segoe UI Light"/>
                </a:rPr>
                <a:t>Query Store</a:t>
              </a:r>
            </a:p>
          </p:txBody>
        </p:sp>
        <p:cxnSp>
          <p:nvCxnSpPr>
            <p:cNvPr id="78" name="Straight Arrow Connector 77"/>
            <p:cNvCxnSpPr/>
            <p:nvPr/>
          </p:nvCxnSpPr>
          <p:spPr>
            <a:xfrm>
              <a:off x="6083451" y="4266240"/>
              <a:ext cx="657263" cy="451746"/>
            </a:xfrm>
            <a:prstGeom prst="straightConnector1">
              <a:avLst/>
            </a:prstGeom>
            <a:ln w="381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V="1">
              <a:off x="6070922" y="4923877"/>
              <a:ext cx="668603" cy="531187"/>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5045048" y="4767895"/>
              <a:ext cx="1515831" cy="193899"/>
            </a:xfrm>
            <a:prstGeom prst="rect">
              <a:avLst/>
            </a:prstGeom>
            <a:noFill/>
          </p:spPr>
          <p:txBody>
            <a:bodyPr wrap="square" lIns="0" tIns="0" rIns="0" bIns="0" rtlCol="0">
              <a:spAutoFit/>
            </a:bodyPr>
            <a:lstStyle/>
            <a:p>
              <a:pPr algn="r">
                <a:lnSpc>
                  <a:spcPct val="90000"/>
                </a:lnSpc>
                <a:spcAft>
                  <a:spcPts val="600"/>
                </a:spcAft>
              </a:pPr>
              <a:r>
                <a:rPr lang="en-US" sz="1400" dirty="0">
                  <a:solidFill>
                    <a:srgbClr val="505050"/>
                  </a:solidFill>
                </a:rPr>
                <a:t>async</a:t>
              </a:r>
            </a:p>
          </p:txBody>
        </p:sp>
        <p:grpSp>
          <p:nvGrpSpPr>
            <p:cNvPr id="82" name="Group 81"/>
            <p:cNvGrpSpPr/>
            <p:nvPr/>
          </p:nvGrpSpPr>
          <p:grpSpPr>
            <a:xfrm>
              <a:off x="1340861" y="3941236"/>
              <a:ext cx="1153875" cy="686192"/>
              <a:chOff x="5765273" y="2605240"/>
              <a:chExt cx="1153875" cy="686192"/>
            </a:xfrm>
          </p:grpSpPr>
          <p:sp>
            <p:nvSpPr>
              <p:cNvPr id="93" name="Rectangle 92"/>
              <p:cNvSpPr/>
              <p:nvPr/>
            </p:nvSpPr>
            <p:spPr bwMode="auto">
              <a:xfrm>
                <a:off x="5765273" y="3245713"/>
                <a:ext cx="1153875"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rgbClr val="505050"/>
                  </a:solidFill>
                  <a:latin typeface="Segoe UI Light"/>
                  <a:ea typeface="Segoe UI" pitchFamily="34" charset="0"/>
                  <a:cs typeface="Segoe UI" pitchFamily="34" charset="0"/>
                </a:endParaRPr>
              </a:p>
            </p:txBody>
          </p:sp>
          <p:sp>
            <p:nvSpPr>
              <p:cNvPr id="94" name="Rectangle 93"/>
              <p:cNvSpPr/>
              <p:nvPr/>
            </p:nvSpPr>
            <p:spPr bwMode="auto">
              <a:xfrm>
                <a:off x="5765642" y="2605240"/>
                <a:ext cx="1153506" cy="65000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FFFFFF"/>
                    </a:solidFill>
                    <a:cs typeface="Segoe UI" panose="020B0502040204020203" pitchFamily="34" charset="0"/>
                  </a:rPr>
                  <a:t>Compile</a:t>
                </a:r>
              </a:p>
            </p:txBody>
          </p:sp>
        </p:grpSp>
        <p:grpSp>
          <p:nvGrpSpPr>
            <p:cNvPr id="83" name="Group 82"/>
            <p:cNvGrpSpPr/>
            <p:nvPr/>
          </p:nvGrpSpPr>
          <p:grpSpPr>
            <a:xfrm>
              <a:off x="1340861" y="5130060"/>
              <a:ext cx="1153875" cy="686935"/>
              <a:chOff x="5765273" y="3794064"/>
              <a:chExt cx="1153875" cy="686935"/>
            </a:xfrm>
          </p:grpSpPr>
          <p:sp>
            <p:nvSpPr>
              <p:cNvPr id="91" name="Rectangle 90"/>
              <p:cNvSpPr/>
              <p:nvPr/>
            </p:nvSpPr>
            <p:spPr bwMode="auto">
              <a:xfrm>
                <a:off x="5765273" y="4435280"/>
                <a:ext cx="1153875"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rgbClr val="505050"/>
                  </a:solidFill>
                  <a:latin typeface="Segoe UI Light"/>
                  <a:ea typeface="Segoe UI" pitchFamily="34" charset="0"/>
                  <a:cs typeface="Segoe UI" pitchFamily="34" charset="0"/>
                </a:endParaRPr>
              </a:p>
            </p:txBody>
          </p:sp>
          <p:sp>
            <p:nvSpPr>
              <p:cNvPr id="92" name="Rectangle 91"/>
              <p:cNvSpPr/>
              <p:nvPr/>
            </p:nvSpPr>
            <p:spPr bwMode="auto">
              <a:xfrm>
                <a:off x="5765642" y="3794064"/>
                <a:ext cx="1153506" cy="65000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FFFFFF"/>
                    </a:solidFill>
                    <a:cs typeface="Segoe UI" panose="020B0502040204020203" pitchFamily="34" charset="0"/>
                  </a:rPr>
                  <a:t>Execute</a:t>
                </a:r>
              </a:p>
            </p:txBody>
          </p:sp>
        </p:grpSp>
        <p:grpSp>
          <p:nvGrpSpPr>
            <p:cNvPr id="85" name="Group 84"/>
            <p:cNvGrpSpPr/>
            <p:nvPr/>
          </p:nvGrpSpPr>
          <p:grpSpPr>
            <a:xfrm>
              <a:off x="4785861" y="3941236"/>
              <a:ext cx="1340090" cy="690255"/>
              <a:chOff x="8350576" y="2605240"/>
              <a:chExt cx="1340090" cy="690255"/>
            </a:xfrm>
          </p:grpSpPr>
          <p:sp>
            <p:nvSpPr>
              <p:cNvPr id="89" name="Rectangle 88"/>
              <p:cNvSpPr/>
              <p:nvPr/>
            </p:nvSpPr>
            <p:spPr bwMode="auto">
              <a:xfrm>
                <a:off x="8350576" y="3249776"/>
                <a:ext cx="1338524"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rgbClr val="505050"/>
                  </a:solidFill>
                  <a:latin typeface="Segoe UI Light"/>
                  <a:ea typeface="Segoe UI" pitchFamily="34" charset="0"/>
                  <a:cs typeface="Segoe UI" pitchFamily="34" charset="0"/>
                </a:endParaRPr>
              </a:p>
            </p:txBody>
          </p:sp>
          <p:sp>
            <p:nvSpPr>
              <p:cNvPr id="90" name="Rectangle 89"/>
              <p:cNvSpPr/>
              <p:nvPr/>
            </p:nvSpPr>
            <p:spPr bwMode="auto">
              <a:xfrm>
                <a:off x="8350576" y="2605240"/>
                <a:ext cx="1340090" cy="65000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FFFFFF"/>
                    </a:solidFill>
                    <a:cs typeface="Segoe UI" panose="020B0502040204020203" pitchFamily="34" charset="0"/>
                  </a:rPr>
                  <a:t>Query Store plan store</a:t>
                </a:r>
              </a:p>
            </p:txBody>
          </p:sp>
        </p:grpSp>
        <p:grpSp>
          <p:nvGrpSpPr>
            <p:cNvPr id="86" name="Group 85"/>
            <p:cNvGrpSpPr/>
            <p:nvPr/>
          </p:nvGrpSpPr>
          <p:grpSpPr>
            <a:xfrm>
              <a:off x="4781367" y="5130060"/>
              <a:ext cx="1340090" cy="690453"/>
              <a:chOff x="8346082" y="3794064"/>
              <a:chExt cx="1340090" cy="690453"/>
            </a:xfrm>
          </p:grpSpPr>
          <p:sp>
            <p:nvSpPr>
              <p:cNvPr id="87" name="Rectangle 86"/>
              <p:cNvSpPr/>
              <p:nvPr/>
            </p:nvSpPr>
            <p:spPr bwMode="auto">
              <a:xfrm>
                <a:off x="8347648" y="4438798"/>
                <a:ext cx="1338524"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rgbClr val="505050"/>
                  </a:solidFill>
                  <a:latin typeface="Segoe UI Light"/>
                  <a:ea typeface="Segoe UI" pitchFamily="34" charset="0"/>
                  <a:cs typeface="Segoe UI" pitchFamily="34" charset="0"/>
                </a:endParaRPr>
              </a:p>
            </p:txBody>
          </p:sp>
          <p:sp>
            <p:nvSpPr>
              <p:cNvPr id="88" name="Rectangle 87"/>
              <p:cNvSpPr/>
              <p:nvPr/>
            </p:nvSpPr>
            <p:spPr bwMode="auto">
              <a:xfrm>
                <a:off x="8346082" y="3794064"/>
                <a:ext cx="1340090" cy="65000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FFFFFF"/>
                    </a:solidFill>
                    <a:cs typeface="Segoe UI" panose="020B0502040204020203" pitchFamily="34" charset="0"/>
                  </a:rPr>
                  <a:t>Runtime</a:t>
                </a:r>
              </a:p>
              <a:p>
                <a:pPr algn="ctr" defTabSz="932472" fontAlgn="base">
                  <a:lnSpc>
                    <a:spcPct val="90000"/>
                  </a:lnSpc>
                  <a:spcBef>
                    <a:spcPct val="0"/>
                  </a:spcBef>
                  <a:spcAft>
                    <a:spcPct val="0"/>
                  </a:spcAft>
                </a:pPr>
                <a:r>
                  <a:rPr lang="en-US" sz="1400" dirty="0">
                    <a:solidFill>
                      <a:srgbClr val="FFFFFF"/>
                    </a:solidFill>
                    <a:cs typeface="Segoe UI" panose="020B0502040204020203" pitchFamily="34" charset="0"/>
                  </a:rPr>
                  <a:t>stats store</a:t>
                </a:r>
              </a:p>
            </p:txBody>
          </p:sp>
        </p:grpSp>
        <p:grpSp>
          <p:nvGrpSpPr>
            <p:cNvPr id="65" name="Group 64"/>
            <p:cNvGrpSpPr/>
            <p:nvPr/>
          </p:nvGrpSpPr>
          <p:grpSpPr>
            <a:xfrm>
              <a:off x="6792903" y="4045363"/>
              <a:ext cx="1252886" cy="1662094"/>
              <a:chOff x="4563207" y="2652516"/>
              <a:chExt cx="1412650" cy="1874038"/>
            </a:xfrm>
          </p:grpSpPr>
          <p:grpSp>
            <p:nvGrpSpPr>
              <p:cNvPr id="66" name="Group 65"/>
              <p:cNvGrpSpPr/>
              <p:nvPr/>
            </p:nvGrpSpPr>
            <p:grpSpPr>
              <a:xfrm>
                <a:off x="4563207" y="2652516"/>
                <a:ext cx="1412650" cy="1874038"/>
                <a:chOff x="7341304" y="2517313"/>
                <a:chExt cx="1988447" cy="2637901"/>
              </a:xfrm>
            </p:grpSpPr>
            <p:sp>
              <p:nvSpPr>
                <p:cNvPr id="68" name="Freeform 100"/>
                <p:cNvSpPr>
                  <a:spLocks/>
                </p:cNvSpPr>
                <p:nvPr/>
              </p:nvSpPr>
              <p:spPr bwMode="auto">
                <a:xfrm>
                  <a:off x="7341304" y="2517313"/>
                  <a:ext cx="1988447" cy="2637901"/>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9" name="Oval 101"/>
                <p:cNvSpPr>
                  <a:spLocks noChangeArrowheads="1"/>
                </p:cNvSpPr>
                <p:nvPr/>
              </p:nvSpPr>
              <p:spPr bwMode="auto">
                <a:xfrm>
                  <a:off x="7629950" y="2653618"/>
                  <a:ext cx="1403138" cy="4249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endParaRPr lang="en-US" sz="1100" dirty="0">
                    <a:solidFill>
                      <a:srgbClr val="505050"/>
                    </a:solidFill>
                  </a:endParaRPr>
                </a:p>
              </p:txBody>
            </p:sp>
          </p:grpSp>
          <p:sp>
            <p:nvSpPr>
              <p:cNvPr id="67" name="TextBox 66"/>
              <p:cNvSpPr txBox="1"/>
              <p:nvPr/>
            </p:nvSpPr>
            <p:spPr>
              <a:xfrm>
                <a:off x="4568823" y="3259786"/>
                <a:ext cx="1401419" cy="908908"/>
              </a:xfrm>
              <a:prstGeom prst="rect">
                <a:avLst/>
              </a:prstGeom>
              <a:noFill/>
            </p:spPr>
            <p:txBody>
              <a:bodyPr wrap="square" lIns="182880" tIns="146304" rIns="182880" bIns="146304" rtlCol="0" anchor="ctr" anchorCtr="0">
                <a:noAutofit/>
              </a:bodyPr>
              <a:lstStyle/>
              <a:p>
                <a:pPr algn="ctr">
                  <a:spcAft>
                    <a:spcPts val="600"/>
                  </a:spcAft>
                </a:pPr>
                <a:r>
                  <a:rPr lang="en-US" sz="1400" dirty="0">
                    <a:solidFill>
                      <a:srgbClr val="FFFFFF"/>
                    </a:solidFill>
                    <a:cs typeface="Segoe UI" panose="020B0502040204020203" pitchFamily="34" charset="0"/>
                  </a:rPr>
                  <a:t>Internal tables</a:t>
                </a:r>
              </a:p>
            </p:txBody>
          </p:sp>
        </p:grpSp>
        <p:sp>
          <p:nvSpPr>
            <p:cNvPr id="13" name="Right Arrow 12"/>
            <p:cNvSpPr/>
            <p:nvPr/>
          </p:nvSpPr>
          <p:spPr bwMode="auto">
            <a:xfrm>
              <a:off x="2494735" y="3985284"/>
              <a:ext cx="2294548" cy="591738"/>
            </a:xfrm>
            <a:prstGeom prst="rightArrow">
              <a:avLst>
                <a:gd name="adj1" fmla="val 50000"/>
                <a:gd name="adj2" fmla="val 6931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8" name="Right Arrow 97"/>
            <p:cNvSpPr/>
            <p:nvPr/>
          </p:nvSpPr>
          <p:spPr bwMode="auto">
            <a:xfrm>
              <a:off x="2494735" y="5168092"/>
              <a:ext cx="2294548" cy="591738"/>
            </a:xfrm>
            <a:prstGeom prst="rightArrow">
              <a:avLst>
                <a:gd name="adj1" fmla="val 50000"/>
                <a:gd name="adj2" fmla="val 64487"/>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9" name="TextBox 98"/>
            <p:cNvSpPr txBox="1"/>
            <p:nvPr/>
          </p:nvSpPr>
          <p:spPr>
            <a:xfrm>
              <a:off x="2494735" y="4184204"/>
              <a:ext cx="1915664" cy="193899"/>
            </a:xfrm>
            <a:prstGeom prst="rect">
              <a:avLst/>
            </a:prstGeom>
            <a:noFill/>
          </p:spPr>
          <p:txBody>
            <a:bodyPr wrap="square" lIns="0" tIns="0" rIns="0" bIns="0" rtlCol="0">
              <a:spAutoFit/>
            </a:bodyPr>
            <a:lstStyle/>
            <a:p>
              <a:pPr algn="ctr">
                <a:lnSpc>
                  <a:spcPct val="90000"/>
                </a:lnSpc>
                <a:spcAft>
                  <a:spcPts val="600"/>
                </a:spcAft>
              </a:pPr>
              <a:r>
                <a:rPr lang="en-US" sz="1400" dirty="0">
                  <a:solidFill>
                    <a:srgbClr val="FFFFFF"/>
                  </a:solidFill>
                </a:rPr>
                <a:t>Query text and plan</a:t>
              </a:r>
            </a:p>
          </p:txBody>
        </p:sp>
        <p:sp>
          <p:nvSpPr>
            <p:cNvPr id="100" name="TextBox 99"/>
            <p:cNvSpPr txBox="1"/>
            <p:nvPr/>
          </p:nvSpPr>
          <p:spPr>
            <a:xfrm>
              <a:off x="2494735" y="5367012"/>
              <a:ext cx="1915663" cy="193899"/>
            </a:xfrm>
            <a:prstGeom prst="rect">
              <a:avLst/>
            </a:prstGeom>
            <a:noFill/>
          </p:spPr>
          <p:txBody>
            <a:bodyPr wrap="square" lIns="0" tIns="0" rIns="0" bIns="0" rtlCol="0">
              <a:spAutoFit/>
            </a:bodyPr>
            <a:lstStyle/>
            <a:p>
              <a:pPr algn="ctr">
                <a:lnSpc>
                  <a:spcPct val="90000"/>
                </a:lnSpc>
                <a:spcAft>
                  <a:spcPts val="600"/>
                </a:spcAft>
              </a:pPr>
              <a:r>
                <a:rPr lang="en-US" sz="1400" dirty="0">
                  <a:solidFill>
                    <a:srgbClr val="FFFFFF"/>
                  </a:solidFill>
                </a:rPr>
                <a:t>Query execute stats</a:t>
              </a:r>
            </a:p>
          </p:txBody>
        </p:sp>
      </p:grpSp>
    </p:spTree>
    <p:extLst>
      <p:ext uri="{BB962C8B-B14F-4D97-AF65-F5344CB8AC3E}">
        <p14:creationId xmlns:p14="http://schemas.microsoft.com/office/powerpoint/2010/main" val="408765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1443" r="32797"/>
          <a:stretch/>
        </p:blipFill>
        <p:spPr>
          <a:xfrm>
            <a:off x="5541197" y="7"/>
            <a:ext cx="6899247" cy="6994519"/>
          </a:xfrm>
          <a:prstGeom prst="rect">
            <a:avLst/>
          </a:prstGeom>
        </p:spPr>
      </p:pic>
      <p:sp>
        <p:nvSpPr>
          <p:cNvPr id="4" name="Rectangle 3"/>
          <p:cNvSpPr/>
          <p:nvPr/>
        </p:nvSpPr>
        <p:spPr bwMode="auto">
          <a:xfrm>
            <a:off x="586637" y="7"/>
            <a:ext cx="6313714" cy="70059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sp>
        <p:nvSpPr>
          <p:cNvPr id="5" name="Text Placeholder 2"/>
          <p:cNvSpPr txBox="1">
            <a:spLocks/>
          </p:cNvSpPr>
          <p:nvPr/>
        </p:nvSpPr>
        <p:spPr>
          <a:xfrm>
            <a:off x="293117" y="1761699"/>
            <a:ext cx="6470945" cy="485517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500"/>
              </a:spcBef>
            </a:pPr>
            <a:r>
              <a:rPr lang="en-US" dirty="0">
                <a:solidFill>
                  <a:srgbClr val="FFFFFF"/>
                </a:solidFill>
                <a:latin typeface="Segoe UI Light"/>
              </a:rPr>
              <a:t>Query performance tools</a:t>
            </a:r>
          </a:p>
          <a:p>
            <a:pPr>
              <a:lnSpc>
                <a:spcPct val="100000"/>
              </a:lnSpc>
              <a:spcBef>
                <a:spcPts val="1500"/>
              </a:spcBef>
            </a:pPr>
            <a:r>
              <a:rPr lang="en-US" dirty="0">
                <a:solidFill>
                  <a:srgbClr val="FFFFFF"/>
                </a:solidFill>
                <a:latin typeface="Segoe UI Light"/>
              </a:rPr>
              <a:t>Live Query Statistics overview </a:t>
            </a:r>
          </a:p>
          <a:p>
            <a:pPr>
              <a:lnSpc>
                <a:spcPct val="100000"/>
              </a:lnSpc>
              <a:spcBef>
                <a:spcPts val="1500"/>
              </a:spcBef>
            </a:pPr>
            <a:r>
              <a:rPr lang="en-US" dirty="0">
                <a:solidFill>
                  <a:srgbClr val="FFFFFF"/>
                </a:solidFill>
                <a:latin typeface="Segoe UI Light"/>
              </a:rPr>
              <a:t>Live Query Statistics limitations and permissions</a:t>
            </a:r>
          </a:p>
          <a:p>
            <a:pPr>
              <a:lnSpc>
                <a:spcPct val="100000"/>
              </a:lnSpc>
              <a:spcBef>
                <a:spcPts val="1500"/>
              </a:spcBef>
            </a:pPr>
            <a:r>
              <a:rPr lang="en-US" dirty="0">
                <a:solidFill>
                  <a:srgbClr val="FFFFFF"/>
                </a:solidFill>
                <a:latin typeface="Segoe UI Light"/>
              </a:rPr>
              <a:t>Query Store overview</a:t>
            </a:r>
          </a:p>
          <a:p>
            <a:pPr>
              <a:lnSpc>
                <a:spcPct val="100000"/>
              </a:lnSpc>
              <a:spcBef>
                <a:spcPts val="1500"/>
              </a:spcBef>
            </a:pPr>
            <a:r>
              <a:rPr lang="en-US" dirty="0">
                <a:solidFill>
                  <a:srgbClr val="FFFFFF"/>
                </a:solidFill>
                <a:latin typeface="Segoe UI Light"/>
              </a:rPr>
              <a:t>Query Store architecture</a:t>
            </a:r>
          </a:p>
          <a:p>
            <a:pPr>
              <a:lnSpc>
                <a:spcPct val="100000"/>
              </a:lnSpc>
              <a:spcBef>
                <a:spcPts val="1500"/>
              </a:spcBef>
            </a:pPr>
            <a:r>
              <a:rPr lang="en-US" dirty="0">
                <a:solidFill>
                  <a:srgbClr val="FFFFFF"/>
                </a:solidFill>
                <a:latin typeface="Segoe UI Light"/>
              </a:rPr>
              <a:t>Enabling and troubleshooting Query Store</a:t>
            </a:r>
          </a:p>
          <a:p>
            <a:pPr>
              <a:lnSpc>
                <a:spcPct val="100000"/>
              </a:lnSpc>
              <a:spcBef>
                <a:spcPts val="1500"/>
              </a:spcBef>
            </a:pPr>
            <a:r>
              <a:rPr lang="en-US" dirty="0">
                <a:solidFill>
                  <a:srgbClr val="FFFFFF"/>
                </a:solidFill>
                <a:latin typeface="Segoe UI Light"/>
              </a:rPr>
              <a:t>Key scenarios and regressed queries</a:t>
            </a:r>
          </a:p>
          <a:p>
            <a:pPr>
              <a:lnSpc>
                <a:spcPct val="100000"/>
              </a:lnSpc>
              <a:spcBef>
                <a:spcPts val="1500"/>
              </a:spcBef>
            </a:pPr>
            <a:r>
              <a:rPr lang="en-US" dirty="0">
                <a:solidFill>
                  <a:srgbClr val="FFFFFF"/>
                </a:solidFill>
                <a:latin typeface="Segoe UI Light"/>
              </a:rPr>
              <a:t>Query Store and Live Query Statistics hands-on lab</a:t>
            </a:r>
          </a:p>
        </p:txBody>
      </p:sp>
      <p:sp>
        <p:nvSpPr>
          <p:cNvPr id="7" name="Title 1"/>
          <p:cNvSpPr txBox="1">
            <a:spLocks/>
          </p:cNvSpPr>
          <p:nvPr/>
        </p:nvSpPr>
        <p:spPr>
          <a:xfrm>
            <a:off x="274320" y="29690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dirty="0">
                <a:gradFill>
                  <a:gsLst>
                    <a:gs pos="7080">
                      <a:srgbClr val="FFFFFF"/>
                    </a:gs>
                    <a:gs pos="26000">
                      <a:srgbClr val="FFFFFF"/>
                    </a:gs>
                  </a:gsLst>
                  <a:lin ang="5400000" scaled="0"/>
                </a:gradFill>
              </a:rPr>
              <a:t>Learning objectives</a:t>
            </a:r>
            <a:endParaRPr sz="4400" dirty="0">
              <a:solidFill>
                <a:srgbClr val="FFFFFF"/>
              </a:solidFill>
            </a:endParaRPr>
          </a:p>
        </p:txBody>
      </p:sp>
    </p:spTree>
    <p:extLst>
      <p:ext uri="{BB962C8B-B14F-4D97-AF65-F5344CB8AC3E}">
        <p14:creationId xmlns:p14="http://schemas.microsoft.com/office/powerpoint/2010/main" val="771384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1" name="Title 13"/>
          <p:cNvSpPr txBox="1">
            <a:spLocks/>
          </p:cNvSpPr>
          <p:nvPr/>
        </p:nvSpPr>
        <p:spPr>
          <a:xfrm>
            <a:off x="275082" y="296905"/>
            <a:ext cx="1188804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r>
              <a:rPr dirty="0">
                <a:solidFill>
                  <a:srgbClr val="505050"/>
                </a:solidFill>
              </a:rPr>
              <a:t>Query Store: read architecture</a:t>
            </a:r>
          </a:p>
        </p:txBody>
      </p:sp>
      <p:sp>
        <p:nvSpPr>
          <p:cNvPr id="72" name="Text Placeholder 2"/>
          <p:cNvSpPr txBox="1">
            <a:spLocks/>
          </p:cNvSpPr>
          <p:nvPr/>
        </p:nvSpPr>
        <p:spPr>
          <a:xfrm>
            <a:off x="275431" y="1327090"/>
            <a:ext cx="8926512" cy="105157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39"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000"/>
              </a:spcBef>
              <a:buNone/>
            </a:pPr>
            <a:r>
              <a:rPr lang="en-US" sz="2400" dirty="0">
                <a:solidFill>
                  <a:srgbClr val="BA141A"/>
                </a:solidFill>
              </a:rPr>
              <a:t>Views merge in-memory and on-disk content</a:t>
            </a:r>
          </a:p>
          <a:p>
            <a:pPr marL="0" indent="0">
              <a:lnSpc>
                <a:spcPct val="100000"/>
              </a:lnSpc>
              <a:spcBef>
                <a:spcPts val="1000"/>
              </a:spcBef>
              <a:buNone/>
            </a:pPr>
            <a:r>
              <a:rPr lang="en-US" sz="2400" dirty="0">
                <a:solidFill>
                  <a:srgbClr val="BA141A"/>
                </a:solidFill>
              </a:rPr>
              <a:t>Users always see “latest” data</a:t>
            </a:r>
          </a:p>
        </p:txBody>
      </p:sp>
      <p:grpSp>
        <p:nvGrpSpPr>
          <p:cNvPr id="2" name="Group 1"/>
          <p:cNvGrpSpPr/>
          <p:nvPr/>
        </p:nvGrpSpPr>
        <p:grpSpPr>
          <a:xfrm>
            <a:off x="428515" y="2378661"/>
            <a:ext cx="7703627" cy="4197333"/>
            <a:chOff x="427721" y="2378660"/>
            <a:chExt cx="7703627" cy="4197333"/>
          </a:xfrm>
        </p:grpSpPr>
        <p:sp>
          <p:nvSpPr>
            <p:cNvPr id="74" name="Rectangle 73"/>
            <p:cNvSpPr/>
            <p:nvPr/>
          </p:nvSpPr>
          <p:spPr bwMode="auto">
            <a:xfrm>
              <a:off x="444203" y="3424466"/>
              <a:ext cx="2570194" cy="3151527"/>
            </a:xfrm>
            <a:prstGeom prst="rect">
              <a:avLst/>
            </a:prstGeom>
            <a:solidFill>
              <a:schemeClr val="bg1">
                <a:lumMod val="20000"/>
                <a:lumOff val="80000"/>
                <a:alpha val="50000"/>
              </a:schemeClr>
            </a:solidFill>
            <a:ln w="63500">
              <a:no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rgbClr val="505050"/>
                </a:solidFill>
                <a:latin typeface="Segoe UI Light"/>
                <a:ea typeface="Segoe UI" pitchFamily="34" charset="0"/>
                <a:cs typeface="Segoe UI" pitchFamily="34" charset="0"/>
              </a:endParaRPr>
            </a:p>
          </p:txBody>
        </p:sp>
        <p:sp>
          <p:nvSpPr>
            <p:cNvPr id="75" name="TextBox 74"/>
            <p:cNvSpPr txBox="1"/>
            <p:nvPr/>
          </p:nvSpPr>
          <p:spPr>
            <a:xfrm>
              <a:off x="427721" y="5914878"/>
              <a:ext cx="2586676" cy="522243"/>
            </a:xfrm>
            <a:prstGeom prst="rect">
              <a:avLst/>
            </a:prstGeom>
            <a:noFill/>
          </p:spPr>
          <p:txBody>
            <a:bodyPr wrap="square" lIns="182880" tIns="146304" rIns="182880" bIns="146304" rtlCol="0">
              <a:noAutofit/>
            </a:bodyPr>
            <a:lstStyle/>
            <a:p>
              <a:pPr algn="ctr">
                <a:lnSpc>
                  <a:spcPct val="90000"/>
                </a:lnSpc>
                <a:spcAft>
                  <a:spcPts val="600"/>
                </a:spcAft>
              </a:pPr>
              <a:r>
                <a:rPr lang="en-US" sz="2400" dirty="0">
                  <a:solidFill>
                    <a:srgbClr val="505050"/>
                  </a:solidFill>
                  <a:latin typeface="Segoe UI Light"/>
                </a:rPr>
                <a:t>Query execution</a:t>
              </a:r>
            </a:p>
          </p:txBody>
        </p:sp>
        <p:cxnSp>
          <p:nvCxnSpPr>
            <p:cNvPr id="76" name="Straight Arrow Connector 75"/>
            <p:cNvCxnSpPr/>
            <p:nvPr/>
          </p:nvCxnSpPr>
          <p:spPr>
            <a:xfrm>
              <a:off x="1718438" y="4623038"/>
              <a:ext cx="0" cy="512981"/>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a:off x="1718438" y="2378660"/>
              <a:ext cx="0" cy="1585241"/>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bwMode="auto">
            <a:xfrm>
              <a:off x="4363355" y="3424466"/>
              <a:ext cx="3767993" cy="3151527"/>
            </a:xfrm>
            <a:prstGeom prst="rect">
              <a:avLst/>
            </a:prstGeom>
            <a:solidFill>
              <a:schemeClr val="bg1">
                <a:lumMod val="20000"/>
                <a:lumOff val="80000"/>
              </a:schemeClr>
            </a:solidFill>
            <a:ln w="63500">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rgbClr val="505050"/>
                </a:solidFill>
                <a:latin typeface="Segoe UI Light"/>
                <a:ea typeface="Segoe UI" pitchFamily="34" charset="0"/>
                <a:cs typeface="Segoe UI" pitchFamily="34" charset="0"/>
              </a:endParaRPr>
            </a:p>
          </p:txBody>
        </p:sp>
        <p:sp>
          <p:nvSpPr>
            <p:cNvPr id="79" name="TextBox 78"/>
            <p:cNvSpPr txBox="1"/>
            <p:nvPr/>
          </p:nvSpPr>
          <p:spPr>
            <a:xfrm>
              <a:off x="4945773" y="5900678"/>
              <a:ext cx="2586676" cy="522243"/>
            </a:xfrm>
            <a:prstGeom prst="rect">
              <a:avLst/>
            </a:prstGeom>
            <a:noFill/>
          </p:spPr>
          <p:txBody>
            <a:bodyPr wrap="square" lIns="182880" tIns="146304" rIns="182880" bIns="146304" rtlCol="0">
              <a:noAutofit/>
            </a:bodyPr>
            <a:lstStyle/>
            <a:p>
              <a:pPr algn="ctr">
                <a:lnSpc>
                  <a:spcPct val="90000"/>
                </a:lnSpc>
                <a:spcAft>
                  <a:spcPts val="600"/>
                </a:spcAft>
              </a:pPr>
              <a:r>
                <a:rPr lang="en-US" sz="2400" dirty="0">
                  <a:solidFill>
                    <a:srgbClr val="505050"/>
                  </a:solidFill>
                  <a:latin typeface="Segoe UI Light"/>
                </a:rPr>
                <a:t>Query Store</a:t>
              </a:r>
            </a:p>
          </p:txBody>
        </p:sp>
        <p:cxnSp>
          <p:nvCxnSpPr>
            <p:cNvPr id="80" name="Straight Arrow Connector 79"/>
            <p:cNvCxnSpPr/>
            <p:nvPr/>
          </p:nvCxnSpPr>
          <p:spPr>
            <a:xfrm>
              <a:off x="5894768" y="4273432"/>
              <a:ext cx="657263" cy="451746"/>
            </a:xfrm>
            <a:prstGeom prst="straightConnector1">
              <a:avLst/>
            </a:prstGeom>
            <a:ln w="381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V="1">
              <a:off x="5882239" y="4931069"/>
              <a:ext cx="668603" cy="531187"/>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2" name="TextBox 81"/>
            <p:cNvSpPr txBox="1"/>
            <p:nvPr/>
          </p:nvSpPr>
          <p:spPr>
            <a:xfrm>
              <a:off x="4856365" y="4775087"/>
              <a:ext cx="1515831" cy="193899"/>
            </a:xfrm>
            <a:prstGeom prst="rect">
              <a:avLst/>
            </a:prstGeom>
            <a:noFill/>
          </p:spPr>
          <p:txBody>
            <a:bodyPr wrap="square" lIns="0" tIns="0" rIns="0" bIns="0" rtlCol="0">
              <a:spAutoFit/>
            </a:bodyPr>
            <a:lstStyle/>
            <a:p>
              <a:pPr algn="r">
                <a:lnSpc>
                  <a:spcPct val="90000"/>
                </a:lnSpc>
                <a:spcAft>
                  <a:spcPts val="600"/>
                </a:spcAft>
              </a:pPr>
              <a:r>
                <a:rPr lang="en-US" sz="1400" dirty="0">
                  <a:solidFill>
                    <a:srgbClr val="505050"/>
                  </a:solidFill>
                </a:rPr>
                <a:t>async</a:t>
              </a:r>
            </a:p>
          </p:txBody>
        </p:sp>
        <p:grpSp>
          <p:nvGrpSpPr>
            <p:cNvPr id="83" name="Group 82"/>
            <p:cNvGrpSpPr/>
            <p:nvPr/>
          </p:nvGrpSpPr>
          <p:grpSpPr>
            <a:xfrm>
              <a:off x="1152178" y="3948428"/>
              <a:ext cx="1153875" cy="686192"/>
              <a:chOff x="5765273" y="2605240"/>
              <a:chExt cx="1153875" cy="686192"/>
            </a:xfrm>
          </p:grpSpPr>
          <p:sp>
            <p:nvSpPr>
              <p:cNvPr id="102" name="Rectangle 101"/>
              <p:cNvSpPr/>
              <p:nvPr/>
            </p:nvSpPr>
            <p:spPr bwMode="auto">
              <a:xfrm>
                <a:off x="5765273" y="3245713"/>
                <a:ext cx="1153875"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rgbClr val="505050"/>
                  </a:solidFill>
                  <a:latin typeface="Segoe UI Light"/>
                  <a:ea typeface="Segoe UI" pitchFamily="34" charset="0"/>
                  <a:cs typeface="Segoe UI" pitchFamily="34" charset="0"/>
                </a:endParaRPr>
              </a:p>
            </p:txBody>
          </p:sp>
          <p:sp>
            <p:nvSpPr>
              <p:cNvPr id="103" name="Rectangle 102"/>
              <p:cNvSpPr/>
              <p:nvPr/>
            </p:nvSpPr>
            <p:spPr bwMode="auto">
              <a:xfrm>
                <a:off x="5765642" y="2605240"/>
                <a:ext cx="1153506" cy="65000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FFFFFF"/>
                    </a:solidFill>
                    <a:cs typeface="Segoe UI" panose="020B0502040204020203" pitchFamily="34" charset="0"/>
                  </a:rPr>
                  <a:t>Compile</a:t>
                </a:r>
              </a:p>
            </p:txBody>
          </p:sp>
        </p:grpSp>
        <p:grpSp>
          <p:nvGrpSpPr>
            <p:cNvPr id="84" name="Group 83"/>
            <p:cNvGrpSpPr/>
            <p:nvPr/>
          </p:nvGrpSpPr>
          <p:grpSpPr>
            <a:xfrm>
              <a:off x="1152178" y="5137252"/>
              <a:ext cx="1153875" cy="686935"/>
              <a:chOff x="5765273" y="3794064"/>
              <a:chExt cx="1153875" cy="686935"/>
            </a:xfrm>
          </p:grpSpPr>
          <p:sp>
            <p:nvSpPr>
              <p:cNvPr id="100" name="Rectangle 99"/>
              <p:cNvSpPr/>
              <p:nvPr/>
            </p:nvSpPr>
            <p:spPr bwMode="auto">
              <a:xfrm>
                <a:off x="5765273" y="4435280"/>
                <a:ext cx="1153875"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rgbClr val="505050"/>
                  </a:solidFill>
                  <a:latin typeface="Segoe UI Light"/>
                  <a:ea typeface="Segoe UI" pitchFamily="34" charset="0"/>
                  <a:cs typeface="Segoe UI" pitchFamily="34" charset="0"/>
                </a:endParaRPr>
              </a:p>
            </p:txBody>
          </p:sp>
          <p:sp>
            <p:nvSpPr>
              <p:cNvPr id="101" name="Rectangle 100"/>
              <p:cNvSpPr/>
              <p:nvPr/>
            </p:nvSpPr>
            <p:spPr bwMode="auto">
              <a:xfrm>
                <a:off x="5765642" y="3794064"/>
                <a:ext cx="1153506" cy="65000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FFFFFF"/>
                    </a:solidFill>
                    <a:cs typeface="Segoe UI" panose="020B0502040204020203" pitchFamily="34" charset="0"/>
                  </a:rPr>
                  <a:t>Execute</a:t>
                </a:r>
              </a:p>
            </p:txBody>
          </p:sp>
        </p:grpSp>
        <p:grpSp>
          <p:nvGrpSpPr>
            <p:cNvPr id="85" name="Group 84"/>
            <p:cNvGrpSpPr/>
            <p:nvPr/>
          </p:nvGrpSpPr>
          <p:grpSpPr>
            <a:xfrm>
              <a:off x="4597178" y="3948428"/>
              <a:ext cx="1340090" cy="690255"/>
              <a:chOff x="8350576" y="2605240"/>
              <a:chExt cx="1340090" cy="690255"/>
            </a:xfrm>
          </p:grpSpPr>
          <p:sp>
            <p:nvSpPr>
              <p:cNvPr id="98" name="Rectangle 97"/>
              <p:cNvSpPr/>
              <p:nvPr/>
            </p:nvSpPr>
            <p:spPr bwMode="auto">
              <a:xfrm>
                <a:off x="8350576" y="3249776"/>
                <a:ext cx="1338524"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rgbClr val="505050"/>
                  </a:solidFill>
                  <a:latin typeface="Segoe UI Light"/>
                  <a:ea typeface="Segoe UI" pitchFamily="34" charset="0"/>
                  <a:cs typeface="Segoe UI" pitchFamily="34" charset="0"/>
                </a:endParaRPr>
              </a:p>
            </p:txBody>
          </p:sp>
          <p:sp>
            <p:nvSpPr>
              <p:cNvPr id="99" name="Rectangle 98"/>
              <p:cNvSpPr/>
              <p:nvPr/>
            </p:nvSpPr>
            <p:spPr bwMode="auto">
              <a:xfrm>
                <a:off x="8350576" y="2605240"/>
                <a:ext cx="1340090" cy="65000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FFFFFF"/>
                    </a:solidFill>
                    <a:cs typeface="Segoe UI" panose="020B0502040204020203" pitchFamily="34" charset="0"/>
                  </a:rPr>
                  <a:t>Query Store plan store</a:t>
                </a:r>
              </a:p>
            </p:txBody>
          </p:sp>
        </p:grpSp>
        <p:grpSp>
          <p:nvGrpSpPr>
            <p:cNvPr id="86" name="Group 85"/>
            <p:cNvGrpSpPr/>
            <p:nvPr/>
          </p:nvGrpSpPr>
          <p:grpSpPr>
            <a:xfrm>
              <a:off x="4592684" y="5137252"/>
              <a:ext cx="1340090" cy="690453"/>
              <a:chOff x="8346082" y="3794064"/>
              <a:chExt cx="1340090" cy="690453"/>
            </a:xfrm>
          </p:grpSpPr>
          <p:sp>
            <p:nvSpPr>
              <p:cNvPr id="96" name="Rectangle 95"/>
              <p:cNvSpPr/>
              <p:nvPr/>
            </p:nvSpPr>
            <p:spPr bwMode="auto">
              <a:xfrm>
                <a:off x="8346082" y="4438798"/>
                <a:ext cx="1338524"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rgbClr val="505050"/>
                  </a:solidFill>
                  <a:latin typeface="Segoe UI Light"/>
                  <a:ea typeface="Segoe UI" pitchFamily="34" charset="0"/>
                  <a:cs typeface="Segoe UI" pitchFamily="34" charset="0"/>
                </a:endParaRPr>
              </a:p>
            </p:txBody>
          </p:sp>
          <p:sp>
            <p:nvSpPr>
              <p:cNvPr id="97" name="Rectangle 96"/>
              <p:cNvSpPr/>
              <p:nvPr/>
            </p:nvSpPr>
            <p:spPr bwMode="auto">
              <a:xfrm>
                <a:off x="8346082" y="3794064"/>
                <a:ext cx="1340090" cy="65000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FFFFFF"/>
                    </a:solidFill>
                    <a:cs typeface="Segoe UI" panose="020B0502040204020203" pitchFamily="34" charset="0"/>
                  </a:rPr>
                  <a:t>Runtime </a:t>
                </a:r>
                <a:br>
                  <a:rPr lang="en-US" sz="1400" dirty="0">
                    <a:solidFill>
                      <a:srgbClr val="FFFFFF"/>
                    </a:solidFill>
                    <a:cs typeface="Segoe UI" panose="020B0502040204020203" pitchFamily="34" charset="0"/>
                  </a:rPr>
                </a:br>
                <a:r>
                  <a:rPr lang="en-US" sz="1400" dirty="0">
                    <a:solidFill>
                      <a:srgbClr val="FFFFFF"/>
                    </a:solidFill>
                    <a:cs typeface="Segoe UI" panose="020B0502040204020203" pitchFamily="34" charset="0"/>
                  </a:rPr>
                  <a:t>stats store</a:t>
                </a:r>
              </a:p>
            </p:txBody>
          </p:sp>
        </p:grpSp>
        <p:grpSp>
          <p:nvGrpSpPr>
            <p:cNvPr id="87" name="Group 86"/>
            <p:cNvGrpSpPr/>
            <p:nvPr/>
          </p:nvGrpSpPr>
          <p:grpSpPr>
            <a:xfrm>
              <a:off x="6604220" y="4052555"/>
              <a:ext cx="1252886" cy="1662094"/>
              <a:chOff x="4563207" y="2652516"/>
              <a:chExt cx="1412650" cy="1874038"/>
            </a:xfrm>
          </p:grpSpPr>
          <p:grpSp>
            <p:nvGrpSpPr>
              <p:cNvPr id="92" name="Group 91"/>
              <p:cNvGrpSpPr/>
              <p:nvPr/>
            </p:nvGrpSpPr>
            <p:grpSpPr>
              <a:xfrm>
                <a:off x="4563207" y="2652516"/>
                <a:ext cx="1412650" cy="1874038"/>
                <a:chOff x="7341304" y="2517313"/>
                <a:chExt cx="1988447" cy="2637901"/>
              </a:xfrm>
            </p:grpSpPr>
            <p:sp>
              <p:nvSpPr>
                <p:cNvPr id="94" name="Freeform 100"/>
                <p:cNvSpPr>
                  <a:spLocks/>
                </p:cNvSpPr>
                <p:nvPr/>
              </p:nvSpPr>
              <p:spPr bwMode="auto">
                <a:xfrm>
                  <a:off x="7341304" y="2517313"/>
                  <a:ext cx="1988447" cy="2637901"/>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95" name="Oval 101"/>
                <p:cNvSpPr>
                  <a:spLocks noChangeArrowheads="1"/>
                </p:cNvSpPr>
                <p:nvPr/>
              </p:nvSpPr>
              <p:spPr bwMode="auto">
                <a:xfrm>
                  <a:off x="7629950" y="2653618"/>
                  <a:ext cx="1403138" cy="4249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endParaRPr lang="en-US" sz="1100" dirty="0">
                    <a:solidFill>
                      <a:srgbClr val="505050"/>
                    </a:solidFill>
                  </a:endParaRPr>
                </a:p>
              </p:txBody>
            </p:sp>
          </p:grpSp>
          <p:sp>
            <p:nvSpPr>
              <p:cNvPr id="93" name="TextBox 92"/>
              <p:cNvSpPr txBox="1"/>
              <p:nvPr/>
            </p:nvSpPr>
            <p:spPr>
              <a:xfrm>
                <a:off x="4568823" y="3259786"/>
                <a:ext cx="1401419" cy="908908"/>
              </a:xfrm>
              <a:prstGeom prst="rect">
                <a:avLst/>
              </a:prstGeom>
              <a:noFill/>
            </p:spPr>
            <p:txBody>
              <a:bodyPr wrap="square" lIns="182880" tIns="146304" rIns="182880" bIns="146304" rtlCol="0" anchor="ctr" anchorCtr="0">
                <a:noAutofit/>
              </a:bodyPr>
              <a:lstStyle/>
              <a:p>
                <a:pPr algn="ctr">
                  <a:spcAft>
                    <a:spcPts val="600"/>
                  </a:spcAft>
                </a:pPr>
                <a:r>
                  <a:rPr lang="en-US" sz="1400" dirty="0">
                    <a:solidFill>
                      <a:srgbClr val="FFFFFF"/>
                    </a:solidFill>
                    <a:cs typeface="Segoe UI" panose="020B0502040204020203" pitchFamily="34" charset="0"/>
                  </a:rPr>
                  <a:t>Internal tables</a:t>
                </a:r>
              </a:p>
            </p:txBody>
          </p:sp>
        </p:grpSp>
        <p:sp>
          <p:nvSpPr>
            <p:cNvPr id="88" name="Right Arrow 87"/>
            <p:cNvSpPr/>
            <p:nvPr/>
          </p:nvSpPr>
          <p:spPr bwMode="auto">
            <a:xfrm>
              <a:off x="2306052" y="3992476"/>
              <a:ext cx="2294548" cy="591738"/>
            </a:xfrm>
            <a:prstGeom prst="rightArrow">
              <a:avLst>
                <a:gd name="adj1" fmla="val 50000"/>
                <a:gd name="adj2" fmla="val 6931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89" name="Right Arrow 88"/>
            <p:cNvSpPr/>
            <p:nvPr/>
          </p:nvSpPr>
          <p:spPr bwMode="auto">
            <a:xfrm>
              <a:off x="2306052" y="5175284"/>
              <a:ext cx="2294548" cy="591738"/>
            </a:xfrm>
            <a:prstGeom prst="rightArrow">
              <a:avLst>
                <a:gd name="adj1" fmla="val 50000"/>
                <a:gd name="adj2" fmla="val 64487"/>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0" name="TextBox 89"/>
            <p:cNvSpPr txBox="1"/>
            <p:nvPr/>
          </p:nvSpPr>
          <p:spPr>
            <a:xfrm>
              <a:off x="2306052" y="4191396"/>
              <a:ext cx="1915664" cy="193899"/>
            </a:xfrm>
            <a:prstGeom prst="rect">
              <a:avLst/>
            </a:prstGeom>
            <a:noFill/>
          </p:spPr>
          <p:txBody>
            <a:bodyPr wrap="square" lIns="0" tIns="0" rIns="0" bIns="0" rtlCol="0">
              <a:spAutoFit/>
            </a:bodyPr>
            <a:lstStyle/>
            <a:p>
              <a:pPr algn="ctr">
                <a:lnSpc>
                  <a:spcPct val="90000"/>
                </a:lnSpc>
                <a:spcAft>
                  <a:spcPts val="600"/>
                </a:spcAft>
              </a:pPr>
              <a:r>
                <a:rPr lang="en-US" sz="1400" dirty="0">
                  <a:solidFill>
                    <a:srgbClr val="FFFFFF"/>
                  </a:solidFill>
                </a:rPr>
                <a:t>Query text and plan</a:t>
              </a:r>
            </a:p>
          </p:txBody>
        </p:sp>
        <p:sp>
          <p:nvSpPr>
            <p:cNvPr id="91" name="TextBox 90"/>
            <p:cNvSpPr txBox="1"/>
            <p:nvPr/>
          </p:nvSpPr>
          <p:spPr>
            <a:xfrm>
              <a:off x="2306052" y="5374204"/>
              <a:ext cx="1915663" cy="193899"/>
            </a:xfrm>
            <a:prstGeom prst="rect">
              <a:avLst/>
            </a:prstGeom>
            <a:noFill/>
          </p:spPr>
          <p:txBody>
            <a:bodyPr wrap="square" lIns="0" tIns="0" rIns="0" bIns="0" rtlCol="0">
              <a:spAutoFit/>
            </a:bodyPr>
            <a:lstStyle/>
            <a:p>
              <a:pPr algn="ctr">
                <a:lnSpc>
                  <a:spcPct val="90000"/>
                </a:lnSpc>
                <a:spcAft>
                  <a:spcPts val="600"/>
                </a:spcAft>
              </a:pPr>
              <a:r>
                <a:rPr lang="en-US" sz="1400" dirty="0">
                  <a:solidFill>
                    <a:srgbClr val="FFFFFF"/>
                  </a:solidFill>
                </a:rPr>
                <a:t>Query execute stats</a:t>
              </a:r>
            </a:p>
          </p:txBody>
        </p:sp>
        <p:cxnSp>
          <p:nvCxnSpPr>
            <p:cNvPr id="107" name="Straight Arrow Connector 106"/>
            <p:cNvCxnSpPr/>
            <p:nvPr/>
          </p:nvCxnSpPr>
          <p:spPr>
            <a:xfrm flipV="1">
              <a:off x="5764658" y="3069869"/>
              <a:ext cx="0" cy="947261"/>
            </a:xfrm>
            <a:prstGeom prst="straightConnector1">
              <a:avLst/>
            </a:prstGeom>
            <a:ln w="381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5253511" y="2379615"/>
              <a:ext cx="2518143" cy="690255"/>
              <a:chOff x="4599848" y="2326386"/>
              <a:chExt cx="2518143" cy="690255"/>
            </a:xfrm>
          </p:grpSpPr>
          <p:sp>
            <p:nvSpPr>
              <p:cNvPr id="104" name="Rectangle 103"/>
              <p:cNvSpPr/>
              <p:nvPr/>
            </p:nvSpPr>
            <p:spPr bwMode="auto">
              <a:xfrm>
                <a:off x="4599849" y="2970922"/>
                <a:ext cx="2518142"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rgbClr val="505050"/>
                  </a:solidFill>
                  <a:latin typeface="Segoe UI Light"/>
                  <a:ea typeface="Segoe UI" pitchFamily="34" charset="0"/>
                  <a:cs typeface="Segoe UI" pitchFamily="34" charset="0"/>
                </a:endParaRPr>
              </a:p>
            </p:txBody>
          </p:sp>
          <p:sp>
            <p:nvSpPr>
              <p:cNvPr id="105" name="Rectangle 104"/>
              <p:cNvSpPr/>
              <p:nvPr/>
            </p:nvSpPr>
            <p:spPr bwMode="auto">
              <a:xfrm>
                <a:off x="4599848" y="2326386"/>
                <a:ext cx="2518143" cy="65000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rgbClr val="FFFFFF"/>
                    </a:solidFill>
                    <a:cs typeface="Segoe UI" panose="020B0502040204020203" pitchFamily="34" charset="0"/>
                  </a:rPr>
                  <a:t>Query Store views</a:t>
                </a:r>
              </a:p>
            </p:txBody>
          </p:sp>
        </p:grpSp>
        <p:cxnSp>
          <p:nvCxnSpPr>
            <p:cNvPr id="109" name="Straight Arrow Connector 108"/>
            <p:cNvCxnSpPr/>
            <p:nvPr/>
          </p:nvCxnSpPr>
          <p:spPr>
            <a:xfrm flipV="1">
              <a:off x="7230663" y="3069870"/>
              <a:ext cx="0" cy="1035913"/>
            </a:xfrm>
            <a:prstGeom prst="straightConnector1">
              <a:avLst/>
            </a:prstGeom>
            <a:ln w="381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227560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9" name="Title 13"/>
          <p:cNvSpPr txBox="1">
            <a:spLocks/>
          </p:cNvSpPr>
          <p:nvPr/>
        </p:nvSpPr>
        <p:spPr>
          <a:xfrm>
            <a:off x="275082" y="296905"/>
            <a:ext cx="1188804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r>
              <a:rPr dirty="0">
                <a:solidFill>
                  <a:srgbClr val="505050"/>
                </a:solidFill>
              </a:rPr>
              <a:t>Query Store schema explained</a:t>
            </a:r>
          </a:p>
        </p:txBody>
      </p:sp>
      <p:grpSp>
        <p:nvGrpSpPr>
          <p:cNvPr id="108" name="Group 107"/>
          <p:cNvGrpSpPr/>
          <p:nvPr/>
        </p:nvGrpSpPr>
        <p:grpSpPr>
          <a:xfrm>
            <a:off x="366792" y="1374245"/>
            <a:ext cx="7419851" cy="1024705"/>
            <a:chOff x="365998" y="1450444"/>
            <a:chExt cx="7419851" cy="1024705"/>
          </a:xfrm>
        </p:grpSpPr>
        <p:sp>
          <p:nvSpPr>
            <p:cNvPr id="31" name="Right Brace 30"/>
            <p:cNvSpPr/>
            <p:nvPr/>
          </p:nvSpPr>
          <p:spPr>
            <a:xfrm rot="16200000">
              <a:off x="3899188" y="-1411513"/>
              <a:ext cx="353472" cy="7419851"/>
            </a:xfrm>
            <a:prstGeom prst="rightBrace">
              <a:avLst>
                <a:gd name="adj1" fmla="val 61081"/>
                <a:gd name="adj2" fmla="val 50000"/>
              </a:avLst>
            </a:prstGeom>
            <a:ln w="38100">
              <a:solidFill>
                <a:schemeClr val="bg2"/>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sz="2400" dirty="0">
                <a:solidFill>
                  <a:srgbClr val="505050"/>
                </a:solidFill>
                <a:latin typeface="Segoe UI Light"/>
              </a:endParaRPr>
            </a:p>
          </p:txBody>
        </p:sp>
        <p:sp>
          <p:nvSpPr>
            <p:cNvPr id="32" name="TextBox 31"/>
            <p:cNvSpPr txBox="1"/>
            <p:nvPr/>
          </p:nvSpPr>
          <p:spPr>
            <a:xfrm>
              <a:off x="2928585" y="1450444"/>
              <a:ext cx="2171760" cy="627822"/>
            </a:xfrm>
            <a:prstGeom prst="rect">
              <a:avLst/>
            </a:prstGeom>
            <a:noFill/>
          </p:spPr>
          <p:txBody>
            <a:bodyPr wrap="none" lIns="182854" tIns="146283" rIns="182854" bIns="146283" rtlCol="0">
              <a:spAutoFit/>
            </a:bodyPr>
            <a:lstStyle/>
            <a:p>
              <a:pPr defTabSz="932563">
                <a:lnSpc>
                  <a:spcPct val="90000"/>
                </a:lnSpc>
                <a:spcAft>
                  <a:spcPts val="600"/>
                </a:spcAft>
              </a:pPr>
              <a:r>
                <a:rPr lang="en-US" sz="2400" dirty="0">
                  <a:solidFill>
                    <a:srgbClr val="505050"/>
                  </a:solidFill>
                  <a:latin typeface="Segoe UI Light"/>
                </a:rPr>
                <a:t>Internal tables</a:t>
              </a:r>
            </a:p>
          </p:txBody>
        </p:sp>
      </p:grpSp>
      <p:grpSp>
        <p:nvGrpSpPr>
          <p:cNvPr id="35" name="Group 34"/>
          <p:cNvGrpSpPr/>
          <p:nvPr/>
        </p:nvGrpSpPr>
        <p:grpSpPr>
          <a:xfrm>
            <a:off x="368035" y="2602587"/>
            <a:ext cx="1119901" cy="924007"/>
            <a:chOff x="5765273" y="2605240"/>
            <a:chExt cx="1153875" cy="686192"/>
          </a:xfrm>
        </p:grpSpPr>
        <p:sp>
          <p:nvSpPr>
            <p:cNvPr id="36" name="Rectangle 35"/>
            <p:cNvSpPr/>
            <p:nvPr/>
          </p:nvSpPr>
          <p:spPr bwMode="auto">
            <a:xfrm>
              <a:off x="5765273" y="3245713"/>
              <a:ext cx="1153875"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b="1" dirty="0">
                <a:solidFill>
                  <a:srgbClr val="505050"/>
                </a:solidFill>
                <a:latin typeface="Segoe UI Light"/>
                <a:ea typeface="Segoe UI" pitchFamily="34" charset="0"/>
                <a:cs typeface="Segoe UI" pitchFamily="34" charset="0"/>
              </a:endParaRPr>
            </a:p>
          </p:txBody>
        </p:sp>
        <p:sp>
          <p:nvSpPr>
            <p:cNvPr id="37" name="Rectangle 36"/>
            <p:cNvSpPr/>
            <p:nvPr/>
          </p:nvSpPr>
          <p:spPr bwMode="auto">
            <a:xfrm>
              <a:off x="5765642" y="2605240"/>
              <a:ext cx="1153506" cy="65000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rgbClr val="FFFFFF"/>
                  </a:solidFill>
                  <a:cs typeface="Segoe UI" panose="020B0502040204020203" pitchFamily="34" charset="0"/>
                </a:rPr>
                <a:t>Query text</a:t>
              </a:r>
            </a:p>
          </p:txBody>
        </p:sp>
      </p:grpSp>
      <p:grpSp>
        <p:nvGrpSpPr>
          <p:cNvPr id="38" name="Group 37"/>
          <p:cNvGrpSpPr/>
          <p:nvPr/>
        </p:nvGrpSpPr>
        <p:grpSpPr>
          <a:xfrm>
            <a:off x="2258837" y="2602587"/>
            <a:ext cx="1119901" cy="924007"/>
            <a:chOff x="5765273" y="2605240"/>
            <a:chExt cx="1153875" cy="686192"/>
          </a:xfrm>
        </p:grpSpPr>
        <p:sp>
          <p:nvSpPr>
            <p:cNvPr id="39" name="Rectangle 38"/>
            <p:cNvSpPr/>
            <p:nvPr/>
          </p:nvSpPr>
          <p:spPr bwMode="auto">
            <a:xfrm>
              <a:off x="5765273" y="3245713"/>
              <a:ext cx="1153875"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b="1" dirty="0">
                <a:solidFill>
                  <a:srgbClr val="505050"/>
                </a:solidFill>
                <a:latin typeface="Segoe UI Light"/>
                <a:ea typeface="Segoe UI" pitchFamily="34" charset="0"/>
                <a:cs typeface="Segoe UI" pitchFamily="34" charset="0"/>
              </a:endParaRPr>
            </a:p>
          </p:txBody>
        </p:sp>
        <p:sp>
          <p:nvSpPr>
            <p:cNvPr id="40" name="Rectangle 39"/>
            <p:cNvSpPr/>
            <p:nvPr/>
          </p:nvSpPr>
          <p:spPr bwMode="auto">
            <a:xfrm>
              <a:off x="5765642" y="2605240"/>
              <a:ext cx="1153506" cy="65000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rgbClr val="FFFFFF"/>
                  </a:solidFill>
                  <a:cs typeface="Segoe UI" panose="020B0502040204020203" pitchFamily="34" charset="0"/>
                </a:rPr>
                <a:t>Query</a:t>
              </a:r>
            </a:p>
          </p:txBody>
        </p:sp>
      </p:grpSp>
      <p:grpSp>
        <p:nvGrpSpPr>
          <p:cNvPr id="41" name="Group 40"/>
          <p:cNvGrpSpPr/>
          <p:nvPr/>
        </p:nvGrpSpPr>
        <p:grpSpPr>
          <a:xfrm>
            <a:off x="4182684" y="2602587"/>
            <a:ext cx="1119901" cy="924007"/>
            <a:chOff x="5765273" y="2605240"/>
            <a:chExt cx="1153875" cy="686192"/>
          </a:xfrm>
        </p:grpSpPr>
        <p:sp>
          <p:nvSpPr>
            <p:cNvPr id="42" name="Rectangle 41"/>
            <p:cNvSpPr/>
            <p:nvPr/>
          </p:nvSpPr>
          <p:spPr bwMode="auto">
            <a:xfrm>
              <a:off x="5765273" y="3245713"/>
              <a:ext cx="1153875"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b="1" dirty="0">
                <a:solidFill>
                  <a:srgbClr val="505050"/>
                </a:solidFill>
                <a:latin typeface="Segoe UI Light"/>
                <a:ea typeface="Segoe UI" pitchFamily="34" charset="0"/>
                <a:cs typeface="Segoe UI" pitchFamily="34" charset="0"/>
              </a:endParaRPr>
            </a:p>
          </p:txBody>
        </p:sp>
        <p:sp>
          <p:nvSpPr>
            <p:cNvPr id="43" name="Rectangle 42"/>
            <p:cNvSpPr/>
            <p:nvPr/>
          </p:nvSpPr>
          <p:spPr bwMode="auto">
            <a:xfrm>
              <a:off x="5765642" y="2605240"/>
              <a:ext cx="1153506" cy="65000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rgbClr val="FFFFFF"/>
                  </a:solidFill>
                  <a:cs typeface="Segoe UI" panose="020B0502040204020203" pitchFamily="34" charset="0"/>
                </a:rPr>
                <a:t>Plan</a:t>
              </a:r>
            </a:p>
          </p:txBody>
        </p:sp>
      </p:grpSp>
      <p:grpSp>
        <p:nvGrpSpPr>
          <p:cNvPr id="44" name="Group 43"/>
          <p:cNvGrpSpPr/>
          <p:nvPr/>
        </p:nvGrpSpPr>
        <p:grpSpPr>
          <a:xfrm>
            <a:off x="6106458" y="2602587"/>
            <a:ext cx="1680183" cy="924007"/>
            <a:chOff x="5765273" y="2605240"/>
            <a:chExt cx="1153875" cy="686192"/>
          </a:xfrm>
        </p:grpSpPr>
        <p:sp>
          <p:nvSpPr>
            <p:cNvPr id="45" name="Rectangle 44"/>
            <p:cNvSpPr/>
            <p:nvPr/>
          </p:nvSpPr>
          <p:spPr bwMode="auto">
            <a:xfrm>
              <a:off x="5765273" y="3245713"/>
              <a:ext cx="1153875"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b="1" dirty="0">
                <a:solidFill>
                  <a:srgbClr val="505050"/>
                </a:solidFill>
                <a:latin typeface="Segoe UI Light"/>
                <a:ea typeface="Segoe UI" pitchFamily="34" charset="0"/>
                <a:cs typeface="Segoe UI" pitchFamily="34" charset="0"/>
              </a:endParaRPr>
            </a:p>
          </p:txBody>
        </p:sp>
        <p:sp>
          <p:nvSpPr>
            <p:cNvPr id="46" name="Rectangle 45"/>
            <p:cNvSpPr/>
            <p:nvPr/>
          </p:nvSpPr>
          <p:spPr bwMode="auto">
            <a:xfrm>
              <a:off x="5765642" y="2605240"/>
              <a:ext cx="1153506" cy="65000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rgbClr val="FFFFFF"/>
                  </a:solidFill>
                  <a:cs typeface="Segoe UI" panose="020B0502040204020203" pitchFamily="34" charset="0"/>
                </a:rPr>
                <a:t>Runtime </a:t>
              </a:r>
              <a:br>
                <a:rPr lang="en-US" sz="1600" dirty="0">
                  <a:solidFill>
                    <a:srgbClr val="FFFFFF"/>
                  </a:solidFill>
                  <a:cs typeface="Segoe UI" panose="020B0502040204020203" pitchFamily="34" charset="0"/>
                </a:rPr>
              </a:br>
              <a:r>
                <a:rPr lang="en-US" sz="1600" dirty="0">
                  <a:solidFill>
                    <a:srgbClr val="FFFFFF"/>
                  </a:solidFill>
                  <a:cs typeface="Segoe UI" panose="020B0502040204020203" pitchFamily="34" charset="0"/>
                </a:rPr>
                <a:t>stats</a:t>
              </a:r>
            </a:p>
          </p:txBody>
        </p:sp>
      </p:grpSp>
      <p:grpSp>
        <p:nvGrpSpPr>
          <p:cNvPr id="28" name="Group 27"/>
          <p:cNvGrpSpPr/>
          <p:nvPr/>
        </p:nvGrpSpPr>
        <p:grpSpPr>
          <a:xfrm>
            <a:off x="5302584" y="2697506"/>
            <a:ext cx="793154" cy="685530"/>
            <a:chOff x="6614877" y="3251200"/>
            <a:chExt cx="793154" cy="685530"/>
          </a:xfrm>
        </p:grpSpPr>
        <p:sp>
          <p:nvSpPr>
            <p:cNvPr id="57" name="Right Arrow 56"/>
            <p:cNvSpPr/>
            <p:nvPr/>
          </p:nvSpPr>
          <p:spPr bwMode="auto">
            <a:xfrm>
              <a:off x="6614877" y="3251200"/>
              <a:ext cx="793154" cy="685530"/>
            </a:xfrm>
            <a:prstGeom prst="rightArrow">
              <a:avLst>
                <a:gd name="adj1" fmla="val 50000"/>
                <a:gd name="adj2" fmla="val 45600"/>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TextBox 26"/>
            <p:cNvSpPr txBox="1"/>
            <p:nvPr/>
          </p:nvSpPr>
          <p:spPr>
            <a:xfrm>
              <a:off x="6620841" y="3357536"/>
              <a:ext cx="787190"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FFFF"/>
                  </a:solidFill>
                </a:rPr>
                <a:t>1 -n</a:t>
              </a:r>
            </a:p>
          </p:txBody>
        </p:sp>
      </p:grpSp>
      <p:grpSp>
        <p:nvGrpSpPr>
          <p:cNvPr id="58" name="Group 57"/>
          <p:cNvGrpSpPr/>
          <p:nvPr/>
        </p:nvGrpSpPr>
        <p:grpSpPr>
          <a:xfrm>
            <a:off x="3378379" y="2719172"/>
            <a:ext cx="804304" cy="685530"/>
            <a:chOff x="6611889" y="3251200"/>
            <a:chExt cx="804304" cy="685530"/>
          </a:xfrm>
        </p:grpSpPr>
        <p:sp>
          <p:nvSpPr>
            <p:cNvPr id="59" name="Right Arrow 58"/>
            <p:cNvSpPr/>
            <p:nvPr/>
          </p:nvSpPr>
          <p:spPr bwMode="auto">
            <a:xfrm>
              <a:off x="6611889" y="3251200"/>
              <a:ext cx="804304" cy="685530"/>
            </a:xfrm>
            <a:prstGeom prst="rightArrow">
              <a:avLst>
                <a:gd name="adj1" fmla="val 50000"/>
                <a:gd name="adj2" fmla="val 45600"/>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60" name="TextBox 59"/>
            <p:cNvSpPr txBox="1"/>
            <p:nvPr/>
          </p:nvSpPr>
          <p:spPr>
            <a:xfrm>
              <a:off x="6620841" y="3357536"/>
              <a:ext cx="787190"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a:solidFill>
                    <a:srgbClr val="FFFFFF"/>
                  </a:solidFill>
                </a:rPr>
                <a:t>1 -n</a:t>
              </a:r>
            </a:p>
          </p:txBody>
        </p:sp>
      </p:grpSp>
      <p:sp>
        <p:nvSpPr>
          <p:cNvPr id="62" name="Right Arrow 61"/>
          <p:cNvSpPr/>
          <p:nvPr/>
        </p:nvSpPr>
        <p:spPr bwMode="auto">
          <a:xfrm>
            <a:off x="1457835" y="2719172"/>
            <a:ext cx="793154" cy="685530"/>
          </a:xfrm>
          <a:prstGeom prst="rightArrow">
            <a:avLst>
              <a:gd name="adj1" fmla="val 50000"/>
              <a:gd name="adj2" fmla="val 45600"/>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cxnSp>
        <p:nvCxnSpPr>
          <p:cNvPr id="89" name="Elbow Connector 88"/>
          <p:cNvCxnSpPr/>
          <p:nvPr/>
        </p:nvCxnSpPr>
        <p:spPr>
          <a:xfrm flipV="1">
            <a:off x="1015724" y="3061938"/>
            <a:ext cx="1234877" cy="1212005"/>
          </a:xfrm>
          <a:prstGeom prst="bentConnector3">
            <a:avLst>
              <a:gd name="adj1" fmla="val 56171"/>
            </a:avLst>
          </a:prstGeom>
          <a:ln w="114300">
            <a:solidFill>
              <a:schemeClr val="bg2"/>
            </a:solidFill>
            <a:miter lim="800000"/>
            <a:headEnd type="none"/>
            <a:tailEnd type="triangle" w="med" len="sm"/>
          </a:ln>
        </p:spPr>
        <p:style>
          <a:lnRef idx="1">
            <a:schemeClr val="accent1"/>
          </a:lnRef>
          <a:fillRef idx="0">
            <a:schemeClr val="accent1"/>
          </a:fillRef>
          <a:effectRef idx="0">
            <a:schemeClr val="accent1"/>
          </a:effectRef>
          <a:fontRef idx="minor">
            <a:schemeClr val="tx1"/>
          </a:fontRef>
        </p:style>
      </p:cxnSp>
      <p:grpSp>
        <p:nvGrpSpPr>
          <p:cNvPr id="90" name="Group 89"/>
          <p:cNvGrpSpPr/>
          <p:nvPr/>
        </p:nvGrpSpPr>
        <p:grpSpPr>
          <a:xfrm>
            <a:off x="366793" y="3836301"/>
            <a:ext cx="1119901" cy="924007"/>
            <a:chOff x="5765273" y="2605240"/>
            <a:chExt cx="1153875" cy="686192"/>
          </a:xfrm>
        </p:grpSpPr>
        <p:sp>
          <p:nvSpPr>
            <p:cNvPr id="91" name="Rectangle 90"/>
            <p:cNvSpPr/>
            <p:nvPr/>
          </p:nvSpPr>
          <p:spPr bwMode="auto">
            <a:xfrm>
              <a:off x="5765273" y="3245713"/>
              <a:ext cx="1153875"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b="1" dirty="0">
                <a:solidFill>
                  <a:srgbClr val="505050"/>
                </a:solidFill>
                <a:latin typeface="Segoe UI Light"/>
                <a:ea typeface="Segoe UI" pitchFamily="34" charset="0"/>
                <a:cs typeface="Segoe UI" pitchFamily="34" charset="0"/>
              </a:endParaRPr>
            </a:p>
          </p:txBody>
        </p:sp>
        <p:sp>
          <p:nvSpPr>
            <p:cNvPr id="92" name="Rectangle 91"/>
            <p:cNvSpPr/>
            <p:nvPr/>
          </p:nvSpPr>
          <p:spPr bwMode="auto">
            <a:xfrm>
              <a:off x="5765642" y="2605240"/>
              <a:ext cx="1153506" cy="65000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rgbClr val="FFFFFF"/>
                  </a:solidFill>
                  <a:cs typeface="Segoe UI" panose="020B0502040204020203" pitchFamily="34" charset="0"/>
                </a:rPr>
                <a:t>Context settings</a:t>
              </a:r>
            </a:p>
          </p:txBody>
        </p:sp>
      </p:grpSp>
      <p:grpSp>
        <p:nvGrpSpPr>
          <p:cNvPr id="113" name="Group 112"/>
          <p:cNvGrpSpPr/>
          <p:nvPr/>
        </p:nvGrpSpPr>
        <p:grpSpPr>
          <a:xfrm>
            <a:off x="8161983" y="1392620"/>
            <a:ext cx="3733892" cy="4596409"/>
            <a:chOff x="8161190" y="1392619"/>
            <a:chExt cx="3733892" cy="4596409"/>
          </a:xfrm>
        </p:grpSpPr>
        <p:sp>
          <p:nvSpPr>
            <p:cNvPr id="104" name="Rectangle 103"/>
            <p:cNvSpPr/>
            <p:nvPr/>
          </p:nvSpPr>
          <p:spPr bwMode="auto">
            <a:xfrm>
              <a:off x="8161190" y="5872986"/>
              <a:ext cx="3733889" cy="116042"/>
            </a:xfrm>
            <a:prstGeom prst="rect">
              <a:avLst/>
            </a:prstGeom>
            <a:solidFill>
              <a:srgbClr val="4C080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b="1" dirty="0">
                <a:solidFill>
                  <a:srgbClr val="505050"/>
                </a:solidFill>
                <a:latin typeface="Segoe UI Light"/>
                <a:ea typeface="Segoe UI" pitchFamily="34" charset="0"/>
                <a:cs typeface="Segoe UI" pitchFamily="34" charset="0"/>
              </a:endParaRPr>
            </a:p>
          </p:txBody>
        </p:sp>
        <p:sp>
          <p:nvSpPr>
            <p:cNvPr id="86" name="Rectangle 85"/>
            <p:cNvSpPr/>
            <p:nvPr/>
          </p:nvSpPr>
          <p:spPr bwMode="auto">
            <a:xfrm>
              <a:off x="8161191" y="2602585"/>
              <a:ext cx="3733888" cy="45935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defTabSz="932563"/>
              <a:r>
                <a:rPr lang="en-US" sz="1600" b="1" dirty="0">
                  <a:solidFill>
                    <a:srgbClr val="FFFFFF"/>
                  </a:solidFill>
                </a:rPr>
                <a:t>sys.</a:t>
              </a:r>
            </a:p>
          </p:txBody>
        </p:sp>
        <p:sp>
          <p:nvSpPr>
            <p:cNvPr id="93" name="Rectangle 92"/>
            <p:cNvSpPr/>
            <p:nvPr/>
          </p:nvSpPr>
          <p:spPr bwMode="auto">
            <a:xfrm>
              <a:off x="8161191" y="3061936"/>
              <a:ext cx="3733888" cy="186346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indent="-376371" defTabSz="932563">
                <a:spcBef>
                  <a:spcPts val="100"/>
                </a:spcBef>
              </a:pPr>
              <a:r>
                <a:rPr lang="en-US" sz="1600" u="sng" dirty="0">
                  <a:solidFill>
                    <a:srgbClr val="FFFFFF"/>
                  </a:solidFill>
                </a:rPr>
                <a:t>Compile stats</a:t>
              </a:r>
              <a:endParaRPr lang="en-US" sz="1600" dirty="0">
                <a:solidFill>
                  <a:srgbClr val="FFFFFF"/>
                </a:solidFill>
              </a:endParaRPr>
            </a:p>
            <a:p>
              <a:pPr indent="-286371" defTabSz="932563">
                <a:spcBef>
                  <a:spcPts val="100"/>
                </a:spcBef>
              </a:pPr>
              <a:r>
                <a:rPr lang="en-US" sz="1600" dirty="0">
                  <a:solidFill>
                    <a:srgbClr val="FFFFFF"/>
                  </a:solidFill>
                </a:rPr>
                <a:t>query_store_query_text</a:t>
              </a:r>
            </a:p>
            <a:p>
              <a:pPr indent="-286371" defTabSz="932563">
                <a:spcBef>
                  <a:spcPts val="100"/>
                </a:spcBef>
              </a:pPr>
              <a:r>
                <a:rPr lang="en-US" sz="1600" dirty="0">
                  <a:solidFill>
                    <a:srgbClr val="FFFFFF"/>
                  </a:solidFill>
                </a:rPr>
                <a:t>query_context_settings</a:t>
              </a:r>
            </a:p>
            <a:p>
              <a:pPr indent="-286371" defTabSz="932563">
                <a:spcBef>
                  <a:spcPts val="100"/>
                </a:spcBef>
              </a:pPr>
              <a:r>
                <a:rPr lang="en-US" sz="1600" dirty="0">
                  <a:solidFill>
                    <a:srgbClr val="FFFFFF"/>
                  </a:solidFill>
                </a:rPr>
                <a:t>query_store_query</a:t>
              </a:r>
            </a:p>
            <a:p>
              <a:pPr indent="-286371" defTabSz="932563">
                <a:spcBef>
                  <a:spcPts val="100"/>
                </a:spcBef>
              </a:pPr>
              <a:r>
                <a:rPr lang="en-US" sz="1600" dirty="0">
                  <a:solidFill>
                    <a:srgbClr val="FFFFFF"/>
                  </a:solidFill>
                </a:rPr>
                <a:t>query_store_plan</a:t>
              </a:r>
            </a:p>
          </p:txBody>
        </p:sp>
        <p:sp>
          <p:nvSpPr>
            <p:cNvPr id="94" name="Rectangle 93"/>
            <p:cNvSpPr/>
            <p:nvPr/>
          </p:nvSpPr>
          <p:spPr bwMode="auto">
            <a:xfrm>
              <a:off x="8161191" y="4923643"/>
              <a:ext cx="3733888" cy="99919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91440" numCol="1" spcCol="0" rtlCol="0" fromWordArt="0" anchor="t" anchorCtr="0" forceAA="0" compatLnSpc="1">
              <a:prstTxWarp prst="textNoShape">
                <a:avLst/>
              </a:prstTxWarp>
              <a:noAutofit/>
            </a:bodyPr>
            <a:lstStyle/>
            <a:p>
              <a:pPr indent="-376371" defTabSz="932563">
                <a:spcBef>
                  <a:spcPts val="100"/>
                </a:spcBef>
              </a:pPr>
              <a:r>
                <a:rPr lang="en-US" sz="1600" u="sng" dirty="0">
                  <a:solidFill>
                    <a:srgbClr val="FFFFFF"/>
                  </a:solidFill>
                </a:rPr>
                <a:t>Runtime stats</a:t>
              </a:r>
            </a:p>
            <a:p>
              <a:pPr indent="-286371" defTabSz="932563">
                <a:spcBef>
                  <a:spcPts val="100"/>
                </a:spcBef>
              </a:pPr>
              <a:r>
                <a:rPr lang="en-US" sz="1600" dirty="0">
                  <a:solidFill>
                    <a:srgbClr val="FFFFFF"/>
                  </a:solidFill>
                </a:rPr>
                <a:t>query_store_runtime_stats_interval</a:t>
              </a:r>
            </a:p>
            <a:p>
              <a:pPr indent="-286371" defTabSz="932563">
                <a:spcBef>
                  <a:spcPts val="100"/>
                </a:spcBef>
              </a:pPr>
              <a:r>
                <a:rPr lang="en-US" sz="1600" dirty="0">
                  <a:solidFill>
                    <a:srgbClr val="FFFFFF"/>
                  </a:solidFill>
                </a:rPr>
                <a:t>query_store_runtime_stats</a:t>
              </a:r>
            </a:p>
          </p:txBody>
        </p:sp>
        <p:grpSp>
          <p:nvGrpSpPr>
            <p:cNvPr id="109" name="Group 108"/>
            <p:cNvGrpSpPr/>
            <p:nvPr/>
          </p:nvGrpSpPr>
          <p:grpSpPr>
            <a:xfrm>
              <a:off x="8161192" y="1392619"/>
              <a:ext cx="3733890" cy="1006331"/>
              <a:chOff x="8161192" y="1468819"/>
              <a:chExt cx="3733890" cy="1006331"/>
            </a:xfrm>
          </p:grpSpPr>
          <p:sp>
            <p:nvSpPr>
              <p:cNvPr id="34" name="TextBox 33"/>
              <p:cNvSpPr txBox="1"/>
              <p:nvPr/>
            </p:nvSpPr>
            <p:spPr>
              <a:xfrm>
                <a:off x="8868070" y="1468819"/>
                <a:ext cx="2219145" cy="627822"/>
              </a:xfrm>
              <a:prstGeom prst="rect">
                <a:avLst/>
              </a:prstGeom>
              <a:noFill/>
            </p:spPr>
            <p:txBody>
              <a:bodyPr wrap="none" lIns="182854" tIns="146283" rIns="182854" bIns="146283" rtlCol="0">
                <a:spAutoFit/>
              </a:bodyPr>
              <a:lstStyle/>
              <a:p>
                <a:pPr defTabSz="932563">
                  <a:lnSpc>
                    <a:spcPct val="90000"/>
                  </a:lnSpc>
                  <a:spcAft>
                    <a:spcPts val="600"/>
                  </a:spcAft>
                </a:pPr>
                <a:r>
                  <a:rPr lang="en-US" sz="2400" dirty="0">
                    <a:solidFill>
                      <a:srgbClr val="505050"/>
                    </a:solidFill>
                    <a:latin typeface="Segoe UI Light"/>
                  </a:rPr>
                  <a:t>Exposed views</a:t>
                </a:r>
              </a:p>
            </p:txBody>
          </p:sp>
          <p:sp>
            <p:nvSpPr>
              <p:cNvPr id="95" name="Right Brace 94"/>
              <p:cNvSpPr/>
              <p:nvPr/>
            </p:nvSpPr>
            <p:spPr>
              <a:xfrm rot="16200000">
                <a:off x="9851401" y="431469"/>
                <a:ext cx="353472" cy="3733890"/>
              </a:xfrm>
              <a:prstGeom prst="rightBrace">
                <a:avLst>
                  <a:gd name="adj1" fmla="val 57488"/>
                  <a:gd name="adj2" fmla="val 50000"/>
                </a:avLst>
              </a:prstGeom>
              <a:ln w="38100">
                <a:solidFill>
                  <a:schemeClr val="bg2"/>
                </a:solidFill>
                <a:round/>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defTabSz="932563"/>
                <a:endParaRPr lang="en-US" sz="2400" dirty="0">
                  <a:solidFill>
                    <a:srgbClr val="505050"/>
                  </a:solidFill>
                  <a:latin typeface="Segoe UI Light"/>
                </a:endParaRPr>
              </a:p>
            </p:txBody>
          </p:sp>
        </p:grpSp>
      </p:grpSp>
      <p:grpSp>
        <p:nvGrpSpPr>
          <p:cNvPr id="105" name="Group 104"/>
          <p:cNvGrpSpPr/>
          <p:nvPr/>
        </p:nvGrpSpPr>
        <p:grpSpPr>
          <a:xfrm>
            <a:off x="367291" y="3526594"/>
            <a:ext cx="2685713" cy="2462435"/>
            <a:chOff x="366497" y="4058621"/>
            <a:chExt cx="2685713" cy="2462435"/>
          </a:xfrm>
        </p:grpSpPr>
        <p:grpSp>
          <p:nvGrpSpPr>
            <p:cNvPr id="68" name="Group 67"/>
            <p:cNvGrpSpPr/>
            <p:nvPr/>
          </p:nvGrpSpPr>
          <p:grpSpPr>
            <a:xfrm>
              <a:off x="366497" y="5604972"/>
              <a:ext cx="2685713" cy="916084"/>
              <a:chOff x="5765642" y="2605240"/>
              <a:chExt cx="1994481" cy="680308"/>
            </a:xfrm>
          </p:grpSpPr>
          <p:sp>
            <p:nvSpPr>
              <p:cNvPr id="69" name="Rectangle 68"/>
              <p:cNvSpPr/>
              <p:nvPr/>
            </p:nvSpPr>
            <p:spPr bwMode="auto">
              <a:xfrm>
                <a:off x="5765642" y="3251596"/>
                <a:ext cx="1994480" cy="33952"/>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Wingdings 3" panose="05040102010807070707" pitchFamily="18" charset="2"/>
                  <a:buChar char="Æ"/>
                </a:pPr>
                <a:endParaRPr lang="en-US" b="1" dirty="0">
                  <a:solidFill>
                    <a:srgbClr val="505050"/>
                  </a:solidFill>
                  <a:latin typeface="Segoe UI Light"/>
                  <a:ea typeface="Segoe UI" pitchFamily="34" charset="0"/>
                  <a:cs typeface="Segoe UI" pitchFamily="34" charset="0"/>
                </a:endParaRPr>
              </a:p>
            </p:txBody>
          </p:sp>
          <p:sp>
            <p:nvSpPr>
              <p:cNvPr id="70" name="Rectangle 69"/>
              <p:cNvSpPr/>
              <p:nvPr/>
            </p:nvSpPr>
            <p:spPr bwMode="auto">
              <a:xfrm>
                <a:off x="5765642" y="2605240"/>
                <a:ext cx="1994481" cy="650007"/>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rgbClr val="505050"/>
                    </a:solidFill>
                    <a:cs typeface="Segoe UI" panose="020B0502040204020203" pitchFamily="34" charset="0"/>
                  </a:rPr>
                  <a:t>One row per query text, per  plan affecting option</a:t>
                </a:r>
              </a:p>
              <a:p>
                <a:pPr defTabSz="932472" fontAlgn="base">
                  <a:lnSpc>
                    <a:spcPct val="90000"/>
                  </a:lnSpc>
                  <a:spcBef>
                    <a:spcPct val="0"/>
                  </a:spcBef>
                  <a:spcAft>
                    <a:spcPct val="0"/>
                  </a:spcAft>
                </a:pPr>
                <a:r>
                  <a:rPr lang="en-US" sz="1200" dirty="0">
                    <a:solidFill>
                      <a:srgbClr val="505050"/>
                    </a:solidFill>
                    <a:cs typeface="Segoe UI" panose="020B0502040204020203" pitchFamily="34" charset="0"/>
                  </a:rPr>
                  <a:t>(example: ANSI NULLS on/off)</a:t>
                </a:r>
              </a:p>
            </p:txBody>
          </p:sp>
        </p:grpSp>
        <p:cxnSp>
          <p:nvCxnSpPr>
            <p:cNvPr id="97" name="Straight Arrow Connector 96"/>
            <p:cNvCxnSpPr/>
            <p:nvPr/>
          </p:nvCxnSpPr>
          <p:spPr>
            <a:xfrm flipV="1">
              <a:off x="2817993" y="4058621"/>
              <a:ext cx="0" cy="1546352"/>
            </a:xfrm>
            <a:prstGeom prst="straightConnector1">
              <a:avLst/>
            </a:prstGeom>
            <a:ln w="114300">
              <a:solidFill>
                <a:schemeClr val="bg1">
                  <a:lumMod val="20000"/>
                  <a:lumOff val="8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06" name="Group 105"/>
          <p:cNvGrpSpPr/>
          <p:nvPr/>
        </p:nvGrpSpPr>
        <p:grpSpPr>
          <a:xfrm>
            <a:off x="4174522" y="3526593"/>
            <a:ext cx="1556261" cy="2463854"/>
            <a:chOff x="4173728" y="4058621"/>
            <a:chExt cx="1556261" cy="2463854"/>
          </a:xfrm>
        </p:grpSpPr>
        <p:grpSp>
          <p:nvGrpSpPr>
            <p:cNvPr id="71" name="Group 70"/>
            <p:cNvGrpSpPr/>
            <p:nvPr/>
          </p:nvGrpSpPr>
          <p:grpSpPr>
            <a:xfrm>
              <a:off x="4173728" y="5604974"/>
              <a:ext cx="1556261" cy="917501"/>
              <a:chOff x="6102908" y="2605240"/>
              <a:chExt cx="1319951" cy="681360"/>
            </a:xfrm>
          </p:grpSpPr>
          <p:sp>
            <p:nvSpPr>
              <p:cNvPr id="72" name="Rectangle 71"/>
              <p:cNvSpPr/>
              <p:nvPr/>
            </p:nvSpPr>
            <p:spPr bwMode="auto">
              <a:xfrm>
                <a:off x="6102908" y="3251596"/>
                <a:ext cx="1319951" cy="35004"/>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Wingdings 3" panose="05040102010807070707" pitchFamily="18" charset="2"/>
                  <a:buChar char="Æ"/>
                </a:pPr>
                <a:endParaRPr lang="en-US" b="1" dirty="0">
                  <a:solidFill>
                    <a:srgbClr val="505050"/>
                  </a:solidFill>
                  <a:latin typeface="Segoe UI Light"/>
                  <a:ea typeface="Segoe UI" pitchFamily="34" charset="0"/>
                  <a:cs typeface="Segoe UI" pitchFamily="34" charset="0"/>
                </a:endParaRPr>
              </a:p>
            </p:txBody>
          </p:sp>
          <p:sp>
            <p:nvSpPr>
              <p:cNvPr id="73" name="Rectangle 72"/>
              <p:cNvSpPr/>
              <p:nvPr/>
            </p:nvSpPr>
            <p:spPr bwMode="auto">
              <a:xfrm>
                <a:off x="6102908" y="2605240"/>
                <a:ext cx="1319950" cy="650007"/>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rgbClr val="505050"/>
                    </a:solidFill>
                    <a:cs typeface="Segoe UI" panose="020B0502040204020203" pitchFamily="34" charset="0"/>
                  </a:rPr>
                  <a:t>One row per plan (for each query)</a:t>
                </a:r>
              </a:p>
            </p:txBody>
          </p:sp>
        </p:grpSp>
        <p:cxnSp>
          <p:nvCxnSpPr>
            <p:cNvPr id="99" name="Straight Arrow Connector 98"/>
            <p:cNvCxnSpPr/>
            <p:nvPr/>
          </p:nvCxnSpPr>
          <p:spPr>
            <a:xfrm flipV="1">
              <a:off x="4741840" y="4058621"/>
              <a:ext cx="0" cy="1546352"/>
            </a:xfrm>
            <a:prstGeom prst="straightConnector1">
              <a:avLst/>
            </a:prstGeom>
            <a:ln w="114300">
              <a:solidFill>
                <a:schemeClr val="bg1">
                  <a:lumMod val="20000"/>
                  <a:lumOff val="8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grpSp>
      <p:grpSp>
        <p:nvGrpSpPr>
          <p:cNvPr id="100" name="Group 99"/>
          <p:cNvGrpSpPr/>
          <p:nvPr/>
        </p:nvGrpSpPr>
        <p:grpSpPr>
          <a:xfrm>
            <a:off x="4182992" y="3836301"/>
            <a:ext cx="1119901" cy="924007"/>
            <a:chOff x="5765273" y="2605240"/>
            <a:chExt cx="1153875" cy="686192"/>
          </a:xfrm>
        </p:grpSpPr>
        <p:sp>
          <p:nvSpPr>
            <p:cNvPr id="101" name="Rectangle 100"/>
            <p:cNvSpPr/>
            <p:nvPr/>
          </p:nvSpPr>
          <p:spPr bwMode="auto">
            <a:xfrm>
              <a:off x="5765273" y="3245713"/>
              <a:ext cx="1153875"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b="1" dirty="0">
                <a:solidFill>
                  <a:srgbClr val="505050"/>
                </a:solidFill>
                <a:latin typeface="Segoe UI Light"/>
                <a:ea typeface="Segoe UI" pitchFamily="34" charset="0"/>
                <a:cs typeface="Segoe UI" pitchFamily="34" charset="0"/>
              </a:endParaRPr>
            </a:p>
          </p:txBody>
        </p:sp>
        <p:sp>
          <p:nvSpPr>
            <p:cNvPr id="102" name="Rectangle 101"/>
            <p:cNvSpPr/>
            <p:nvPr/>
          </p:nvSpPr>
          <p:spPr bwMode="auto">
            <a:xfrm>
              <a:off x="5765642" y="2605240"/>
              <a:ext cx="1153506" cy="65000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6304" tIns="91440" rIns="146304"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rgbClr val="FFFFFF"/>
                  </a:solidFill>
                  <a:cs typeface="Segoe UI" panose="020B0502040204020203" pitchFamily="34" charset="0"/>
                </a:rPr>
                <a:t>Runtime stats interval</a:t>
              </a:r>
            </a:p>
          </p:txBody>
        </p:sp>
      </p:grpSp>
      <p:grpSp>
        <p:nvGrpSpPr>
          <p:cNvPr id="107" name="Group 106"/>
          <p:cNvGrpSpPr/>
          <p:nvPr/>
        </p:nvGrpSpPr>
        <p:grpSpPr>
          <a:xfrm>
            <a:off x="6095739" y="3526594"/>
            <a:ext cx="1690903" cy="2462435"/>
            <a:chOff x="6094945" y="4058621"/>
            <a:chExt cx="1690903" cy="2462435"/>
          </a:xfrm>
        </p:grpSpPr>
        <p:grpSp>
          <p:nvGrpSpPr>
            <p:cNvPr id="77" name="Group 76"/>
            <p:cNvGrpSpPr/>
            <p:nvPr/>
          </p:nvGrpSpPr>
          <p:grpSpPr>
            <a:xfrm>
              <a:off x="6094945" y="5604972"/>
              <a:ext cx="1690903" cy="916084"/>
              <a:chOff x="5765642" y="2605240"/>
              <a:chExt cx="1994481" cy="680308"/>
            </a:xfrm>
          </p:grpSpPr>
          <p:sp>
            <p:nvSpPr>
              <p:cNvPr id="78" name="Rectangle 77"/>
              <p:cNvSpPr/>
              <p:nvPr/>
            </p:nvSpPr>
            <p:spPr bwMode="auto">
              <a:xfrm>
                <a:off x="5765642" y="3251596"/>
                <a:ext cx="1994480" cy="33952"/>
              </a:xfrm>
              <a:prstGeom prst="rect">
                <a:avLst/>
              </a:prstGeom>
              <a:solidFill>
                <a:schemeClr val="bg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342900" indent="-342900" defTabSz="932472" fontAlgn="base">
                  <a:lnSpc>
                    <a:spcPct val="90000"/>
                  </a:lnSpc>
                  <a:spcBef>
                    <a:spcPct val="0"/>
                  </a:spcBef>
                  <a:spcAft>
                    <a:spcPct val="0"/>
                  </a:spcAft>
                  <a:buFont typeface="Wingdings 3" panose="05040102010807070707" pitchFamily="18" charset="2"/>
                  <a:buChar char="Æ"/>
                </a:pPr>
                <a:endParaRPr lang="en-US" b="1" dirty="0">
                  <a:solidFill>
                    <a:srgbClr val="505050"/>
                  </a:solidFill>
                  <a:latin typeface="Segoe UI Light"/>
                  <a:ea typeface="Segoe UI" pitchFamily="34" charset="0"/>
                  <a:cs typeface="Segoe UI" pitchFamily="34" charset="0"/>
                </a:endParaRPr>
              </a:p>
            </p:txBody>
          </p:sp>
          <p:sp>
            <p:nvSpPr>
              <p:cNvPr id="79" name="Rectangle 78"/>
              <p:cNvSpPr/>
              <p:nvPr/>
            </p:nvSpPr>
            <p:spPr bwMode="auto">
              <a:xfrm>
                <a:off x="5765642" y="2605240"/>
                <a:ext cx="1994481" cy="650007"/>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200" dirty="0">
                    <a:solidFill>
                      <a:srgbClr val="505050"/>
                    </a:solidFill>
                    <a:cs typeface="Segoe UI" panose="020B0502040204020203" pitchFamily="34" charset="0"/>
                  </a:rPr>
                  <a:t>One row per plan, per time interval (example: 5 min)</a:t>
                </a:r>
              </a:p>
            </p:txBody>
          </p:sp>
        </p:grpSp>
        <p:cxnSp>
          <p:nvCxnSpPr>
            <p:cNvPr id="103" name="Straight Arrow Connector 102"/>
            <p:cNvCxnSpPr/>
            <p:nvPr/>
          </p:nvCxnSpPr>
          <p:spPr>
            <a:xfrm flipV="1">
              <a:off x="6940396" y="4058621"/>
              <a:ext cx="0" cy="1546352"/>
            </a:xfrm>
            <a:prstGeom prst="straightConnector1">
              <a:avLst/>
            </a:prstGeom>
            <a:ln w="114300">
              <a:solidFill>
                <a:schemeClr val="bg1">
                  <a:lumMod val="20000"/>
                  <a:lumOff val="80000"/>
                </a:schemeClr>
              </a:solidFill>
              <a:headEnd type="none"/>
              <a:tailEnd type="triangle" w="med"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8382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fade">
                                      <p:cBhvr>
                                        <p:cTn id="7" dur="500"/>
                                        <p:tgtEl>
                                          <p:spTgt spid="10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fade">
                                      <p:cBhvr>
                                        <p:cTn id="12" dur="500"/>
                                        <p:tgtEl>
                                          <p:spTgt spid="10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7"/>
                                        </p:tgtEl>
                                        <p:attrNameLst>
                                          <p:attrName>style.visibility</p:attrName>
                                        </p:attrNameLst>
                                      </p:cBhvr>
                                      <p:to>
                                        <p:strVal val="visible"/>
                                      </p:to>
                                    </p:set>
                                    <p:animEffect transition="in" filter="fade">
                                      <p:cBhvr>
                                        <p:cTn id="17" dur="500"/>
                                        <p:tgtEl>
                                          <p:spTgt spid="10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500"/>
                                        <p:tgtEl>
                                          <p:spTgt spid="10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3"/>
                                        </p:tgtEl>
                                        <p:attrNameLst>
                                          <p:attrName>style.visibility</p:attrName>
                                        </p:attrNameLst>
                                      </p:cBhvr>
                                      <p:to>
                                        <p:strVal val="visible"/>
                                      </p:to>
                                    </p:set>
                                    <p:animEffect transition="in" filter="fade">
                                      <p:cBhvr>
                                        <p:cTn id="27" dur="5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Freeform 23"/>
          <p:cNvSpPr>
            <a:spLocks/>
          </p:cNvSpPr>
          <p:nvPr/>
        </p:nvSpPr>
        <p:spPr bwMode="auto">
          <a:xfrm>
            <a:off x="-251687" y="3098198"/>
            <a:ext cx="1263656" cy="681796"/>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 name="Freeform 23"/>
          <p:cNvSpPr>
            <a:spLocks/>
          </p:cNvSpPr>
          <p:nvPr/>
        </p:nvSpPr>
        <p:spPr bwMode="auto">
          <a:xfrm>
            <a:off x="7303773" y="2916025"/>
            <a:ext cx="1755098" cy="94695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 name="Freeform 15"/>
          <p:cNvSpPr>
            <a:spLocks/>
          </p:cNvSpPr>
          <p:nvPr/>
        </p:nvSpPr>
        <p:spPr bwMode="auto">
          <a:xfrm>
            <a:off x="1913564" y="5209953"/>
            <a:ext cx="1620075" cy="666778"/>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chemeClr val="bg1">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nvGrpSpPr>
          <p:cNvPr id="22" name="Group 21"/>
          <p:cNvGrpSpPr/>
          <p:nvPr/>
        </p:nvGrpSpPr>
        <p:grpSpPr>
          <a:xfrm>
            <a:off x="423354" y="3626835"/>
            <a:ext cx="11263195" cy="1227044"/>
            <a:chOff x="585846" y="3626835"/>
            <a:chExt cx="11263195" cy="1227044"/>
          </a:xfrm>
        </p:grpSpPr>
        <p:sp>
          <p:nvSpPr>
            <p:cNvPr id="15" name="Freeform 14"/>
            <p:cNvSpPr/>
            <p:nvPr/>
          </p:nvSpPr>
          <p:spPr>
            <a:xfrm>
              <a:off x="2770925" y="3982909"/>
              <a:ext cx="838339" cy="514896"/>
            </a:xfrm>
            <a:custGeom>
              <a:avLst/>
              <a:gdLst>
                <a:gd name="connsiteX0" fmla="*/ 0 w 769515"/>
                <a:gd name="connsiteY0" fmla="*/ 102979 h 514896"/>
                <a:gd name="connsiteX1" fmla="*/ 512067 w 769515"/>
                <a:gd name="connsiteY1" fmla="*/ 102979 h 514896"/>
                <a:gd name="connsiteX2" fmla="*/ 512067 w 769515"/>
                <a:gd name="connsiteY2" fmla="*/ 0 h 514896"/>
                <a:gd name="connsiteX3" fmla="*/ 769515 w 769515"/>
                <a:gd name="connsiteY3" fmla="*/ 257448 h 514896"/>
                <a:gd name="connsiteX4" fmla="*/ 512067 w 769515"/>
                <a:gd name="connsiteY4" fmla="*/ 514896 h 514896"/>
                <a:gd name="connsiteX5" fmla="*/ 512067 w 769515"/>
                <a:gd name="connsiteY5" fmla="*/ 411917 h 514896"/>
                <a:gd name="connsiteX6" fmla="*/ 0 w 769515"/>
                <a:gd name="connsiteY6" fmla="*/ 411917 h 514896"/>
                <a:gd name="connsiteX7" fmla="*/ 0 w 769515"/>
                <a:gd name="connsiteY7" fmla="*/ 102979 h 51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9515" h="514896">
                  <a:moveTo>
                    <a:pt x="0" y="102979"/>
                  </a:moveTo>
                  <a:lnTo>
                    <a:pt x="512067" y="102979"/>
                  </a:lnTo>
                  <a:lnTo>
                    <a:pt x="512067" y="0"/>
                  </a:lnTo>
                  <a:lnTo>
                    <a:pt x="769515" y="257448"/>
                  </a:lnTo>
                  <a:lnTo>
                    <a:pt x="512067" y="514896"/>
                  </a:lnTo>
                  <a:lnTo>
                    <a:pt x="512067" y="411917"/>
                  </a:lnTo>
                  <a:lnTo>
                    <a:pt x="0" y="411917"/>
                  </a:lnTo>
                  <a:lnTo>
                    <a:pt x="0" y="102979"/>
                  </a:lnTo>
                  <a:close/>
                </a:path>
              </a:pathLst>
            </a:custGeom>
            <a:solidFill>
              <a:schemeClr val="bg2">
                <a:lumMod val="75000"/>
              </a:schemeClr>
            </a:solidFill>
          </p:spPr>
          <p:style>
            <a:lnRef idx="0">
              <a:schemeClr val="dk2">
                <a:tint val="60000"/>
                <a:hueOff val="0"/>
                <a:satOff val="0"/>
                <a:lumOff val="0"/>
                <a:alphaOff val="0"/>
              </a:schemeClr>
            </a:lnRef>
            <a:fillRef idx="1">
              <a:scrgbClr r="0" g="0" b="0"/>
            </a:fillRef>
            <a:effectRef idx="0">
              <a:schemeClr val="dk2">
                <a:tint val="60000"/>
                <a:hueOff val="0"/>
                <a:satOff val="0"/>
                <a:lumOff val="0"/>
                <a:alphaOff val="0"/>
              </a:schemeClr>
            </a:effectRef>
            <a:fontRef idx="minor">
              <a:schemeClr val="lt1"/>
            </a:fontRef>
          </p:style>
          <p:txBody>
            <a:bodyPr spcFirstLastPara="0" vert="horz" wrap="square" lIns="0" tIns="102979" rIns="154469" bIns="102979" numCol="1" spcCol="1270" anchor="ctr" anchorCtr="0">
              <a:noAutofit/>
            </a:bodyPr>
            <a:lstStyle/>
            <a:p>
              <a:pPr algn="ctr" defTabSz="1066800">
                <a:lnSpc>
                  <a:spcPct val="90000"/>
                </a:lnSpc>
                <a:spcBef>
                  <a:spcPct val="0"/>
                </a:spcBef>
                <a:spcAft>
                  <a:spcPct val="35000"/>
                </a:spcAft>
              </a:pPr>
              <a:endParaRPr lang="en-US" sz="2400" dirty="0">
                <a:solidFill>
                  <a:srgbClr val="FFFFFF"/>
                </a:solidFill>
              </a:endParaRPr>
            </a:p>
          </p:txBody>
        </p:sp>
        <p:sp>
          <p:nvSpPr>
            <p:cNvPr id="17" name="Freeform 16"/>
            <p:cNvSpPr/>
            <p:nvPr/>
          </p:nvSpPr>
          <p:spPr>
            <a:xfrm>
              <a:off x="5794343" y="3982909"/>
              <a:ext cx="838339" cy="514896"/>
            </a:xfrm>
            <a:custGeom>
              <a:avLst/>
              <a:gdLst>
                <a:gd name="connsiteX0" fmla="*/ 0 w 769515"/>
                <a:gd name="connsiteY0" fmla="*/ 102979 h 514896"/>
                <a:gd name="connsiteX1" fmla="*/ 512067 w 769515"/>
                <a:gd name="connsiteY1" fmla="*/ 102979 h 514896"/>
                <a:gd name="connsiteX2" fmla="*/ 512067 w 769515"/>
                <a:gd name="connsiteY2" fmla="*/ 0 h 514896"/>
                <a:gd name="connsiteX3" fmla="*/ 769515 w 769515"/>
                <a:gd name="connsiteY3" fmla="*/ 257448 h 514896"/>
                <a:gd name="connsiteX4" fmla="*/ 512067 w 769515"/>
                <a:gd name="connsiteY4" fmla="*/ 514896 h 514896"/>
                <a:gd name="connsiteX5" fmla="*/ 512067 w 769515"/>
                <a:gd name="connsiteY5" fmla="*/ 411917 h 514896"/>
                <a:gd name="connsiteX6" fmla="*/ 0 w 769515"/>
                <a:gd name="connsiteY6" fmla="*/ 411917 h 514896"/>
                <a:gd name="connsiteX7" fmla="*/ 0 w 769515"/>
                <a:gd name="connsiteY7" fmla="*/ 102979 h 51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9515" h="514896">
                  <a:moveTo>
                    <a:pt x="0" y="102979"/>
                  </a:moveTo>
                  <a:lnTo>
                    <a:pt x="512067" y="102979"/>
                  </a:lnTo>
                  <a:lnTo>
                    <a:pt x="512067" y="0"/>
                  </a:lnTo>
                  <a:lnTo>
                    <a:pt x="769515" y="257448"/>
                  </a:lnTo>
                  <a:lnTo>
                    <a:pt x="512067" y="514896"/>
                  </a:lnTo>
                  <a:lnTo>
                    <a:pt x="512067" y="411917"/>
                  </a:lnTo>
                  <a:lnTo>
                    <a:pt x="0" y="411917"/>
                  </a:lnTo>
                  <a:lnTo>
                    <a:pt x="0" y="102979"/>
                  </a:lnTo>
                  <a:close/>
                </a:path>
              </a:pathLst>
            </a:custGeom>
            <a:solidFill>
              <a:schemeClr val="bg2">
                <a:lumMod val="75000"/>
              </a:schemeClr>
            </a:solidFill>
          </p:spPr>
          <p:style>
            <a:lnRef idx="0">
              <a:schemeClr val="dk2">
                <a:tint val="60000"/>
                <a:hueOff val="0"/>
                <a:satOff val="0"/>
                <a:lumOff val="0"/>
                <a:alphaOff val="0"/>
              </a:schemeClr>
            </a:lnRef>
            <a:fillRef idx="1">
              <a:scrgbClr r="0" g="0" b="0"/>
            </a:fillRef>
            <a:effectRef idx="0">
              <a:schemeClr val="dk2">
                <a:tint val="60000"/>
                <a:hueOff val="0"/>
                <a:satOff val="0"/>
                <a:lumOff val="0"/>
                <a:alphaOff val="0"/>
              </a:schemeClr>
            </a:effectRef>
            <a:fontRef idx="minor">
              <a:schemeClr val="lt1"/>
            </a:fontRef>
          </p:style>
          <p:txBody>
            <a:bodyPr spcFirstLastPara="0" vert="horz" wrap="square" lIns="0" tIns="102979" rIns="154469" bIns="102979" numCol="1" spcCol="1270" anchor="ctr" anchorCtr="0">
              <a:noAutofit/>
            </a:bodyPr>
            <a:lstStyle/>
            <a:p>
              <a:pPr algn="ctr" defTabSz="1066800">
                <a:lnSpc>
                  <a:spcPct val="90000"/>
                </a:lnSpc>
                <a:spcBef>
                  <a:spcPct val="0"/>
                </a:spcBef>
                <a:spcAft>
                  <a:spcPct val="35000"/>
                </a:spcAft>
              </a:pPr>
              <a:endParaRPr lang="en-US" sz="2400" dirty="0">
                <a:solidFill>
                  <a:srgbClr val="FFFFFF"/>
                </a:solidFill>
              </a:endParaRPr>
            </a:p>
          </p:txBody>
        </p:sp>
        <p:sp>
          <p:nvSpPr>
            <p:cNvPr id="19" name="Freeform 18"/>
            <p:cNvSpPr/>
            <p:nvPr/>
          </p:nvSpPr>
          <p:spPr>
            <a:xfrm>
              <a:off x="8817762" y="3982909"/>
              <a:ext cx="838339" cy="514896"/>
            </a:xfrm>
            <a:custGeom>
              <a:avLst/>
              <a:gdLst>
                <a:gd name="connsiteX0" fmla="*/ 0 w 769515"/>
                <a:gd name="connsiteY0" fmla="*/ 102979 h 514896"/>
                <a:gd name="connsiteX1" fmla="*/ 512067 w 769515"/>
                <a:gd name="connsiteY1" fmla="*/ 102979 h 514896"/>
                <a:gd name="connsiteX2" fmla="*/ 512067 w 769515"/>
                <a:gd name="connsiteY2" fmla="*/ 0 h 514896"/>
                <a:gd name="connsiteX3" fmla="*/ 769515 w 769515"/>
                <a:gd name="connsiteY3" fmla="*/ 257448 h 514896"/>
                <a:gd name="connsiteX4" fmla="*/ 512067 w 769515"/>
                <a:gd name="connsiteY4" fmla="*/ 514896 h 514896"/>
                <a:gd name="connsiteX5" fmla="*/ 512067 w 769515"/>
                <a:gd name="connsiteY5" fmla="*/ 411917 h 514896"/>
                <a:gd name="connsiteX6" fmla="*/ 0 w 769515"/>
                <a:gd name="connsiteY6" fmla="*/ 411917 h 514896"/>
                <a:gd name="connsiteX7" fmla="*/ 0 w 769515"/>
                <a:gd name="connsiteY7" fmla="*/ 102979 h 51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9515" h="514896">
                  <a:moveTo>
                    <a:pt x="0" y="102979"/>
                  </a:moveTo>
                  <a:lnTo>
                    <a:pt x="512067" y="102979"/>
                  </a:lnTo>
                  <a:lnTo>
                    <a:pt x="512067" y="0"/>
                  </a:lnTo>
                  <a:lnTo>
                    <a:pt x="769515" y="257448"/>
                  </a:lnTo>
                  <a:lnTo>
                    <a:pt x="512067" y="514896"/>
                  </a:lnTo>
                  <a:lnTo>
                    <a:pt x="512067" y="411917"/>
                  </a:lnTo>
                  <a:lnTo>
                    <a:pt x="0" y="411917"/>
                  </a:lnTo>
                  <a:lnTo>
                    <a:pt x="0" y="102979"/>
                  </a:lnTo>
                  <a:close/>
                </a:path>
              </a:pathLst>
            </a:custGeom>
            <a:solidFill>
              <a:schemeClr val="bg2">
                <a:lumMod val="75000"/>
              </a:schemeClr>
            </a:solidFill>
          </p:spPr>
          <p:style>
            <a:lnRef idx="0">
              <a:schemeClr val="dk2">
                <a:tint val="60000"/>
                <a:hueOff val="0"/>
                <a:satOff val="0"/>
                <a:lumOff val="0"/>
                <a:alphaOff val="0"/>
              </a:schemeClr>
            </a:lnRef>
            <a:fillRef idx="1">
              <a:scrgbClr r="0" g="0" b="0"/>
            </a:fillRef>
            <a:effectRef idx="0">
              <a:schemeClr val="dk2">
                <a:tint val="60000"/>
                <a:hueOff val="0"/>
                <a:satOff val="0"/>
                <a:lumOff val="0"/>
                <a:alphaOff val="0"/>
              </a:schemeClr>
            </a:effectRef>
            <a:fontRef idx="minor">
              <a:schemeClr val="lt1"/>
            </a:fontRef>
          </p:style>
          <p:txBody>
            <a:bodyPr spcFirstLastPara="0" vert="horz" wrap="square" lIns="0" tIns="102979" rIns="154469" bIns="102979" numCol="1" spcCol="1270" anchor="ctr" anchorCtr="0">
              <a:noAutofit/>
            </a:bodyPr>
            <a:lstStyle/>
            <a:p>
              <a:pPr algn="ctr" defTabSz="1066800">
                <a:lnSpc>
                  <a:spcPct val="90000"/>
                </a:lnSpc>
                <a:spcBef>
                  <a:spcPct val="0"/>
                </a:spcBef>
                <a:spcAft>
                  <a:spcPct val="35000"/>
                </a:spcAft>
              </a:pPr>
              <a:endParaRPr lang="en-US" sz="2400" dirty="0">
                <a:solidFill>
                  <a:srgbClr val="FFFFFF"/>
                </a:solidFill>
              </a:endParaRPr>
            </a:p>
          </p:txBody>
        </p:sp>
        <p:sp>
          <p:nvSpPr>
            <p:cNvPr id="14" name="Freeform 13"/>
            <p:cNvSpPr/>
            <p:nvPr/>
          </p:nvSpPr>
          <p:spPr>
            <a:xfrm>
              <a:off x="585846" y="3626835"/>
              <a:ext cx="2192940" cy="1227044"/>
            </a:xfrm>
            <a:custGeom>
              <a:avLst/>
              <a:gdLst>
                <a:gd name="connsiteX0" fmla="*/ 0 w 2192940"/>
                <a:gd name="connsiteY0" fmla="*/ 122704 h 1227044"/>
                <a:gd name="connsiteX1" fmla="*/ 122704 w 2192940"/>
                <a:gd name="connsiteY1" fmla="*/ 0 h 1227044"/>
                <a:gd name="connsiteX2" fmla="*/ 2070236 w 2192940"/>
                <a:gd name="connsiteY2" fmla="*/ 0 h 1227044"/>
                <a:gd name="connsiteX3" fmla="*/ 2192940 w 2192940"/>
                <a:gd name="connsiteY3" fmla="*/ 122704 h 1227044"/>
                <a:gd name="connsiteX4" fmla="*/ 2192940 w 2192940"/>
                <a:gd name="connsiteY4" fmla="*/ 1104340 h 1227044"/>
                <a:gd name="connsiteX5" fmla="*/ 2070236 w 2192940"/>
                <a:gd name="connsiteY5" fmla="*/ 1227044 h 1227044"/>
                <a:gd name="connsiteX6" fmla="*/ 122704 w 2192940"/>
                <a:gd name="connsiteY6" fmla="*/ 1227044 h 1227044"/>
                <a:gd name="connsiteX7" fmla="*/ 0 w 2192940"/>
                <a:gd name="connsiteY7" fmla="*/ 1104340 h 1227044"/>
                <a:gd name="connsiteX8" fmla="*/ 0 w 2192940"/>
                <a:gd name="connsiteY8" fmla="*/ 122704 h 12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2940" h="1227044">
                  <a:moveTo>
                    <a:pt x="0" y="122704"/>
                  </a:moveTo>
                  <a:cubicBezTo>
                    <a:pt x="0" y="54936"/>
                    <a:pt x="54936" y="0"/>
                    <a:pt x="122704" y="0"/>
                  </a:cubicBezTo>
                  <a:lnTo>
                    <a:pt x="2070236" y="0"/>
                  </a:lnTo>
                  <a:cubicBezTo>
                    <a:pt x="2138004" y="0"/>
                    <a:pt x="2192940" y="54936"/>
                    <a:pt x="2192940" y="122704"/>
                  </a:cubicBezTo>
                  <a:lnTo>
                    <a:pt x="2192940" y="1104340"/>
                  </a:lnTo>
                  <a:cubicBezTo>
                    <a:pt x="2192940" y="1172108"/>
                    <a:pt x="2138004" y="1227044"/>
                    <a:pt x="2070236" y="1227044"/>
                  </a:cubicBezTo>
                  <a:lnTo>
                    <a:pt x="122704" y="1227044"/>
                  </a:lnTo>
                  <a:cubicBezTo>
                    <a:pt x="54936" y="1227044"/>
                    <a:pt x="0" y="1172108"/>
                    <a:pt x="0" y="1104340"/>
                  </a:cubicBezTo>
                  <a:lnTo>
                    <a:pt x="0" y="122704"/>
                  </a:lnTo>
                  <a:close/>
                </a:path>
              </a:pathLst>
            </a:custGeom>
            <a:ln>
              <a:no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04519" tIns="104519" rIns="104519" bIns="104519" numCol="1" spcCol="1270" anchor="ctr" anchorCtr="0">
              <a:noAutofit/>
            </a:bodyPr>
            <a:lstStyle/>
            <a:p>
              <a:pPr algn="ctr" defTabSz="800100">
                <a:lnSpc>
                  <a:spcPct val="90000"/>
                </a:lnSpc>
                <a:spcBef>
                  <a:spcPct val="0"/>
                </a:spcBef>
                <a:spcAft>
                  <a:spcPct val="35000"/>
                </a:spcAft>
              </a:pPr>
              <a:r>
                <a:rPr lang="en-US" dirty="0">
                  <a:solidFill>
                    <a:srgbClr val="FFFFFF"/>
                  </a:solidFill>
                </a:rPr>
                <a:t>Install bits</a:t>
              </a:r>
            </a:p>
            <a:p>
              <a:pPr algn="ctr" defTabSz="800100">
                <a:lnSpc>
                  <a:spcPct val="90000"/>
                </a:lnSpc>
                <a:spcBef>
                  <a:spcPct val="0"/>
                </a:spcBef>
                <a:spcAft>
                  <a:spcPct val="35000"/>
                </a:spcAft>
              </a:pPr>
              <a:r>
                <a:rPr lang="en-US" dirty="0">
                  <a:solidFill>
                    <a:srgbClr val="FFFFFF"/>
                  </a:solidFill>
                </a:rPr>
                <a:t>Keep </a:t>
              </a:r>
              <a:r>
                <a:rPr lang="en-US" i="1" dirty="0">
                  <a:solidFill>
                    <a:srgbClr val="FFFFFF"/>
                  </a:solidFill>
                </a:rPr>
                <a:t>existing</a:t>
              </a:r>
              <a:r>
                <a:rPr lang="en-US" dirty="0">
                  <a:solidFill>
                    <a:srgbClr val="FFFFFF"/>
                  </a:solidFill>
                </a:rPr>
                <a:t> compat level</a:t>
              </a:r>
            </a:p>
          </p:txBody>
        </p:sp>
        <p:sp>
          <p:nvSpPr>
            <p:cNvPr id="16" name="Freeform 15"/>
            <p:cNvSpPr/>
            <p:nvPr/>
          </p:nvSpPr>
          <p:spPr>
            <a:xfrm>
              <a:off x="3609265" y="3626835"/>
              <a:ext cx="2192940" cy="1227044"/>
            </a:xfrm>
            <a:custGeom>
              <a:avLst/>
              <a:gdLst>
                <a:gd name="connsiteX0" fmla="*/ 0 w 2192940"/>
                <a:gd name="connsiteY0" fmla="*/ 122704 h 1227044"/>
                <a:gd name="connsiteX1" fmla="*/ 122704 w 2192940"/>
                <a:gd name="connsiteY1" fmla="*/ 0 h 1227044"/>
                <a:gd name="connsiteX2" fmla="*/ 2070236 w 2192940"/>
                <a:gd name="connsiteY2" fmla="*/ 0 h 1227044"/>
                <a:gd name="connsiteX3" fmla="*/ 2192940 w 2192940"/>
                <a:gd name="connsiteY3" fmla="*/ 122704 h 1227044"/>
                <a:gd name="connsiteX4" fmla="*/ 2192940 w 2192940"/>
                <a:gd name="connsiteY4" fmla="*/ 1104340 h 1227044"/>
                <a:gd name="connsiteX5" fmla="*/ 2070236 w 2192940"/>
                <a:gd name="connsiteY5" fmla="*/ 1227044 h 1227044"/>
                <a:gd name="connsiteX6" fmla="*/ 122704 w 2192940"/>
                <a:gd name="connsiteY6" fmla="*/ 1227044 h 1227044"/>
                <a:gd name="connsiteX7" fmla="*/ 0 w 2192940"/>
                <a:gd name="connsiteY7" fmla="*/ 1104340 h 1227044"/>
                <a:gd name="connsiteX8" fmla="*/ 0 w 2192940"/>
                <a:gd name="connsiteY8" fmla="*/ 122704 h 12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2940" h="1227044">
                  <a:moveTo>
                    <a:pt x="0" y="122704"/>
                  </a:moveTo>
                  <a:cubicBezTo>
                    <a:pt x="0" y="54936"/>
                    <a:pt x="54936" y="0"/>
                    <a:pt x="122704" y="0"/>
                  </a:cubicBezTo>
                  <a:lnTo>
                    <a:pt x="2070236" y="0"/>
                  </a:lnTo>
                  <a:cubicBezTo>
                    <a:pt x="2138004" y="0"/>
                    <a:pt x="2192940" y="54936"/>
                    <a:pt x="2192940" y="122704"/>
                  </a:cubicBezTo>
                  <a:lnTo>
                    <a:pt x="2192940" y="1104340"/>
                  </a:lnTo>
                  <a:cubicBezTo>
                    <a:pt x="2192940" y="1172108"/>
                    <a:pt x="2138004" y="1227044"/>
                    <a:pt x="2070236" y="1227044"/>
                  </a:cubicBezTo>
                  <a:lnTo>
                    <a:pt x="122704" y="1227044"/>
                  </a:lnTo>
                  <a:cubicBezTo>
                    <a:pt x="54936" y="1227044"/>
                    <a:pt x="0" y="1172108"/>
                    <a:pt x="0" y="1104340"/>
                  </a:cubicBezTo>
                  <a:lnTo>
                    <a:pt x="0" y="122704"/>
                  </a:lnTo>
                  <a:close/>
                </a:path>
              </a:pathLst>
            </a:custGeom>
            <a:ln>
              <a:no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04519" tIns="104519" rIns="104519" bIns="104519" numCol="1" spcCol="1270" anchor="ctr" anchorCtr="0">
              <a:noAutofit/>
            </a:bodyPr>
            <a:lstStyle/>
            <a:p>
              <a:pPr algn="ctr" defTabSz="800100">
                <a:lnSpc>
                  <a:spcPct val="90000"/>
                </a:lnSpc>
                <a:spcBef>
                  <a:spcPct val="0"/>
                </a:spcBef>
                <a:spcAft>
                  <a:spcPct val="35000"/>
                </a:spcAft>
              </a:pPr>
              <a:r>
                <a:rPr lang="en-US" dirty="0">
                  <a:solidFill>
                    <a:srgbClr val="FFFFFF"/>
                  </a:solidFill>
                </a:rPr>
                <a:t>Run Query Store </a:t>
              </a:r>
            </a:p>
            <a:p>
              <a:pPr algn="ctr" defTabSz="800100">
                <a:lnSpc>
                  <a:spcPct val="90000"/>
                </a:lnSpc>
                <a:spcBef>
                  <a:spcPct val="0"/>
                </a:spcBef>
                <a:spcAft>
                  <a:spcPct val="35000"/>
                </a:spcAft>
              </a:pPr>
              <a:r>
                <a:rPr lang="en-US" dirty="0">
                  <a:solidFill>
                    <a:srgbClr val="FFFFFF"/>
                  </a:solidFill>
                </a:rPr>
                <a:t>(create a baseline)</a:t>
              </a:r>
            </a:p>
          </p:txBody>
        </p:sp>
        <p:sp>
          <p:nvSpPr>
            <p:cNvPr id="18" name="Freeform 17"/>
            <p:cNvSpPr/>
            <p:nvPr/>
          </p:nvSpPr>
          <p:spPr>
            <a:xfrm>
              <a:off x="6632683" y="3626835"/>
              <a:ext cx="2192940" cy="1227044"/>
            </a:xfrm>
            <a:custGeom>
              <a:avLst/>
              <a:gdLst>
                <a:gd name="connsiteX0" fmla="*/ 0 w 2192940"/>
                <a:gd name="connsiteY0" fmla="*/ 122704 h 1227044"/>
                <a:gd name="connsiteX1" fmla="*/ 122704 w 2192940"/>
                <a:gd name="connsiteY1" fmla="*/ 0 h 1227044"/>
                <a:gd name="connsiteX2" fmla="*/ 2070236 w 2192940"/>
                <a:gd name="connsiteY2" fmla="*/ 0 h 1227044"/>
                <a:gd name="connsiteX3" fmla="*/ 2192940 w 2192940"/>
                <a:gd name="connsiteY3" fmla="*/ 122704 h 1227044"/>
                <a:gd name="connsiteX4" fmla="*/ 2192940 w 2192940"/>
                <a:gd name="connsiteY4" fmla="*/ 1104340 h 1227044"/>
                <a:gd name="connsiteX5" fmla="*/ 2070236 w 2192940"/>
                <a:gd name="connsiteY5" fmla="*/ 1227044 h 1227044"/>
                <a:gd name="connsiteX6" fmla="*/ 122704 w 2192940"/>
                <a:gd name="connsiteY6" fmla="*/ 1227044 h 1227044"/>
                <a:gd name="connsiteX7" fmla="*/ 0 w 2192940"/>
                <a:gd name="connsiteY7" fmla="*/ 1104340 h 1227044"/>
                <a:gd name="connsiteX8" fmla="*/ 0 w 2192940"/>
                <a:gd name="connsiteY8" fmla="*/ 122704 h 12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2940" h="1227044">
                  <a:moveTo>
                    <a:pt x="0" y="122704"/>
                  </a:moveTo>
                  <a:cubicBezTo>
                    <a:pt x="0" y="54936"/>
                    <a:pt x="54936" y="0"/>
                    <a:pt x="122704" y="0"/>
                  </a:cubicBezTo>
                  <a:lnTo>
                    <a:pt x="2070236" y="0"/>
                  </a:lnTo>
                  <a:cubicBezTo>
                    <a:pt x="2138004" y="0"/>
                    <a:pt x="2192940" y="54936"/>
                    <a:pt x="2192940" y="122704"/>
                  </a:cubicBezTo>
                  <a:lnTo>
                    <a:pt x="2192940" y="1104340"/>
                  </a:lnTo>
                  <a:cubicBezTo>
                    <a:pt x="2192940" y="1172108"/>
                    <a:pt x="2138004" y="1227044"/>
                    <a:pt x="2070236" y="1227044"/>
                  </a:cubicBezTo>
                  <a:lnTo>
                    <a:pt x="122704" y="1227044"/>
                  </a:lnTo>
                  <a:cubicBezTo>
                    <a:pt x="54936" y="1227044"/>
                    <a:pt x="0" y="1172108"/>
                    <a:pt x="0" y="1104340"/>
                  </a:cubicBezTo>
                  <a:lnTo>
                    <a:pt x="0" y="122704"/>
                  </a:lnTo>
                  <a:close/>
                </a:path>
              </a:pathLst>
            </a:custGeom>
            <a:ln>
              <a:no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04519" tIns="104519" rIns="104519" bIns="104519" numCol="1" spcCol="1270" anchor="ctr" anchorCtr="0">
              <a:noAutofit/>
            </a:bodyPr>
            <a:lstStyle/>
            <a:p>
              <a:pPr algn="ctr" defTabSz="800100">
                <a:lnSpc>
                  <a:spcPct val="90000"/>
                </a:lnSpc>
                <a:spcBef>
                  <a:spcPct val="0"/>
                </a:spcBef>
                <a:spcAft>
                  <a:spcPct val="35000"/>
                </a:spcAft>
              </a:pPr>
              <a:r>
                <a:rPr lang="en-US" dirty="0">
                  <a:solidFill>
                    <a:srgbClr val="FFFFFF"/>
                  </a:solidFill>
                </a:rPr>
                <a:t>Move to </a:t>
              </a:r>
              <a:r>
                <a:rPr lang="en-US" b="1" dirty="0">
                  <a:solidFill>
                    <a:srgbClr val="FFFFFF"/>
                  </a:solidFill>
                </a:rPr>
                <a:t>vNext CompatLevel</a:t>
              </a:r>
            </a:p>
          </p:txBody>
        </p:sp>
        <p:sp>
          <p:nvSpPr>
            <p:cNvPr id="20" name="Freeform 19"/>
            <p:cNvSpPr/>
            <p:nvPr/>
          </p:nvSpPr>
          <p:spPr>
            <a:xfrm>
              <a:off x="9656101" y="3626835"/>
              <a:ext cx="2192940" cy="1227044"/>
            </a:xfrm>
            <a:custGeom>
              <a:avLst/>
              <a:gdLst>
                <a:gd name="connsiteX0" fmla="*/ 0 w 2192940"/>
                <a:gd name="connsiteY0" fmla="*/ 122704 h 1227044"/>
                <a:gd name="connsiteX1" fmla="*/ 122704 w 2192940"/>
                <a:gd name="connsiteY1" fmla="*/ 0 h 1227044"/>
                <a:gd name="connsiteX2" fmla="*/ 2070236 w 2192940"/>
                <a:gd name="connsiteY2" fmla="*/ 0 h 1227044"/>
                <a:gd name="connsiteX3" fmla="*/ 2192940 w 2192940"/>
                <a:gd name="connsiteY3" fmla="*/ 122704 h 1227044"/>
                <a:gd name="connsiteX4" fmla="*/ 2192940 w 2192940"/>
                <a:gd name="connsiteY4" fmla="*/ 1104340 h 1227044"/>
                <a:gd name="connsiteX5" fmla="*/ 2070236 w 2192940"/>
                <a:gd name="connsiteY5" fmla="*/ 1227044 h 1227044"/>
                <a:gd name="connsiteX6" fmla="*/ 122704 w 2192940"/>
                <a:gd name="connsiteY6" fmla="*/ 1227044 h 1227044"/>
                <a:gd name="connsiteX7" fmla="*/ 0 w 2192940"/>
                <a:gd name="connsiteY7" fmla="*/ 1104340 h 1227044"/>
                <a:gd name="connsiteX8" fmla="*/ 0 w 2192940"/>
                <a:gd name="connsiteY8" fmla="*/ 122704 h 12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2940" h="1227044">
                  <a:moveTo>
                    <a:pt x="0" y="122704"/>
                  </a:moveTo>
                  <a:cubicBezTo>
                    <a:pt x="0" y="54936"/>
                    <a:pt x="54936" y="0"/>
                    <a:pt x="122704" y="0"/>
                  </a:cubicBezTo>
                  <a:lnTo>
                    <a:pt x="2070236" y="0"/>
                  </a:lnTo>
                  <a:cubicBezTo>
                    <a:pt x="2138004" y="0"/>
                    <a:pt x="2192940" y="54936"/>
                    <a:pt x="2192940" y="122704"/>
                  </a:cubicBezTo>
                  <a:lnTo>
                    <a:pt x="2192940" y="1104340"/>
                  </a:lnTo>
                  <a:cubicBezTo>
                    <a:pt x="2192940" y="1172108"/>
                    <a:pt x="2138004" y="1227044"/>
                    <a:pt x="2070236" y="1227044"/>
                  </a:cubicBezTo>
                  <a:lnTo>
                    <a:pt x="122704" y="1227044"/>
                  </a:lnTo>
                  <a:cubicBezTo>
                    <a:pt x="54936" y="1227044"/>
                    <a:pt x="0" y="1172108"/>
                    <a:pt x="0" y="1104340"/>
                  </a:cubicBezTo>
                  <a:lnTo>
                    <a:pt x="0" y="122704"/>
                  </a:lnTo>
                  <a:close/>
                </a:path>
              </a:pathLst>
            </a:custGeom>
            <a:ln>
              <a:no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04519" tIns="104519" rIns="104519" bIns="104519" numCol="1" spcCol="1270" anchor="ctr" anchorCtr="0">
              <a:noAutofit/>
            </a:bodyPr>
            <a:lstStyle/>
            <a:p>
              <a:pPr algn="ctr" defTabSz="800100">
                <a:lnSpc>
                  <a:spcPct val="90000"/>
                </a:lnSpc>
                <a:spcBef>
                  <a:spcPct val="0"/>
                </a:spcBef>
                <a:spcAft>
                  <a:spcPct val="35000"/>
                </a:spcAft>
              </a:pPr>
              <a:r>
                <a:rPr lang="en-US" dirty="0">
                  <a:solidFill>
                    <a:srgbClr val="FFFFFF"/>
                  </a:solidFill>
                </a:rPr>
                <a:t>Fix regressions with plan forcing</a:t>
              </a:r>
            </a:p>
          </p:txBody>
        </p:sp>
      </p:grpSp>
      <p:sp>
        <p:nvSpPr>
          <p:cNvPr id="11" name="TextBox 10"/>
          <p:cNvSpPr txBox="1"/>
          <p:nvPr/>
        </p:nvSpPr>
        <p:spPr>
          <a:xfrm>
            <a:off x="275082" y="1315908"/>
            <a:ext cx="11192805" cy="1034129"/>
          </a:xfrm>
          <a:prstGeom prst="rect">
            <a:avLst/>
          </a:prstGeom>
          <a:noFill/>
        </p:spPr>
        <p:txBody>
          <a:bodyPr wrap="square" lIns="146304" tIns="146304" rIns="146304" bIns="146304" rtlCol="0">
            <a:spAutoFit/>
          </a:bodyPr>
          <a:lstStyle/>
          <a:p>
            <a:r>
              <a:rPr lang="en-US" sz="2400" b="1" u="sng" dirty="0">
                <a:solidFill>
                  <a:srgbClr val="BA141A"/>
                </a:solidFill>
                <a:latin typeface="Segoe UI Light" pitchFamily="34" charset="0"/>
              </a:rPr>
              <a:t>SQL Server 2016</a:t>
            </a:r>
          </a:p>
          <a:p>
            <a:r>
              <a:rPr lang="en-US" sz="2400" i="1" dirty="0">
                <a:solidFill>
                  <a:srgbClr val="BA141A"/>
                </a:solidFill>
                <a:latin typeface="Segoe UI Light" pitchFamily="34" charset="0"/>
              </a:rPr>
              <a:t>Query optimization enhancements tied to database compatibility level</a:t>
            </a:r>
          </a:p>
        </p:txBody>
      </p:sp>
      <p:sp>
        <p:nvSpPr>
          <p:cNvPr id="12" name="Title 13"/>
          <p:cNvSpPr txBox="1">
            <a:spLocks/>
          </p:cNvSpPr>
          <p:nvPr/>
        </p:nvSpPr>
        <p:spPr>
          <a:xfrm>
            <a:off x="275082" y="296905"/>
            <a:ext cx="1188804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r>
              <a:rPr sz="4900" dirty="0">
                <a:solidFill>
                  <a:srgbClr val="505050"/>
                </a:solidFill>
              </a:rPr>
              <a:t>Stability during upgrade to SQL Server 2016</a:t>
            </a:r>
          </a:p>
        </p:txBody>
      </p:sp>
      <p:sp>
        <p:nvSpPr>
          <p:cNvPr id="21" name="Freeform 19"/>
          <p:cNvSpPr>
            <a:spLocks/>
          </p:cNvSpPr>
          <p:nvPr/>
        </p:nvSpPr>
        <p:spPr bwMode="auto">
          <a:xfrm>
            <a:off x="10473062" y="4543546"/>
            <a:ext cx="2043964" cy="1165759"/>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nvGrpSpPr>
          <p:cNvPr id="29" name="Group 28"/>
          <p:cNvGrpSpPr/>
          <p:nvPr/>
        </p:nvGrpSpPr>
        <p:grpSpPr>
          <a:xfrm>
            <a:off x="11159406" y="3240527"/>
            <a:ext cx="628254" cy="628254"/>
            <a:chOff x="10729430" y="2362200"/>
            <a:chExt cx="838200" cy="838200"/>
          </a:xfrm>
        </p:grpSpPr>
        <p:sp>
          <p:nvSpPr>
            <p:cNvPr id="28" name="Oval 27"/>
            <p:cNvSpPr/>
            <p:nvPr/>
          </p:nvSpPr>
          <p:spPr bwMode="auto">
            <a:xfrm>
              <a:off x="10729430" y="2362200"/>
              <a:ext cx="838200" cy="838200"/>
            </a:xfrm>
            <a:prstGeom prst="ellipse">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7" name="Freeform 6"/>
            <p:cNvSpPr>
              <a:spLocks/>
            </p:cNvSpPr>
            <p:nvPr/>
          </p:nvSpPr>
          <p:spPr bwMode="auto">
            <a:xfrm>
              <a:off x="10909922" y="2618373"/>
              <a:ext cx="477216" cy="325854"/>
            </a:xfrm>
            <a:custGeom>
              <a:avLst/>
              <a:gdLst>
                <a:gd name="T0" fmla="*/ 0 w 4291"/>
                <a:gd name="T1" fmla="*/ 1567 h 2930"/>
                <a:gd name="T2" fmla="*/ 1362 w 4291"/>
                <a:gd name="T3" fmla="*/ 2930 h 2930"/>
                <a:gd name="T4" fmla="*/ 4291 w 4291"/>
                <a:gd name="T5" fmla="*/ 0 h 2930"/>
              </a:gdLst>
              <a:ahLst/>
              <a:cxnLst>
                <a:cxn ang="0">
                  <a:pos x="T0" y="T1"/>
                </a:cxn>
                <a:cxn ang="0">
                  <a:pos x="T2" y="T3"/>
                </a:cxn>
                <a:cxn ang="0">
                  <a:pos x="T4" y="T5"/>
                </a:cxn>
              </a:cxnLst>
              <a:rect l="0" t="0" r="r" b="b"/>
              <a:pathLst>
                <a:path w="4291" h="2930">
                  <a:moveTo>
                    <a:pt x="0" y="1567"/>
                  </a:moveTo>
                  <a:lnTo>
                    <a:pt x="1362" y="2930"/>
                  </a:lnTo>
                  <a:lnTo>
                    <a:pt x="4291" y="0"/>
                  </a:lnTo>
                </a:path>
              </a:pathLst>
            </a:custGeom>
            <a:noFill/>
            <a:ln w="508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Tree>
    <p:extLst>
      <p:ext uri="{BB962C8B-B14F-4D97-AF65-F5344CB8AC3E}">
        <p14:creationId xmlns:p14="http://schemas.microsoft.com/office/powerpoint/2010/main" val="316029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2000"/>
                                        <p:tgtEl>
                                          <p:spTgt spid="22"/>
                                        </p:tgtEl>
                                      </p:cBhvr>
                                    </p:animEffect>
                                  </p:childTnLst>
                                </p:cTn>
                              </p:par>
                            </p:childTnLst>
                          </p:cTn>
                        </p:par>
                        <p:par>
                          <p:cTn id="8" fill="hold">
                            <p:stCondLst>
                              <p:cond delay="2000"/>
                            </p:stCondLst>
                            <p:childTnLst>
                              <p:par>
                                <p:cTn id="9" presetID="53" presetClass="entr" presetSubtype="16"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p:cTn id="11" dur="250" fill="hold"/>
                                        <p:tgtEl>
                                          <p:spTgt spid="29"/>
                                        </p:tgtEl>
                                        <p:attrNameLst>
                                          <p:attrName>ppt_w</p:attrName>
                                        </p:attrNameLst>
                                      </p:cBhvr>
                                      <p:tavLst>
                                        <p:tav tm="0">
                                          <p:val>
                                            <p:fltVal val="0"/>
                                          </p:val>
                                        </p:tav>
                                        <p:tav tm="100000">
                                          <p:val>
                                            <p:strVal val="#ppt_w"/>
                                          </p:val>
                                        </p:tav>
                                      </p:tavLst>
                                    </p:anim>
                                    <p:anim calcmode="lin" valueType="num">
                                      <p:cBhvr>
                                        <p:cTn id="12" dur="250" fill="hold"/>
                                        <p:tgtEl>
                                          <p:spTgt spid="29"/>
                                        </p:tgtEl>
                                        <p:attrNameLst>
                                          <p:attrName>ppt_h</p:attrName>
                                        </p:attrNameLst>
                                      </p:cBhvr>
                                      <p:tavLst>
                                        <p:tav tm="0">
                                          <p:val>
                                            <p:fltVal val="0"/>
                                          </p:val>
                                        </p:tav>
                                        <p:tav tm="100000">
                                          <p:val>
                                            <p:strVal val="#ppt_h"/>
                                          </p:val>
                                        </p:tav>
                                      </p:tavLst>
                                    </p:anim>
                                    <p:animEffect transition="in" filter="fade">
                                      <p:cBhvr>
                                        <p:cTn id="13" dur="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75431" y="1778662"/>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Enabling and </a:t>
            </a:r>
            <a:br>
              <a:rPr sz="7200" dirty="0">
                <a:gradFill>
                  <a:gsLst>
                    <a:gs pos="100000">
                      <a:srgbClr val="FFFFFF"/>
                    </a:gs>
                    <a:gs pos="0">
                      <a:srgbClr val="FFFFFF"/>
                    </a:gs>
                  </a:gsLst>
                  <a:lin ang="5400000" scaled="0"/>
                </a:gradFill>
              </a:rPr>
            </a:br>
            <a:r>
              <a:rPr sz="7200" dirty="0">
                <a:gradFill>
                  <a:gsLst>
                    <a:gs pos="100000">
                      <a:srgbClr val="FFFFFF"/>
                    </a:gs>
                    <a:gs pos="0">
                      <a:srgbClr val="FFFFFF"/>
                    </a:gs>
                  </a:gsLst>
                  <a:lin ang="5400000" scaled="0"/>
                </a:gradFill>
              </a:rPr>
              <a:t>troubleshooting </a:t>
            </a:r>
            <a:br>
              <a:rPr sz="7200" dirty="0">
                <a:gradFill>
                  <a:gsLst>
                    <a:gs pos="100000">
                      <a:srgbClr val="FFFFFF"/>
                    </a:gs>
                    <a:gs pos="0">
                      <a:srgbClr val="FFFFFF"/>
                    </a:gs>
                  </a:gsLst>
                  <a:lin ang="5400000" scaled="0"/>
                </a:gradFill>
              </a:rPr>
            </a:br>
            <a:r>
              <a:rPr sz="7200" dirty="0">
                <a:gradFill>
                  <a:gsLst>
                    <a:gs pos="100000">
                      <a:srgbClr val="FFFFFF"/>
                    </a:gs>
                    <a:gs pos="0">
                      <a:srgbClr val="FFFFFF"/>
                    </a:gs>
                  </a:gsLst>
                  <a:lin ang="5400000" scaled="0"/>
                </a:gradFill>
              </a:rPr>
              <a:t>Query Store</a:t>
            </a:r>
          </a:p>
        </p:txBody>
      </p:sp>
    </p:spTree>
    <p:extLst>
      <p:ext uri="{BB962C8B-B14F-4D97-AF65-F5344CB8AC3E}">
        <p14:creationId xmlns:p14="http://schemas.microsoft.com/office/powerpoint/2010/main" val="27932074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3"/>
          <p:cNvPicPr>
            <a:picLocks noGrp="1" noChangeAspect="1"/>
          </p:cNvPicPr>
          <p:nvPr>
            <p:ph type="pic" sz="quarter" idx="4294967295"/>
          </p:nvPr>
        </p:nvPicPr>
        <p:blipFill>
          <a:blip r:embed="rId3"/>
          <a:srcRect l="67" r="67"/>
          <a:stretch>
            <a:fillRect/>
          </a:stretch>
        </p:blipFill>
        <p:spPr>
          <a:xfrm>
            <a:off x="487818" y="1489468"/>
            <a:ext cx="6724168" cy="4562776"/>
          </a:xfrm>
          <a:prstGeom prst="rect">
            <a:avLst/>
          </a:prstGeom>
          <a:ln w="63500">
            <a:solidFill>
              <a:schemeClr val="bg2"/>
            </a:solidFill>
            <a:miter lim="800000"/>
          </a:ln>
        </p:spPr>
      </p:pic>
      <p:sp>
        <p:nvSpPr>
          <p:cNvPr id="6" name="Title 13"/>
          <p:cNvSpPr txBox="1">
            <a:spLocks/>
          </p:cNvSpPr>
          <p:nvPr/>
        </p:nvSpPr>
        <p:spPr>
          <a:xfrm>
            <a:off x="275082" y="296905"/>
            <a:ext cx="1188804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r>
              <a:rPr dirty="0">
                <a:solidFill>
                  <a:srgbClr val="505050"/>
                </a:solidFill>
              </a:rPr>
              <a:t>Monitoring query performance</a:t>
            </a:r>
          </a:p>
        </p:txBody>
      </p:sp>
      <p:sp>
        <p:nvSpPr>
          <p:cNvPr id="7" name="Text Placeholder 2"/>
          <p:cNvSpPr txBox="1">
            <a:spLocks/>
          </p:cNvSpPr>
          <p:nvPr/>
        </p:nvSpPr>
        <p:spPr>
          <a:xfrm>
            <a:off x="7491117" y="1489468"/>
            <a:ext cx="4460377" cy="414985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sz="2400" dirty="0">
                <a:solidFill>
                  <a:srgbClr val="505050"/>
                </a:solidFill>
                <a:latin typeface="Segoe UI Light"/>
              </a:rPr>
              <a:t>Query Store feature provides DBAs with insight on query plan choice and performance</a:t>
            </a:r>
          </a:p>
          <a:p>
            <a:pPr marL="0" indent="0">
              <a:lnSpc>
                <a:spcPct val="100000"/>
              </a:lnSpc>
              <a:spcBef>
                <a:spcPts val="2500"/>
              </a:spcBef>
              <a:buNone/>
            </a:pPr>
            <a:r>
              <a:rPr lang="en-US" sz="2400" b="1" dirty="0">
                <a:solidFill>
                  <a:srgbClr val="505050"/>
                </a:solidFill>
                <a:latin typeface="Segoe UI Light"/>
              </a:rPr>
              <a:t>Regressed Queries </a:t>
            </a:r>
            <a:r>
              <a:rPr lang="en-US" sz="2400" dirty="0">
                <a:solidFill>
                  <a:srgbClr val="505050"/>
                </a:solidFill>
                <a:latin typeface="Segoe UI Light"/>
              </a:rPr>
              <a:t>pane shows queries and plans in Query Store</a:t>
            </a:r>
          </a:p>
          <a:p>
            <a:pPr marL="0" indent="0">
              <a:lnSpc>
                <a:spcPct val="100000"/>
              </a:lnSpc>
              <a:spcBef>
                <a:spcPts val="2500"/>
              </a:spcBef>
              <a:buNone/>
            </a:pPr>
            <a:r>
              <a:rPr lang="en-US" sz="2400" dirty="0">
                <a:solidFill>
                  <a:srgbClr val="505050"/>
                </a:solidFill>
                <a:latin typeface="Segoe UI Light"/>
              </a:rPr>
              <a:t>Drop-down boxes at top allow you to select queries based on various criteria</a:t>
            </a:r>
          </a:p>
        </p:txBody>
      </p:sp>
    </p:spTree>
    <p:extLst>
      <p:ext uri="{BB962C8B-B14F-4D97-AF65-F5344CB8AC3E}">
        <p14:creationId xmlns:p14="http://schemas.microsoft.com/office/powerpoint/2010/main" val="3554654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Title 13"/>
          <p:cNvSpPr>
            <a:spLocks noGrp="1"/>
          </p:cNvSpPr>
          <p:nvPr>
            <p:ph type="title"/>
          </p:nvPr>
        </p:nvSpPr>
        <p:spPr/>
        <p:txBody>
          <a:bodyPr/>
          <a:lstStyle/>
          <a:p>
            <a:r>
              <a:rPr lang="en-US" dirty="0" smtClean="0">
                <a:solidFill>
                  <a:schemeClr val="bg1"/>
                </a:solidFill>
              </a:rPr>
              <a:t>Troubleshooting query performance</a:t>
            </a:r>
            <a:endParaRPr lang="en-US" dirty="0">
              <a:solidFill>
                <a:schemeClr val="bg1"/>
              </a:solidFill>
            </a:endParaRPr>
          </a:p>
        </p:txBody>
      </p:sp>
      <p:sp>
        <p:nvSpPr>
          <p:cNvPr id="17" name="Freeform 19"/>
          <p:cNvSpPr>
            <a:spLocks/>
          </p:cNvSpPr>
          <p:nvPr/>
        </p:nvSpPr>
        <p:spPr bwMode="auto">
          <a:xfrm>
            <a:off x="11235062" y="2289574"/>
            <a:ext cx="2043964" cy="1165759"/>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bg1">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 name="Freeform 23"/>
          <p:cNvSpPr>
            <a:spLocks/>
          </p:cNvSpPr>
          <p:nvPr/>
        </p:nvSpPr>
        <p:spPr bwMode="auto">
          <a:xfrm>
            <a:off x="1315547" y="2398977"/>
            <a:ext cx="1755098" cy="946950"/>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nvGrpSpPr>
          <p:cNvPr id="8" name="Group 7"/>
          <p:cNvGrpSpPr/>
          <p:nvPr/>
        </p:nvGrpSpPr>
        <p:grpSpPr>
          <a:xfrm>
            <a:off x="423354" y="3071688"/>
            <a:ext cx="11263195" cy="1227044"/>
            <a:chOff x="585846" y="3626835"/>
            <a:chExt cx="11263195" cy="1227044"/>
          </a:xfrm>
        </p:grpSpPr>
        <p:sp>
          <p:nvSpPr>
            <p:cNvPr id="9" name="Freeform 8"/>
            <p:cNvSpPr/>
            <p:nvPr/>
          </p:nvSpPr>
          <p:spPr>
            <a:xfrm>
              <a:off x="2770925" y="3982909"/>
              <a:ext cx="838339" cy="514896"/>
            </a:xfrm>
            <a:custGeom>
              <a:avLst/>
              <a:gdLst>
                <a:gd name="connsiteX0" fmla="*/ 0 w 769515"/>
                <a:gd name="connsiteY0" fmla="*/ 102979 h 514896"/>
                <a:gd name="connsiteX1" fmla="*/ 512067 w 769515"/>
                <a:gd name="connsiteY1" fmla="*/ 102979 h 514896"/>
                <a:gd name="connsiteX2" fmla="*/ 512067 w 769515"/>
                <a:gd name="connsiteY2" fmla="*/ 0 h 514896"/>
                <a:gd name="connsiteX3" fmla="*/ 769515 w 769515"/>
                <a:gd name="connsiteY3" fmla="*/ 257448 h 514896"/>
                <a:gd name="connsiteX4" fmla="*/ 512067 w 769515"/>
                <a:gd name="connsiteY4" fmla="*/ 514896 h 514896"/>
                <a:gd name="connsiteX5" fmla="*/ 512067 w 769515"/>
                <a:gd name="connsiteY5" fmla="*/ 411917 h 514896"/>
                <a:gd name="connsiteX6" fmla="*/ 0 w 769515"/>
                <a:gd name="connsiteY6" fmla="*/ 411917 h 514896"/>
                <a:gd name="connsiteX7" fmla="*/ 0 w 769515"/>
                <a:gd name="connsiteY7" fmla="*/ 102979 h 51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9515" h="514896">
                  <a:moveTo>
                    <a:pt x="0" y="102979"/>
                  </a:moveTo>
                  <a:lnTo>
                    <a:pt x="512067" y="102979"/>
                  </a:lnTo>
                  <a:lnTo>
                    <a:pt x="512067" y="0"/>
                  </a:lnTo>
                  <a:lnTo>
                    <a:pt x="769515" y="257448"/>
                  </a:lnTo>
                  <a:lnTo>
                    <a:pt x="512067" y="514896"/>
                  </a:lnTo>
                  <a:lnTo>
                    <a:pt x="512067" y="411917"/>
                  </a:lnTo>
                  <a:lnTo>
                    <a:pt x="0" y="411917"/>
                  </a:lnTo>
                  <a:lnTo>
                    <a:pt x="0" y="102979"/>
                  </a:lnTo>
                  <a:close/>
                </a:path>
              </a:pathLst>
            </a:custGeom>
            <a:solidFill>
              <a:schemeClr val="bg2">
                <a:lumMod val="75000"/>
              </a:schemeClr>
            </a:solidFill>
          </p:spPr>
          <p:style>
            <a:lnRef idx="0">
              <a:schemeClr val="dk2">
                <a:tint val="60000"/>
                <a:hueOff val="0"/>
                <a:satOff val="0"/>
                <a:lumOff val="0"/>
                <a:alphaOff val="0"/>
              </a:schemeClr>
            </a:lnRef>
            <a:fillRef idx="1">
              <a:scrgbClr r="0" g="0" b="0"/>
            </a:fillRef>
            <a:effectRef idx="0">
              <a:schemeClr val="dk2">
                <a:tint val="60000"/>
                <a:hueOff val="0"/>
                <a:satOff val="0"/>
                <a:lumOff val="0"/>
                <a:alphaOff val="0"/>
              </a:schemeClr>
            </a:effectRef>
            <a:fontRef idx="minor">
              <a:schemeClr val="lt1"/>
            </a:fontRef>
          </p:style>
          <p:txBody>
            <a:bodyPr spcFirstLastPara="0" vert="horz" wrap="square" lIns="0" tIns="102979" rIns="154469" bIns="102979" numCol="1" spcCol="1270" anchor="ctr" anchorCtr="0">
              <a:noAutofit/>
            </a:bodyPr>
            <a:lstStyle/>
            <a:p>
              <a:pPr algn="ctr" defTabSz="1066800">
                <a:lnSpc>
                  <a:spcPct val="90000"/>
                </a:lnSpc>
                <a:spcBef>
                  <a:spcPct val="0"/>
                </a:spcBef>
                <a:spcAft>
                  <a:spcPct val="35000"/>
                </a:spcAft>
              </a:pPr>
              <a:endParaRPr lang="en-US" sz="2400" dirty="0">
                <a:solidFill>
                  <a:srgbClr val="FFFFFF"/>
                </a:solidFill>
              </a:endParaRPr>
            </a:p>
          </p:txBody>
        </p:sp>
        <p:sp>
          <p:nvSpPr>
            <p:cNvPr id="10" name="Freeform 9"/>
            <p:cNvSpPr/>
            <p:nvPr/>
          </p:nvSpPr>
          <p:spPr>
            <a:xfrm>
              <a:off x="5794343" y="3982909"/>
              <a:ext cx="838339" cy="514896"/>
            </a:xfrm>
            <a:custGeom>
              <a:avLst/>
              <a:gdLst>
                <a:gd name="connsiteX0" fmla="*/ 0 w 769515"/>
                <a:gd name="connsiteY0" fmla="*/ 102979 h 514896"/>
                <a:gd name="connsiteX1" fmla="*/ 512067 w 769515"/>
                <a:gd name="connsiteY1" fmla="*/ 102979 h 514896"/>
                <a:gd name="connsiteX2" fmla="*/ 512067 w 769515"/>
                <a:gd name="connsiteY2" fmla="*/ 0 h 514896"/>
                <a:gd name="connsiteX3" fmla="*/ 769515 w 769515"/>
                <a:gd name="connsiteY3" fmla="*/ 257448 h 514896"/>
                <a:gd name="connsiteX4" fmla="*/ 512067 w 769515"/>
                <a:gd name="connsiteY4" fmla="*/ 514896 h 514896"/>
                <a:gd name="connsiteX5" fmla="*/ 512067 w 769515"/>
                <a:gd name="connsiteY5" fmla="*/ 411917 h 514896"/>
                <a:gd name="connsiteX6" fmla="*/ 0 w 769515"/>
                <a:gd name="connsiteY6" fmla="*/ 411917 h 514896"/>
                <a:gd name="connsiteX7" fmla="*/ 0 w 769515"/>
                <a:gd name="connsiteY7" fmla="*/ 102979 h 51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9515" h="514896">
                  <a:moveTo>
                    <a:pt x="0" y="102979"/>
                  </a:moveTo>
                  <a:lnTo>
                    <a:pt x="512067" y="102979"/>
                  </a:lnTo>
                  <a:lnTo>
                    <a:pt x="512067" y="0"/>
                  </a:lnTo>
                  <a:lnTo>
                    <a:pt x="769515" y="257448"/>
                  </a:lnTo>
                  <a:lnTo>
                    <a:pt x="512067" y="514896"/>
                  </a:lnTo>
                  <a:lnTo>
                    <a:pt x="512067" y="411917"/>
                  </a:lnTo>
                  <a:lnTo>
                    <a:pt x="0" y="411917"/>
                  </a:lnTo>
                  <a:lnTo>
                    <a:pt x="0" y="102979"/>
                  </a:lnTo>
                  <a:close/>
                </a:path>
              </a:pathLst>
            </a:custGeom>
            <a:solidFill>
              <a:schemeClr val="bg2">
                <a:lumMod val="75000"/>
              </a:schemeClr>
            </a:solidFill>
          </p:spPr>
          <p:style>
            <a:lnRef idx="0">
              <a:schemeClr val="dk2">
                <a:tint val="60000"/>
                <a:hueOff val="0"/>
                <a:satOff val="0"/>
                <a:lumOff val="0"/>
                <a:alphaOff val="0"/>
              </a:schemeClr>
            </a:lnRef>
            <a:fillRef idx="1">
              <a:scrgbClr r="0" g="0" b="0"/>
            </a:fillRef>
            <a:effectRef idx="0">
              <a:schemeClr val="dk2">
                <a:tint val="60000"/>
                <a:hueOff val="0"/>
                <a:satOff val="0"/>
                <a:lumOff val="0"/>
                <a:alphaOff val="0"/>
              </a:schemeClr>
            </a:effectRef>
            <a:fontRef idx="minor">
              <a:schemeClr val="lt1"/>
            </a:fontRef>
          </p:style>
          <p:txBody>
            <a:bodyPr spcFirstLastPara="0" vert="horz" wrap="square" lIns="0" tIns="102979" rIns="154469" bIns="102979" numCol="1" spcCol="1270" anchor="ctr" anchorCtr="0">
              <a:noAutofit/>
            </a:bodyPr>
            <a:lstStyle/>
            <a:p>
              <a:pPr algn="ctr" defTabSz="1066800">
                <a:lnSpc>
                  <a:spcPct val="90000"/>
                </a:lnSpc>
                <a:spcBef>
                  <a:spcPct val="0"/>
                </a:spcBef>
                <a:spcAft>
                  <a:spcPct val="35000"/>
                </a:spcAft>
              </a:pPr>
              <a:endParaRPr lang="en-US" sz="2400" dirty="0">
                <a:solidFill>
                  <a:srgbClr val="FFFFFF"/>
                </a:solidFill>
              </a:endParaRPr>
            </a:p>
          </p:txBody>
        </p:sp>
        <p:sp>
          <p:nvSpPr>
            <p:cNvPr id="11" name="Freeform 10"/>
            <p:cNvSpPr/>
            <p:nvPr/>
          </p:nvSpPr>
          <p:spPr>
            <a:xfrm>
              <a:off x="8817762" y="3982909"/>
              <a:ext cx="838339" cy="514896"/>
            </a:xfrm>
            <a:custGeom>
              <a:avLst/>
              <a:gdLst>
                <a:gd name="connsiteX0" fmla="*/ 0 w 769515"/>
                <a:gd name="connsiteY0" fmla="*/ 102979 h 514896"/>
                <a:gd name="connsiteX1" fmla="*/ 512067 w 769515"/>
                <a:gd name="connsiteY1" fmla="*/ 102979 h 514896"/>
                <a:gd name="connsiteX2" fmla="*/ 512067 w 769515"/>
                <a:gd name="connsiteY2" fmla="*/ 0 h 514896"/>
                <a:gd name="connsiteX3" fmla="*/ 769515 w 769515"/>
                <a:gd name="connsiteY3" fmla="*/ 257448 h 514896"/>
                <a:gd name="connsiteX4" fmla="*/ 512067 w 769515"/>
                <a:gd name="connsiteY4" fmla="*/ 514896 h 514896"/>
                <a:gd name="connsiteX5" fmla="*/ 512067 w 769515"/>
                <a:gd name="connsiteY5" fmla="*/ 411917 h 514896"/>
                <a:gd name="connsiteX6" fmla="*/ 0 w 769515"/>
                <a:gd name="connsiteY6" fmla="*/ 411917 h 514896"/>
                <a:gd name="connsiteX7" fmla="*/ 0 w 769515"/>
                <a:gd name="connsiteY7" fmla="*/ 102979 h 514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69515" h="514896">
                  <a:moveTo>
                    <a:pt x="0" y="102979"/>
                  </a:moveTo>
                  <a:lnTo>
                    <a:pt x="512067" y="102979"/>
                  </a:lnTo>
                  <a:lnTo>
                    <a:pt x="512067" y="0"/>
                  </a:lnTo>
                  <a:lnTo>
                    <a:pt x="769515" y="257448"/>
                  </a:lnTo>
                  <a:lnTo>
                    <a:pt x="512067" y="514896"/>
                  </a:lnTo>
                  <a:lnTo>
                    <a:pt x="512067" y="411917"/>
                  </a:lnTo>
                  <a:lnTo>
                    <a:pt x="0" y="411917"/>
                  </a:lnTo>
                  <a:lnTo>
                    <a:pt x="0" y="102979"/>
                  </a:lnTo>
                  <a:close/>
                </a:path>
              </a:pathLst>
            </a:custGeom>
            <a:solidFill>
              <a:schemeClr val="bg2">
                <a:lumMod val="75000"/>
              </a:schemeClr>
            </a:solidFill>
          </p:spPr>
          <p:style>
            <a:lnRef idx="0">
              <a:schemeClr val="dk2">
                <a:tint val="60000"/>
                <a:hueOff val="0"/>
                <a:satOff val="0"/>
                <a:lumOff val="0"/>
                <a:alphaOff val="0"/>
              </a:schemeClr>
            </a:lnRef>
            <a:fillRef idx="1">
              <a:scrgbClr r="0" g="0" b="0"/>
            </a:fillRef>
            <a:effectRef idx="0">
              <a:schemeClr val="dk2">
                <a:tint val="60000"/>
                <a:hueOff val="0"/>
                <a:satOff val="0"/>
                <a:lumOff val="0"/>
                <a:alphaOff val="0"/>
              </a:schemeClr>
            </a:effectRef>
            <a:fontRef idx="minor">
              <a:schemeClr val="lt1"/>
            </a:fontRef>
          </p:style>
          <p:txBody>
            <a:bodyPr spcFirstLastPara="0" vert="horz" wrap="square" lIns="0" tIns="102979" rIns="154469" bIns="102979" numCol="1" spcCol="1270" anchor="ctr" anchorCtr="0">
              <a:noAutofit/>
            </a:bodyPr>
            <a:lstStyle/>
            <a:p>
              <a:pPr algn="ctr" defTabSz="1066800">
                <a:lnSpc>
                  <a:spcPct val="90000"/>
                </a:lnSpc>
                <a:spcBef>
                  <a:spcPct val="0"/>
                </a:spcBef>
                <a:spcAft>
                  <a:spcPct val="35000"/>
                </a:spcAft>
              </a:pPr>
              <a:endParaRPr lang="en-US" sz="2400" dirty="0">
                <a:solidFill>
                  <a:srgbClr val="FFFFFF"/>
                </a:solidFill>
              </a:endParaRPr>
            </a:p>
          </p:txBody>
        </p:sp>
        <p:sp>
          <p:nvSpPr>
            <p:cNvPr id="12" name="Freeform 11"/>
            <p:cNvSpPr/>
            <p:nvPr/>
          </p:nvSpPr>
          <p:spPr>
            <a:xfrm>
              <a:off x="585846" y="3626835"/>
              <a:ext cx="2192940" cy="1227044"/>
            </a:xfrm>
            <a:custGeom>
              <a:avLst/>
              <a:gdLst>
                <a:gd name="connsiteX0" fmla="*/ 0 w 2192940"/>
                <a:gd name="connsiteY0" fmla="*/ 122704 h 1227044"/>
                <a:gd name="connsiteX1" fmla="*/ 122704 w 2192940"/>
                <a:gd name="connsiteY1" fmla="*/ 0 h 1227044"/>
                <a:gd name="connsiteX2" fmla="*/ 2070236 w 2192940"/>
                <a:gd name="connsiteY2" fmla="*/ 0 h 1227044"/>
                <a:gd name="connsiteX3" fmla="*/ 2192940 w 2192940"/>
                <a:gd name="connsiteY3" fmla="*/ 122704 h 1227044"/>
                <a:gd name="connsiteX4" fmla="*/ 2192940 w 2192940"/>
                <a:gd name="connsiteY4" fmla="*/ 1104340 h 1227044"/>
                <a:gd name="connsiteX5" fmla="*/ 2070236 w 2192940"/>
                <a:gd name="connsiteY5" fmla="*/ 1227044 h 1227044"/>
                <a:gd name="connsiteX6" fmla="*/ 122704 w 2192940"/>
                <a:gd name="connsiteY6" fmla="*/ 1227044 h 1227044"/>
                <a:gd name="connsiteX7" fmla="*/ 0 w 2192940"/>
                <a:gd name="connsiteY7" fmla="*/ 1104340 h 1227044"/>
                <a:gd name="connsiteX8" fmla="*/ 0 w 2192940"/>
                <a:gd name="connsiteY8" fmla="*/ 122704 h 12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2940" h="1227044">
                  <a:moveTo>
                    <a:pt x="0" y="122704"/>
                  </a:moveTo>
                  <a:cubicBezTo>
                    <a:pt x="0" y="54936"/>
                    <a:pt x="54936" y="0"/>
                    <a:pt x="122704" y="0"/>
                  </a:cubicBezTo>
                  <a:lnTo>
                    <a:pt x="2070236" y="0"/>
                  </a:lnTo>
                  <a:cubicBezTo>
                    <a:pt x="2138004" y="0"/>
                    <a:pt x="2192940" y="54936"/>
                    <a:pt x="2192940" y="122704"/>
                  </a:cubicBezTo>
                  <a:lnTo>
                    <a:pt x="2192940" y="1104340"/>
                  </a:lnTo>
                  <a:cubicBezTo>
                    <a:pt x="2192940" y="1172108"/>
                    <a:pt x="2138004" y="1227044"/>
                    <a:pt x="2070236" y="1227044"/>
                  </a:cubicBezTo>
                  <a:lnTo>
                    <a:pt x="122704" y="1227044"/>
                  </a:lnTo>
                  <a:cubicBezTo>
                    <a:pt x="54936" y="1227044"/>
                    <a:pt x="0" y="1172108"/>
                    <a:pt x="0" y="1104340"/>
                  </a:cubicBezTo>
                  <a:lnTo>
                    <a:pt x="0" y="122704"/>
                  </a:lnTo>
                  <a:close/>
                </a:path>
              </a:pathLst>
            </a:custGeom>
            <a:ln>
              <a:no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04519" tIns="104519" rIns="104519" bIns="104519" numCol="1" spcCol="1270" anchor="ctr" anchorCtr="0">
              <a:noAutofit/>
            </a:bodyPr>
            <a:lstStyle/>
            <a:p>
              <a:pPr algn="ctr" defTabSz="800100">
                <a:lnSpc>
                  <a:spcPct val="90000"/>
                </a:lnSpc>
                <a:spcBef>
                  <a:spcPct val="0"/>
                </a:spcBef>
                <a:spcAft>
                  <a:spcPct val="35000"/>
                </a:spcAft>
              </a:pPr>
              <a:r>
                <a:rPr lang="en-US" dirty="0">
                  <a:solidFill>
                    <a:srgbClr val="FFFFFF"/>
                  </a:solidFill>
                </a:rPr>
                <a:t>Enable Query Store </a:t>
              </a:r>
            </a:p>
            <a:p>
              <a:pPr algn="ctr" defTabSz="800100">
                <a:lnSpc>
                  <a:spcPct val="90000"/>
                </a:lnSpc>
                <a:spcBef>
                  <a:spcPct val="0"/>
                </a:spcBef>
                <a:spcAft>
                  <a:spcPct val="35000"/>
                </a:spcAft>
              </a:pPr>
              <a:r>
                <a:rPr lang="en-US" dirty="0">
                  <a:solidFill>
                    <a:srgbClr val="FFFFFF"/>
                  </a:solidFill>
                </a:rPr>
                <a:t>(ALTER DB)</a:t>
              </a:r>
            </a:p>
          </p:txBody>
        </p:sp>
        <p:sp>
          <p:nvSpPr>
            <p:cNvPr id="13" name="Freeform 12"/>
            <p:cNvSpPr/>
            <p:nvPr/>
          </p:nvSpPr>
          <p:spPr>
            <a:xfrm>
              <a:off x="3609265" y="3626835"/>
              <a:ext cx="2192940" cy="1227044"/>
            </a:xfrm>
            <a:custGeom>
              <a:avLst/>
              <a:gdLst>
                <a:gd name="connsiteX0" fmla="*/ 0 w 2192940"/>
                <a:gd name="connsiteY0" fmla="*/ 122704 h 1227044"/>
                <a:gd name="connsiteX1" fmla="*/ 122704 w 2192940"/>
                <a:gd name="connsiteY1" fmla="*/ 0 h 1227044"/>
                <a:gd name="connsiteX2" fmla="*/ 2070236 w 2192940"/>
                <a:gd name="connsiteY2" fmla="*/ 0 h 1227044"/>
                <a:gd name="connsiteX3" fmla="*/ 2192940 w 2192940"/>
                <a:gd name="connsiteY3" fmla="*/ 122704 h 1227044"/>
                <a:gd name="connsiteX4" fmla="*/ 2192940 w 2192940"/>
                <a:gd name="connsiteY4" fmla="*/ 1104340 h 1227044"/>
                <a:gd name="connsiteX5" fmla="*/ 2070236 w 2192940"/>
                <a:gd name="connsiteY5" fmla="*/ 1227044 h 1227044"/>
                <a:gd name="connsiteX6" fmla="*/ 122704 w 2192940"/>
                <a:gd name="connsiteY6" fmla="*/ 1227044 h 1227044"/>
                <a:gd name="connsiteX7" fmla="*/ 0 w 2192940"/>
                <a:gd name="connsiteY7" fmla="*/ 1104340 h 1227044"/>
                <a:gd name="connsiteX8" fmla="*/ 0 w 2192940"/>
                <a:gd name="connsiteY8" fmla="*/ 122704 h 12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2940" h="1227044">
                  <a:moveTo>
                    <a:pt x="0" y="122704"/>
                  </a:moveTo>
                  <a:cubicBezTo>
                    <a:pt x="0" y="54936"/>
                    <a:pt x="54936" y="0"/>
                    <a:pt x="122704" y="0"/>
                  </a:cubicBezTo>
                  <a:lnTo>
                    <a:pt x="2070236" y="0"/>
                  </a:lnTo>
                  <a:cubicBezTo>
                    <a:pt x="2138004" y="0"/>
                    <a:pt x="2192940" y="54936"/>
                    <a:pt x="2192940" y="122704"/>
                  </a:cubicBezTo>
                  <a:lnTo>
                    <a:pt x="2192940" y="1104340"/>
                  </a:lnTo>
                  <a:cubicBezTo>
                    <a:pt x="2192940" y="1172108"/>
                    <a:pt x="2138004" y="1227044"/>
                    <a:pt x="2070236" y="1227044"/>
                  </a:cubicBezTo>
                  <a:lnTo>
                    <a:pt x="122704" y="1227044"/>
                  </a:lnTo>
                  <a:cubicBezTo>
                    <a:pt x="54936" y="1227044"/>
                    <a:pt x="0" y="1172108"/>
                    <a:pt x="0" y="1104340"/>
                  </a:cubicBezTo>
                  <a:lnTo>
                    <a:pt x="0" y="122704"/>
                  </a:lnTo>
                  <a:close/>
                </a:path>
              </a:pathLst>
            </a:custGeom>
            <a:ln>
              <a:no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04519" tIns="104519" rIns="104519" bIns="104519" numCol="1" spcCol="1270" anchor="ctr" anchorCtr="0">
              <a:noAutofit/>
            </a:bodyPr>
            <a:lstStyle/>
            <a:p>
              <a:pPr algn="ctr" defTabSz="800100">
                <a:lnSpc>
                  <a:spcPct val="90000"/>
                </a:lnSpc>
                <a:spcBef>
                  <a:spcPct val="0"/>
                </a:spcBef>
                <a:spcAft>
                  <a:spcPct val="35000"/>
                </a:spcAft>
              </a:pPr>
              <a:r>
                <a:rPr lang="en-US" dirty="0">
                  <a:solidFill>
                    <a:srgbClr val="FFFFFF"/>
                  </a:solidFill>
                </a:rPr>
                <a:t>Let Query Store collect the data</a:t>
              </a:r>
            </a:p>
          </p:txBody>
        </p:sp>
        <p:sp>
          <p:nvSpPr>
            <p:cNvPr id="15" name="Freeform 14"/>
            <p:cNvSpPr/>
            <p:nvPr/>
          </p:nvSpPr>
          <p:spPr>
            <a:xfrm>
              <a:off x="6632683" y="3626835"/>
              <a:ext cx="2192940" cy="1227044"/>
            </a:xfrm>
            <a:custGeom>
              <a:avLst/>
              <a:gdLst>
                <a:gd name="connsiteX0" fmla="*/ 0 w 2192940"/>
                <a:gd name="connsiteY0" fmla="*/ 122704 h 1227044"/>
                <a:gd name="connsiteX1" fmla="*/ 122704 w 2192940"/>
                <a:gd name="connsiteY1" fmla="*/ 0 h 1227044"/>
                <a:gd name="connsiteX2" fmla="*/ 2070236 w 2192940"/>
                <a:gd name="connsiteY2" fmla="*/ 0 h 1227044"/>
                <a:gd name="connsiteX3" fmla="*/ 2192940 w 2192940"/>
                <a:gd name="connsiteY3" fmla="*/ 122704 h 1227044"/>
                <a:gd name="connsiteX4" fmla="*/ 2192940 w 2192940"/>
                <a:gd name="connsiteY4" fmla="*/ 1104340 h 1227044"/>
                <a:gd name="connsiteX5" fmla="*/ 2070236 w 2192940"/>
                <a:gd name="connsiteY5" fmla="*/ 1227044 h 1227044"/>
                <a:gd name="connsiteX6" fmla="*/ 122704 w 2192940"/>
                <a:gd name="connsiteY6" fmla="*/ 1227044 h 1227044"/>
                <a:gd name="connsiteX7" fmla="*/ 0 w 2192940"/>
                <a:gd name="connsiteY7" fmla="*/ 1104340 h 1227044"/>
                <a:gd name="connsiteX8" fmla="*/ 0 w 2192940"/>
                <a:gd name="connsiteY8" fmla="*/ 122704 h 12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2940" h="1227044">
                  <a:moveTo>
                    <a:pt x="0" y="122704"/>
                  </a:moveTo>
                  <a:cubicBezTo>
                    <a:pt x="0" y="54936"/>
                    <a:pt x="54936" y="0"/>
                    <a:pt x="122704" y="0"/>
                  </a:cubicBezTo>
                  <a:lnTo>
                    <a:pt x="2070236" y="0"/>
                  </a:lnTo>
                  <a:cubicBezTo>
                    <a:pt x="2138004" y="0"/>
                    <a:pt x="2192940" y="54936"/>
                    <a:pt x="2192940" y="122704"/>
                  </a:cubicBezTo>
                  <a:lnTo>
                    <a:pt x="2192940" y="1104340"/>
                  </a:lnTo>
                  <a:cubicBezTo>
                    <a:pt x="2192940" y="1172108"/>
                    <a:pt x="2138004" y="1227044"/>
                    <a:pt x="2070236" y="1227044"/>
                  </a:cubicBezTo>
                  <a:lnTo>
                    <a:pt x="122704" y="1227044"/>
                  </a:lnTo>
                  <a:cubicBezTo>
                    <a:pt x="54936" y="1227044"/>
                    <a:pt x="0" y="1172108"/>
                    <a:pt x="0" y="1104340"/>
                  </a:cubicBezTo>
                  <a:lnTo>
                    <a:pt x="0" y="122704"/>
                  </a:lnTo>
                  <a:close/>
                </a:path>
              </a:pathLst>
            </a:custGeom>
            <a:ln>
              <a:no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04519" tIns="104519" rIns="104519" bIns="104519" numCol="1" spcCol="1270" anchor="ctr" anchorCtr="0">
              <a:noAutofit/>
            </a:bodyPr>
            <a:lstStyle/>
            <a:p>
              <a:pPr algn="ctr" defTabSz="800100">
                <a:lnSpc>
                  <a:spcPct val="90000"/>
                </a:lnSpc>
                <a:spcBef>
                  <a:spcPct val="0"/>
                </a:spcBef>
                <a:spcAft>
                  <a:spcPct val="35000"/>
                </a:spcAft>
              </a:pPr>
              <a:r>
                <a:rPr lang="en-US" dirty="0">
                  <a:solidFill>
                    <a:srgbClr val="FFFFFF"/>
                  </a:solidFill>
                </a:rPr>
                <a:t>Search for “problematic” queries</a:t>
              </a:r>
            </a:p>
          </p:txBody>
        </p:sp>
        <p:sp>
          <p:nvSpPr>
            <p:cNvPr id="16" name="Freeform 15"/>
            <p:cNvSpPr/>
            <p:nvPr/>
          </p:nvSpPr>
          <p:spPr>
            <a:xfrm>
              <a:off x="9656101" y="3626835"/>
              <a:ext cx="2192940" cy="1227044"/>
            </a:xfrm>
            <a:custGeom>
              <a:avLst/>
              <a:gdLst>
                <a:gd name="connsiteX0" fmla="*/ 0 w 2192940"/>
                <a:gd name="connsiteY0" fmla="*/ 122704 h 1227044"/>
                <a:gd name="connsiteX1" fmla="*/ 122704 w 2192940"/>
                <a:gd name="connsiteY1" fmla="*/ 0 h 1227044"/>
                <a:gd name="connsiteX2" fmla="*/ 2070236 w 2192940"/>
                <a:gd name="connsiteY2" fmla="*/ 0 h 1227044"/>
                <a:gd name="connsiteX3" fmla="*/ 2192940 w 2192940"/>
                <a:gd name="connsiteY3" fmla="*/ 122704 h 1227044"/>
                <a:gd name="connsiteX4" fmla="*/ 2192940 w 2192940"/>
                <a:gd name="connsiteY4" fmla="*/ 1104340 h 1227044"/>
                <a:gd name="connsiteX5" fmla="*/ 2070236 w 2192940"/>
                <a:gd name="connsiteY5" fmla="*/ 1227044 h 1227044"/>
                <a:gd name="connsiteX6" fmla="*/ 122704 w 2192940"/>
                <a:gd name="connsiteY6" fmla="*/ 1227044 h 1227044"/>
                <a:gd name="connsiteX7" fmla="*/ 0 w 2192940"/>
                <a:gd name="connsiteY7" fmla="*/ 1104340 h 1227044"/>
                <a:gd name="connsiteX8" fmla="*/ 0 w 2192940"/>
                <a:gd name="connsiteY8" fmla="*/ 122704 h 12270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92940" h="1227044">
                  <a:moveTo>
                    <a:pt x="0" y="122704"/>
                  </a:moveTo>
                  <a:cubicBezTo>
                    <a:pt x="0" y="54936"/>
                    <a:pt x="54936" y="0"/>
                    <a:pt x="122704" y="0"/>
                  </a:cubicBezTo>
                  <a:lnTo>
                    <a:pt x="2070236" y="0"/>
                  </a:lnTo>
                  <a:cubicBezTo>
                    <a:pt x="2138004" y="0"/>
                    <a:pt x="2192940" y="54936"/>
                    <a:pt x="2192940" y="122704"/>
                  </a:cubicBezTo>
                  <a:lnTo>
                    <a:pt x="2192940" y="1104340"/>
                  </a:lnTo>
                  <a:cubicBezTo>
                    <a:pt x="2192940" y="1172108"/>
                    <a:pt x="2138004" y="1227044"/>
                    <a:pt x="2070236" y="1227044"/>
                  </a:cubicBezTo>
                  <a:lnTo>
                    <a:pt x="122704" y="1227044"/>
                  </a:lnTo>
                  <a:cubicBezTo>
                    <a:pt x="54936" y="1227044"/>
                    <a:pt x="0" y="1172108"/>
                    <a:pt x="0" y="1104340"/>
                  </a:cubicBezTo>
                  <a:lnTo>
                    <a:pt x="0" y="122704"/>
                  </a:lnTo>
                  <a:close/>
                </a:path>
              </a:pathLst>
            </a:custGeom>
            <a:ln>
              <a:noFill/>
            </a:ln>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104519" tIns="104519" rIns="104519" bIns="104519" numCol="1" spcCol="1270" anchor="ctr" anchorCtr="0">
              <a:noAutofit/>
            </a:bodyPr>
            <a:lstStyle/>
            <a:p>
              <a:pPr algn="ctr" defTabSz="800100">
                <a:lnSpc>
                  <a:spcPct val="90000"/>
                </a:lnSpc>
                <a:spcBef>
                  <a:spcPct val="0"/>
                </a:spcBef>
                <a:spcAft>
                  <a:spcPct val="35000"/>
                </a:spcAft>
              </a:pPr>
              <a:r>
                <a:rPr lang="en-US" dirty="0">
                  <a:solidFill>
                    <a:srgbClr val="FFFFFF"/>
                  </a:solidFill>
                </a:rPr>
                <a:t>Set FORCE PLAN policies</a:t>
              </a:r>
            </a:p>
          </p:txBody>
        </p:sp>
      </p:grpSp>
      <p:sp>
        <p:nvSpPr>
          <p:cNvPr id="7" name="Freeform 15"/>
          <p:cNvSpPr>
            <a:spLocks/>
          </p:cNvSpPr>
          <p:nvPr/>
        </p:nvSpPr>
        <p:spPr bwMode="auto">
          <a:xfrm>
            <a:off x="-534957" y="4571574"/>
            <a:ext cx="1620075" cy="666778"/>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chemeClr val="bg1">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 name="Freeform 23"/>
          <p:cNvSpPr>
            <a:spLocks/>
          </p:cNvSpPr>
          <p:nvPr/>
        </p:nvSpPr>
        <p:spPr bwMode="auto">
          <a:xfrm>
            <a:off x="7814713" y="4173971"/>
            <a:ext cx="1263656" cy="681796"/>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lumMod val="20000"/>
              <a:lumOff val="80000"/>
            </a:schemeClr>
          </a:solidFill>
          <a:ln>
            <a:noFill/>
          </a:ln>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Tree>
    <p:extLst>
      <p:ext uri="{BB962C8B-B14F-4D97-AF65-F5344CB8AC3E}">
        <p14:creationId xmlns:p14="http://schemas.microsoft.com/office/powerpoint/2010/main" val="2618388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Enabling Query Store</a:t>
            </a:r>
            <a:endParaRPr lang="en-US" dirty="0">
              <a:solidFill>
                <a:schemeClr val="bg1"/>
              </a:solidFill>
            </a:endParaRPr>
          </a:p>
        </p:txBody>
      </p:sp>
      <p:sp>
        <p:nvSpPr>
          <p:cNvPr id="4" name="Rectangle 3"/>
          <p:cNvSpPr/>
          <p:nvPr/>
        </p:nvSpPr>
        <p:spPr>
          <a:xfrm>
            <a:off x="861753" y="5402968"/>
            <a:ext cx="7753868" cy="689442"/>
          </a:xfrm>
          <a:prstGeom prst="rect">
            <a:avLst/>
          </a:prstGeom>
          <a:solidFill>
            <a:schemeClr val="bg1">
              <a:lumMod val="20000"/>
              <a:lumOff val="80000"/>
            </a:schemeClr>
          </a:solidFill>
          <a:ln w="63500">
            <a:solidFill>
              <a:schemeClr val="bg2"/>
            </a:solidFill>
            <a:miter lim="800000"/>
          </a:ln>
        </p:spPr>
        <p:txBody>
          <a:bodyPr wrap="square" anchor="ctr" anchorCtr="0">
            <a:noAutofit/>
          </a:bodyPr>
          <a:lstStyle/>
          <a:p>
            <a:pPr algn="ctr"/>
            <a:r>
              <a:rPr lang="en-US" dirty="0">
                <a:solidFill>
                  <a:srgbClr val="505050"/>
                </a:solidFill>
                <a:latin typeface="Consolas" panose="020B0609020204030204" pitchFamily="49" charset="0"/>
                <a:cs typeface="Consolas" panose="020B0609020204030204" pitchFamily="49" charset="0"/>
              </a:rPr>
              <a:t>ALTER DATABASE AdventureWorks2012 SET QUERY_STORE = ON;</a:t>
            </a:r>
          </a:p>
        </p:txBody>
      </p:sp>
      <p:sp>
        <p:nvSpPr>
          <p:cNvPr id="5" name="Text Placeholder 2"/>
          <p:cNvSpPr txBox="1">
            <a:spLocks/>
          </p:cNvSpPr>
          <p:nvPr/>
        </p:nvSpPr>
        <p:spPr>
          <a:xfrm>
            <a:off x="275431" y="1327090"/>
            <a:ext cx="8926512" cy="396005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39"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000"/>
              </a:spcBef>
              <a:buNone/>
            </a:pPr>
            <a:r>
              <a:rPr lang="en-US" sz="2400" dirty="0">
                <a:solidFill>
                  <a:srgbClr val="BA141A"/>
                </a:solidFill>
              </a:rPr>
              <a:t>Query Store is not active for new databases by default</a:t>
            </a:r>
          </a:p>
          <a:p>
            <a:pPr marL="0" indent="0">
              <a:lnSpc>
                <a:spcPct val="100000"/>
              </a:lnSpc>
              <a:spcBef>
                <a:spcPts val="2500"/>
              </a:spcBef>
              <a:buNone/>
            </a:pPr>
            <a:r>
              <a:rPr lang="en-US" sz="2400" dirty="0">
                <a:solidFill>
                  <a:srgbClr val="BA141A"/>
                </a:solidFill>
              </a:rPr>
              <a:t>Using the </a:t>
            </a:r>
            <a:r>
              <a:rPr lang="en-US" sz="2400" b="1" dirty="0">
                <a:solidFill>
                  <a:srgbClr val="BA141A"/>
                </a:solidFill>
              </a:rPr>
              <a:t>Query Store </a:t>
            </a:r>
            <a:r>
              <a:rPr lang="en-US" sz="2400" dirty="0">
                <a:solidFill>
                  <a:srgbClr val="BA141A"/>
                </a:solidFill>
              </a:rPr>
              <a:t>page in </a:t>
            </a:r>
            <a:r>
              <a:rPr lang="en-US" sz="2400" b="1" dirty="0">
                <a:solidFill>
                  <a:srgbClr val="BA141A"/>
                </a:solidFill>
              </a:rPr>
              <a:t>Management Studio:</a:t>
            </a:r>
          </a:p>
          <a:p>
            <a:pPr marL="241300" lvl="1" indent="0">
              <a:lnSpc>
                <a:spcPct val="100000"/>
              </a:lnSpc>
              <a:spcBef>
                <a:spcPts val="1000"/>
              </a:spcBef>
              <a:buNone/>
            </a:pPr>
            <a:r>
              <a:rPr lang="en-US" sz="1800" dirty="0">
                <a:solidFill>
                  <a:srgbClr val="505050"/>
                </a:solidFill>
              </a:rPr>
              <a:t>In </a:t>
            </a:r>
            <a:r>
              <a:rPr lang="en-US" sz="1800" b="1" dirty="0">
                <a:solidFill>
                  <a:srgbClr val="505050"/>
                </a:solidFill>
              </a:rPr>
              <a:t>Object Explorer</a:t>
            </a:r>
            <a:r>
              <a:rPr lang="en-US" sz="1800" dirty="0">
                <a:solidFill>
                  <a:srgbClr val="505050"/>
                </a:solidFill>
              </a:rPr>
              <a:t>, right-click a database, and then click </a:t>
            </a:r>
            <a:r>
              <a:rPr lang="en-US" sz="1800" b="1" dirty="0">
                <a:solidFill>
                  <a:srgbClr val="505050"/>
                </a:solidFill>
              </a:rPr>
              <a:t>Properties</a:t>
            </a:r>
          </a:p>
          <a:p>
            <a:pPr marL="241300" lvl="1" indent="0">
              <a:lnSpc>
                <a:spcPct val="100000"/>
              </a:lnSpc>
              <a:spcBef>
                <a:spcPts val="1000"/>
              </a:spcBef>
              <a:buNone/>
            </a:pPr>
            <a:r>
              <a:rPr lang="en-US" sz="1800" dirty="0">
                <a:solidFill>
                  <a:srgbClr val="505050"/>
                </a:solidFill>
              </a:rPr>
              <a:t>In </a:t>
            </a:r>
            <a:r>
              <a:rPr lang="en-US" sz="1800" b="1" dirty="0">
                <a:solidFill>
                  <a:srgbClr val="505050"/>
                </a:solidFill>
              </a:rPr>
              <a:t>Database Properties</a:t>
            </a:r>
            <a:r>
              <a:rPr lang="en-US" sz="1800" dirty="0">
                <a:solidFill>
                  <a:srgbClr val="505050"/>
                </a:solidFill>
              </a:rPr>
              <a:t> dialog box, select </a:t>
            </a:r>
            <a:r>
              <a:rPr lang="en-US" sz="1800" b="1" dirty="0">
                <a:solidFill>
                  <a:srgbClr val="505050"/>
                </a:solidFill>
              </a:rPr>
              <a:t>Query Store </a:t>
            </a:r>
            <a:r>
              <a:rPr lang="en-US" sz="1800" dirty="0">
                <a:solidFill>
                  <a:srgbClr val="505050"/>
                </a:solidFill>
              </a:rPr>
              <a:t>page</a:t>
            </a:r>
          </a:p>
          <a:p>
            <a:pPr marL="241300" lvl="1" indent="0">
              <a:lnSpc>
                <a:spcPct val="100000"/>
              </a:lnSpc>
              <a:spcBef>
                <a:spcPts val="1000"/>
              </a:spcBef>
              <a:buNone/>
            </a:pPr>
            <a:r>
              <a:rPr lang="en-US" sz="1800" dirty="0">
                <a:solidFill>
                  <a:srgbClr val="505050"/>
                </a:solidFill>
              </a:rPr>
              <a:t>In </a:t>
            </a:r>
            <a:r>
              <a:rPr lang="en-US" sz="1800" b="1" dirty="0">
                <a:solidFill>
                  <a:srgbClr val="505050"/>
                </a:solidFill>
              </a:rPr>
              <a:t>Enable</a:t>
            </a:r>
            <a:r>
              <a:rPr lang="en-US" sz="1800" dirty="0">
                <a:solidFill>
                  <a:srgbClr val="505050"/>
                </a:solidFill>
              </a:rPr>
              <a:t> box, select </a:t>
            </a:r>
            <a:r>
              <a:rPr lang="en-US" sz="1800" b="1" dirty="0">
                <a:solidFill>
                  <a:srgbClr val="505050"/>
                </a:solidFill>
              </a:rPr>
              <a:t>True</a:t>
            </a:r>
          </a:p>
          <a:p>
            <a:pPr marL="0" indent="0">
              <a:lnSpc>
                <a:spcPct val="100000"/>
              </a:lnSpc>
              <a:spcBef>
                <a:spcPts val="2500"/>
              </a:spcBef>
              <a:buNone/>
            </a:pPr>
            <a:r>
              <a:rPr lang="en-US" sz="2400" b="1" dirty="0">
                <a:solidFill>
                  <a:srgbClr val="BA141A"/>
                </a:solidFill>
              </a:rPr>
              <a:t>Using Transact-SQL Statements:</a:t>
            </a:r>
          </a:p>
          <a:p>
            <a:pPr marL="241300" lvl="1" indent="0">
              <a:lnSpc>
                <a:spcPct val="100000"/>
              </a:lnSpc>
              <a:spcBef>
                <a:spcPts val="1000"/>
              </a:spcBef>
              <a:buNone/>
            </a:pPr>
            <a:r>
              <a:rPr lang="en-US" sz="1800" dirty="0">
                <a:solidFill>
                  <a:srgbClr val="505050"/>
                </a:solidFill>
              </a:rPr>
              <a:t>Use the </a:t>
            </a:r>
            <a:r>
              <a:rPr lang="en-US" sz="1800" b="1" dirty="0">
                <a:solidFill>
                  <a:srgbClr val="505050"/>
                </a:solidFill>
              </a:rPr>
              <a:t>ALTER DATABASE</a:t>
            </a:r>
            <a:r>
              <a:rPr lang="en-US" sz="1800" dirty="0">
                <a:solidFill>
                  <a:srgbClr val="505050"/>
                </a:solidFill>
              </a:rPr>
              <a:t> statement to enable Query Store</a:t>
            </a:r>
          </a:p>
          <a:p>
            <a:pPr marL="457200" lvl="2" indent="0">
              <a:lnSpc>
                <a:spcPct val="100000"/>
              </a:lnSpc>
              <a:spcBef>
                <a:spcPts val="1000"/>
              </a:spcBef>
              <a:buNone/>
            </a:pPr>
            <a:r>
              <a:rPr lang="en-US" sz="1800" dirty="0">
                <a:solidFill>
                  <a:srgbClr val="505050"/>
                </a:solidFill>
              </a:rPr>
              <a:t>For example:</a:t>
            </a:r>
          </a:p>
        </p:txBody>
      </p:sp>
    </p:spTree>
    <p:extLst>
      <p:ext uri="{BB962C8B-B14F-4D97-AF65-F5344CB8AC3E}">
        <p14:creationId xmlns:p14="http://schemas.microsoft.com/office/powerpoint/2010/main" val="2911834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75431" y="2016333"/>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Key scenarios and</a:t>
            </a:r>
          </a:p>
          <a:p>
            <a:r>
              <a:rPr sz="7200" dirty="0">
                <a:gradFill>
                  <a:gsLst>
                    <a:gs pos="100000">
                      <a:srgbClr val="FFFFFF"/>
                    </a:gs>
                    <a:gs pos="0">
                      <a:srgbClr val="FFFFFF"/>
                    </a:gs>
                  </a:gsLst>
                  <a:lin ang="5400000" scaled="0"/>
                </a:gradFill>
              </a:rPr>
              <a:t>regressed queries</a:t>
            </a:r>
          </a:p>
        </p:txBody>
      </p:sp>
    </p:spTree>
    <p:extLst>
      <p:ext uri="{BB962C8B-B14F-4D97-AF65-F5344CB8AC3E}">
        <p14:creationId xmlns:p14="http://schemas.microsoft.com/office/powerpoint/2010/main" val="372909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solidFill>
                  <a:schemeClr val="bg1"/>
                </a:solidFill>
              </a:rPr>
              <a:t>Key </a:t>
            </a:r>
            <a:r>
              <a:rPr lang="en-US" dirty="0" smtClean="0">
                <a:solidFill>
                  <a:schemeClr val="bg1"/>
                </a:solidFill>
              </a:rPr>
              <a:t>usage </a:t>
            </a:r>
            <a:r>
              <a:rPr lang="en-US" dirty="0">
                <a:solidFill>
                  <a:schemeClr val="bg1"/>
                </a:solidFill>
              </a:rPr>
              <a:t>s</a:t>
            </a:r>
            <a:r>
              <a:rPr lang="en-US" dirty="0" smtClean="0">
                <a:solidFill>
                  <a:schemeClr val="bg1"/>
                </a:solidFill>
              </a:rPr>
              <a:t>cenarios</a:t>
            </a:r>
            <a:endParaRPr lang="en-US" dirty="0">
              <a:solidFill>
                <a:schemeClr val="bg1"/>
              </a:solidFill>
            </a:endParaRPr>
          </a:p>
        </p:txBody>
      </p:sp>
      <p:grpSp>
        <p:nvGrpSpPr>
          <p:cNvPr id="5" name="Group 4"/>
          <p:cNvGrpSpPr/>
          <p:nvPr/>
        </p:nvGrpSpPr>
        <p:grpSpPr>
          <a:xfrm>
            <a:off x="709625" y="2234329"/>
            <a:ext cx="11017224" cy="3516469"/>
            <a:chOff x="708832" y="2551411"/>
            <a:chExt cx="11017224" cy="3516469"/>
          </a:xfrm>
        </p:grpSpPr>
        <p:grpSp>
          <p:nvGrpSpPr>
            <p:cNvPr id="2" name="Group 1"/>
            <p:cNvGrpSpPr/>
            <p:nvPr/>
          </p:nvGrpSpPr>
          <p:grpSpPr>
            <a:xfrm>
              <a:off x="1541429" y="2551411"/>
              <a:ext cx="9352030" cy="2331937"/>
              <a:chOff x="268220" y="2125668"/>
              <a:chExt cx="11853880" cy="2955775"/>
            </a:xfrm>
          </p:grpSpPr>
          <p:sp>
            <p:nvSpPr>
              <p:cNvPr id="26" name="Rectangle 25"/>
              <p:cNvSpPr/>
              <p:nvPr/>
            </p:nvSpPr>
            <p:spPr bwMode="auto">
              <a:xfrm>
                <a:off x="268220" y="2125668"/>
                <a:ext cx="2904831" cy="2955775"/>
              </a:xfrm>
              <a:prstGeom prst="rect">
                <a:avLst/>
              </a:prstGeom>
              <a:solidFill>
                <a:schemeClr val="bg2">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889000">
                  <a:lnSpc>
                    <a:spcPct val="90000"/>
                  </a:lnSpc>
                  <a:spcBef>
                    <a:spcPct val="0"/>
                  </a:spcBef>
                  <a:spcAft>
                    <a:spcPct val="35000"/>
                  </a:spcAft>
                </a:pPr>
                <a:r>
                  <a:rPr lang="en-US" sz="2400" dirty="0">
                    <a:solidFill>
                      <a:srgbClr val="FFFFFF"/>
                    </a:solidFill>
                    <a:latin typeface="Segoe UI Light"/>
                  </a:rPr>
                  <a:t>Find and fix query plan regressions</a:t>
                </a:r>
              </a:p>
            </p:txBody>
          </p:sp>
          <p:sp>
            <p:nvSpPr>
              <p:cNvPr id="27" name="Rectangle 26"/>
              <p:cNvSpPr/>
              <p:nvPr/>
            </p:nvSpPr>
            <p:spPr bwMode="auto">
              <a:xfrm>
                <a:off x="3240611" y="2125668"/>
                <a:ext cx="2904831" cy="295577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889000">
                  <a:lnSpc>
                    <a:spcPct val="90000"/>
                  </a:lnSpc>
                  <a:spcBef>
                    <a:spcPct val="0"/>
                  </a:spcBef>
                  <a:spcAft>
                    <a:spcPct val="35000"/>
                  </a:spcAft>
                </a:pPr>
                <a:r>
                  <a:rPr lang="en-US" sz="2400" dirty="0">
                    <a:solidFill>
                      <a:srgbClr val="FFFFFF"/>
                    </a:solidFill>
                    <a:latin typeface="Segoe UI Light"/>
                  </a:rPr>
                  <a:t>Identify top resource consumers</a:t>
                </a:r>
              </a:p>
            </p:txBody>
          </p:sp>
          <p:sp>
            <p:nvSpPr>
              <p:cNvPr id="29" name="Rectangle 28"/>
              <p:cNvSpPr/>
              <p:nvPr/>
            </p:nvSpPr>
            <p:spPr bwMode="auto">
              <a:xfrm>
                <a:off x="9168034" y="2125668"/>
                <a:ext cx="2954066" cy="2955775"/>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889000">
                  <a:lnSpc>
                    <a:spcPct val="90000"/>
                  </a:lnSpc>
                  <a:spcBef>
                    <a:spcPct val="0"/>
                  </a:spcBef>
                  <a:spcAft>
                    <a:spcPct val="35000"/>
                  </a:spcAft>
                </a:pPr>
                <a:r>
                  <a:rPr lang="en-US" sz="2400" dirty="0">
                    <a:solidFill>
                      <a:srgbClr val="FFFFFF"/>
                    </a:solidFill>
                    <a:latin typeface="Segoe UI Light"/>
                  </a:rPr>
                  <a:t>Conduct deep analysis of workload patterns/ performance</a:t>
                </a:r>
              </a:p>
            </p:txBody>
          </p:sp>
          <p:sp>
            <p:nvSpPr>
              <p:cNvPr id="31" name="Rectangle 30"/>
              <p:cNvSpPr/>
              <p:nvPr/>
            </p:nvSpPr>
            <p:spPr bwMode="auto">
              <a:xfrm>
                <a:off x="6192939" y="2125668"/>
                <a:ext cx="2904831" cy="2955775"/>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889000">
                  <a:lnSpc>
                    <a:spcPct val="90000"/>
                  </a:lnSpc>
                  <a:spcBef>
                    <a:spcPct val="0"/>
                  </a:spcBef>
                  <a:spcAft>
                    <a:spcPct val="35000"/>
                  </a:spcAft>
                </a:pPr>
                <a:r>
                  <a:rPr lang="en-US" sz="2400" dirty="0">
                    <a:solidFill>
                      <a:srgbClr val="FFFFFF"/>
                    </a:solidFill>
                    <a:latin typeface="Segoe UI Light"/>
                  </a:rPr>
                  <a:t>Reduce risks with server upgrade</a:t>
                </a:r>
              </a:p>
            </p:txBody>
          </p:sp>
        </p:grpSp>
        <p:grpSp>
          <p:nvGrpSpPr>
            <p:cNvPr id="4" name="Group 3"/>
            <p:cNvGrpSpPr/>
            <p:nvPr/>
          </p:nvGrpSpPr>
          <p:grpSpPr>
            <a:xfrm>
              <a:off x="708832" y="4730948"/>
              <a:ext cx="11017224" cy="1336932"/>
              <a:chOff x="672828" y="5361087"/>
              <a:chExt cx="11017224" cy="1336932"/>
            </a:xfrm>
          </p:grpSpPr>
          <p:sp>
            <p:nvSpPr>
              <p:cNvPr id="7" name="Left-Right Arrow 6"/>
              <p:cNvSpPr/>
              <p:nvPr/>
            </p:nvSpPr>
            <p:spPr bwMode="auto">
              <a:xfrm>
                <a:off x="672828" y="5361087"/>
                <a:ext cx="11017224" cy="1336932"/>
              </a:xfrm>
              <a:prstGeom prst="leftRightArrow">
                <a:avLst/>
              </a:prstGeom>
              <a:solidFill>
                <a:schemeClr val="bg1">
                  <a:lumMod val="20000"/>
                  <a:lumOff val="80000"/>
                </a:schemeClr>
              </a:solidFill>
              <a:ln>
                <a:noFill/>
                <a:headEnd type="none" w="med" len="med"/>
                <a:tailEnd type="none" w="med" len="med"/>
              </a:ln>
              <a:effectLst/>
            </p:spPr>
            <p:style>
              <a:lnRef idx="2">
                <a:schemeClr val="accent4">
                  <a:shade val="50000"/>
                </a:schemeClr>
              </a:lnRef>
              <a:fillRef idx="1">
                <a:schemeClr val="accent4"/>
              </a:fillRef>
              <a:effectRef idx="0">
                <a:schemeClr val="accent4"/>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latin typeface="Segoe UI Light"/>
                </a:endParaRPr>
              </a:p>
            </p:txBody>
          </p:sp>
          <p:sp>
            <p:nvSpPr>
              <p:cNvPr id="8" name="Rectangle 7"/>
              <p:cNvSpPr/>
              <p:nvPr/>
            </p:nvSpPr>
            <p:spPr>
              <a:xfrm>
                <a:off x="8170136" y="5798721"/>
                <a:ext cx="2754985" cy="461665"/>
              </a:xfrm>
              <a:prstGeom prst="rect">
                <a:avLst/>
              </a:prstGeom>
            </p:spPr>
            <p:txBody>
              <a:bodyPr wrap="none">
                <a:spAutoFit/>
              </a:bodyPr>
              <a:lstStyle/>
              <a:p>
                <a:pPr algn="r" defTabSz="932398" fontAlgn="base">
                  <a:spcBef>
                    <a:spcPct val="0"/>
                  </a:spcBef>
                  <a:spcAft>
                    <a:spcPct val="0"/>
                  </a:spcAft>
                </a:pPr>
                <a:r>
                  <a:rPr lang="en-US" sz="2400" dirty="0">
                    <a:solidFill>
                      <a:srgbClr val="505050"/>
                    </a:solidFill>
                    <a:latin typeface="Segoe UI Light"/>
                  </a:rPr>
                  <a:t>Long-term/strategic</a:t>
                </a:r>
              </a:p>
            </p:txBody>
          </p:sp>
          <p:sp>
            <p:nvSpPr>
              <p:cNvPr id="15" name="Rectangle 14"/>
              <p:cNvSpPr/>
              <p:nvPr/>
            </p:nvSpPr>
            <p:spPr>
              <a:xfrm>
                <a:off x="1380332" y="5798721"/>
                <a:ext cx="2600199" cy="461665"/>
              </a:xfrm>
              <a:prstGeom prst="rect">
                <a:avLst/>
              </a:prstGeom>
            </p:spPr>
            <p:txBody>
              <a:bodyPr wrap="none">
                <a:spAutoFit/>
              </a:bodyPr>
              <a:lstStyle/>
              <a:p>
                <a:pPr defTabSz="932398" fontAlgn="base">
                  <a:spcBef>
                    <a:spcPct val="0"/>
                  </a:spcBef>
                  <a:spcAft>
                    <a:spcPct val="0"/>
                  </a:spcAft>
                </a:pPr>
                <a:r>
                  <a:rPr lang="en-US" sz="2400" dirty="0">
                    <a:solidFill>
                      <a:srgbClr val="505050"/>
                    </a:solidFill>
                    <a:latin typeface="Segoe UI Light"/>
                  </a:rPr>
                  <a:t>Short-term/tactical</a:t>
                </a:r>
              </a:p>
            </p:txBody>
          </p:sp>
        </p:grpSp>
      </p:grpSp>
    </p:spTree>
    <p:extLst>
      <p:ext uri="{BB962C8B-B14F-4D97-AF65-F5344CB8AC3E}">
        <p14:creationId xmlns:p14="http://schemas.microsoft.com/office/powerpoint/2010/main" val="280492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descr="Query store tree in Object Explor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819" y="1489469"/>
            <a:ext cx="4050505" cy="4493183"/>
          </a:xfrm>
          <a:prstGeom prst="rect">
            <a:avLst/>
          </a:prstGeom>
          <a:noFill/>
          <a:ln w="63500" cap="sq">
            <a:solidFill>
              <a:schemeClr val="bg2"/>
            </a:solidFill>
            <a:miter lim="800000"/>
          </a:ln>
          <a:extLst>
            <a:ext uri="{909E8E84-426E-40DD-AFC4-6F175D3DCCD1}">
              <a14:hiddenFill xmlns:a14="http://schemas.microsoft.com/office/drawing/2010/main">
                <a:solidFill>
                  <a:srgbClr val="FFFFFF"/>
                </a:solidFill>
              </a14:hiddenFill>
            </a:ext>
          </a:extLst>
        </p:spPr>
      </p:pic>
      <p:sp>
        <p:nvSpPr>
          <p:cNvPr id="5" name="Title 2"/>
          <p:cNvSpPr txBox="1">
            <a:spLocks/>
          </p:cNvSpPr>
          <p:nvPr/>
        </p:nvSpPr>
        <p:spPr>
          <a:xfrm>
            <a:off x="275082" y="296905"/>
            <a:ext cx="1188804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800" b="0" kern="1200" cap="none" spc="-102" baseline="0">
                <a:ln w="3175">
                  <a:noFill/>
                </a:ln>
                <a:gradFill>
                  <a:gsLst>
                    <a:gs pos="56637">
                      <a:schemeClr val="tx1"/>
                    </a:gs>
                    <a:gs pos="33000">
                      <a:schemeClr val="tx1"/>
                    </a:gs>
                  </a:gsLst>
                  <a:lin ang="5400000" scaled="0"/>
                </a:gradFill>
                <a:effectLst/>
                <a:latin typeface="+mj-lt"/>
                <a:ea typeface="+mn-ea"/>
                <a:cs typeface="Segoe UI" pitchFamily="34" charset="0"/>
              </a:defRPr>
            </a:lvl1pPr>
          </a:lstStyle>
          <a:p>
            <a:r>
              <a:rPr dirty="0">
                <a:solidFill>
                  <a:srgbClr val="505050"/>
                </a:solidFill>
              </a:rPr>
              <a:t>Using Regressed Queries feature</a:t>
            </a:r>
          </a:p>
        </p:txBody>
      </p:sp>
      <p:sp>
        <p:nvSpPr>
          <p:cNvPr id="9" name="Text Placeholder 2"/>
          <p:cNvSpPr txBox="1">
            <a:spLocks/>
          </p:cNvSpPr>
          <p:nvPr/>
        </p:nvSpPr>
        <p:spPr>
          <a:xfrm>
            <a:off x="4803539" y="1489468"/>
            <a:ext cx="4183412" cy="304185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sz="2400" dirty="0">
                <a:solidFill>
                  <a:srgbClr val="505050"/>
                </a:solidFill>
                <a:latin typeface="Segoe UI Light"/>
              </a:rPr>
              <a:t>After enabling Query Store, refresh database portion of </a:t>
            </a:r>
            <a:r>
              <a:rPr lang="en-US" sz="2400" b="1" dirty="0">
                <a:solidFill>
                  <a:srgbClr val="505050"/>
                </a:solidFill>
                <a:latin typeface="Segoe UI Light"/>
              </a:rPr>
              <a:t>Object Explorer </a:t>
            </a:r>
            <a:r>
              <a:rPr lang="en-US" sz="2400" dirty="0">
                <a:solidFill>
                  <a:srgbClr val="505050"/>
                </a:solidFill>
                <a:latin typeface="Segoe UI Light"/>
              </a:rPr>
              <a:t>pane to add </a:t>
            </a:r>
            <a:r>
              <a:rPr lang="en-US" sz="2400" b="1" dirty="0">
                <a:solidFill>
                  <a:srgbClr val="505050"/>
                </a:solidFill>
                <a:latin typeface="Segoe UI Light"/>
              </a:rPr>
              <a:t>Query Store</a:t>
            </a:r>
            <a:r>
              <a:rPr lang="en-US" sz="2400" dirty="0">
                <a:solidFill>
                  <a:srgbClr val="505050"/>
                </a:solidFill>
                <a:latin typeface="Segoe UI Light"/>
              </a:rPr>
              <a:t> section</a:t>
            </a:r>
          </a:p>
          <a:p>
            <a:pPr marL="0" indent="0">
              <a:lnSpc>
                <a:spcPct val="100000"/>
              </a:lnSpc>
              <a:spcBef>
                <a:spcPts val="2500"/>
              </a:spcBef>
              <a:buNone/>
            </a:pPr>
            <a:r>
              <a:rPr lang="en-US" sz="2400" dirty="0">
                <a:solidFill>
                  <a:srgbClr val="505050"/>
                </a:solidFill>
                <a:latin typeface="Segoe UI Light"/>
              </a:rPr>
              <a:t>  </a:t>
            </a:r>
          </a:p>
          <a:p>
            <a:pPr marL="0" indent="0">
              <a:lnSpc>
                <a:spcPct val="100000"/>
              </a:lnSpc>
              <a:spcBef>
                <a:spcPts val="2500"/>
              </a:spcBef>
              <a:buNone/>
            </a:pPr>
            <a:endParaRPr lang="en-US" sz="2400" dirty="0">
              <a:solidFill>
                <a:srgbClr val="505050"/>
              </a:solidFill>
              <a:latin typeface="Segoe UI Light"/>
            </a:endParaRPr>
          </a:p>
        </p:txBody>
      </p:sp>
    </p:spTree>
    <p:extLst>
      <p:ext uri="{BB962C8B-B14F-4D97-AF65-F5344CB8AC3E}">
        <p14:creationId xmlns:p14="http://schemas.microsoft.com/office/powerpoint/2010/main" val="4086153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275113" y="29689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Query performance tools</a:t>
            </a:r>
          </a:p>
        </p:txBody>
      </p:sp>
      <p:grpSp>
        <p:nvGrpSpPr>
          <p:cNvPr id="19" name="Group 18"/>
          <p:cNvGrpSpPr/>
          <p:nvPr/>
        </p:nvGrpSpPr>
        <p:grpSpPr>
          <a:xfrm>
            <a:off x="458213" y="2042686"/>
            <a:ext cx="9727981" cy="2501900"/>
            <a:chOff x="508219" y="1543092"/>
            <a:chExt cx="9727981" cy="2501900"/>
          </a:xfrm>
        </p:grpSpPr>
        <p:sp>
          <p:nvSpPr>
            <p:cNvPr id="17" name="Rectangle 16"/>
            <p:cNvSpPr/>
            <p:nvPr/>
          </p:nvSpPr>
          <p:spPr bwMode="auto">
            <a:xfrm>
              <a:off x="1651219" y="1543092"/>
              <a:ext cx="8584981" cy="11430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1651219" y="2901992"/>
              <a:ext cx="8584981" cy="11430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508219" y="1543092"/>
              <a:ext cx="1143000" cy="1143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6000" dirty="0">
                  <a:gradFill>
                    <a:gsLst>
                      <a:gs pos="0">
                        <a:srgbClr val="FFFFFF"/>
                      </a:gs>
                      <a:gs pos="100000">
                        <a:srgbClr val="FFFFFF"/>
                      </a:gs>
                    </a:gsLst>
                    <a:lin ang="5400000" scaled="0"/>
                  </a:gradFill>
                  <a:latin typeface="Segoe UI Light"/>
                  <a:ea typeface="Segoe UI" pitchFamily="34" charset="0"/>
                  <a:cs typeface="Segoe UI" pitchFamily="34" charset="0"/>
                </a:rPr>
                <a:t>1</a:t>
              </a:r>
            </a:p>
          </p:txBody>
        </p:sp>
        <p:sp>
          <p:nvSpPr>
            <p:cNvPr id="14" name="Rectangle 13"/>
            <p:cNvSpPr/>
            <p:nvPr/>
          </p:nvSpPr>
          <p:spPr bwMode="auto">
            <a:xfrm>
              <a:off x="508219" y="2901992"/>
              <a:ext cx="1143000" cy="1143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6000" dirty="0">
                  <a:gradFill>
                    <a:gsLst>
                      <a:gs pos="0">
                        <a:srgbClr val="FFFFFF"/>
                      </a:gs>
                      <a:gs pos="100000">
                        <a:srgbClr val="FFFFFF"/>
                      </a:gs>
                    </a:gsLst>
                    <a:lin ang="5400000" scaled="0"/>
                  </a:gradFill>
                  <a:latin typeface="Segoe UI Light"/>
                  <a:ea typeface="Segoe UI" pitchFamily="34" charset="0"/>
                  <a:cs typeface="Segoe UI" pitchFamily="34" charset="0"/>
                </a:rPr>
                <a:t>2</a:t>
              </a:r>
            </a:p>
          </p:txBody>
        </p:sp>
        <p:sp>
          <p:nvSpPr>
            <p:cNvPr id="15" name="Content Placeholder 10"/>
            <p:cNvSpPr txBox="1">
              <a:spLocks/>
            </p:cNvSpPr>
            <p:nvPr/>
          </p:nvSpPr>
          <p:spPr>
            <a:xfrm>
              <a:off x="1905219" y="1714483"/>
              <a:ext cx="6126480" cy="80021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39"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dirty="0">
                  <a:solidFill>
                    <a:srgbClr val="505050"/>
                  </a:solidFill>
                </a:rPr>
                <a:t>Live Query Statistics (LQS)</a:t>
              </a:r>
            </a:p>
          </p:txBody>
        </p:sp>
        <p:sp>
          <p:nvSpPr>
            <p:cNvPr id="16" name="Content Placeholder 10"/>
            <p:cNvSpPr txBox="1">
              <a:spLocks/>
            </p:cNvSpPr>
            <p:nvPr/>
          </p:nvSpPr>
          <p:spPr>
            <a:xfrm>
              <a:off x="1905219" y="3073382"/>
              <a:ext cx="6126480" cy="80021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39"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dirty="0">
                  <a:solidFill>
                    <a:srgbClr val="505050"/>
                  </a:solidFill>
                </a:rPr>
                <a:t>Query Store</a:t>
              </a:r>
            </a:p>
          </p:txBody>
        </p:sp>
      </p:grpSp>
    </p:spTree>
    <p:extLst>
      <p:ext uri="{BB962C8B-B14F-4D97-AF65-F5344CB8AC3E}">
        <p14:creationId xmlns:p14="http://schemas.microsoft.com/office/powerpoint/2010/main" val="212211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75431" y="2654962"/>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Hands-on lab (HOL)</a:t>
            </a:r>
          </a:p>
        </p:txBody>
      </p:sp>
    </p:spTree>
    <p:extLst>
      <p:ext uri="{BB962C8B-B14F-4D97-AF65-F5344CB8AC3E}">
        <p14:creationId xmlns:p14="http://schemas.microsoft.com/office/powerpoint/2010/main" val="170754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5995" y="5991150"/>
            <a:ext cx="11990363" cy="810478"/>
          </a:xfrm>
          <a:prstGeom prst="rect">
            <a:avLst/>
          </a:prstGeom>
          <a:noFill/>
        </p:spPr>
        <p:txBody>
          <a:bodyPr wrap="square" rtlCol="0">
            <a:spAutoFit/>
          </a:bodyPr>
          <a:lstStyle/>
          <a:p>
            <a:pPr defTabSz="932706">
              <a:lnSpc>
                <a:spcPts val="1441"/>
              </a:lnSpc>
            </a:pPr>
            <a:r>
              <a:rPr lang="en-US" sz="1000" dirty="0">
                <a:solidFill>
                  <a:srgbClr val="FFFFFF"/>
                </a:solidFill>
              </a:rPr>
              <a:t>© 2015 Microsoft Corporation. All rights reserved. Microsoft, Windows, Microsoft Azure,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460023" y="3145041"/>
            <a:ext cx="3288506" cy="704445"/>
          </a:xfrm>
          <a:prstGeom prst="rect">
            <a:avLst/>
          </a:prstGeom>
        </p:spPr>
      </p:pic>
    </p:spTree>
    <p:extLst>
      <p:ext uri="{BB962C8B-B14F-4D97-AF65-F5344CB8AC3E}">
        <p14:creationId xmlns:p14="http://schemas.microsoft.com/office/powerpoint/2010/main" val="67142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293" y="0"/>
            <a:ext cx="12481424" cy="6994525"/>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14" name="Picture 13"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ltGray">
          <a:xfrm>
            <a:off x="274638" y="307607"/>
            <a:ext cx="5486400" cy="5475656"/>
          </a:xfrm>
          <a:prstGeom prst="rect">
            <a:avLst/>
          </a:prstGeom>
          <a:solidFill>
            <a:srgbClr val="BA141A">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itle 16"/>
          <p:cNvSpPr txBox="1">
            <a:spLocks/>
          </p:cNvSpPr>
          <p:nvPr/>
        </p:nvSpPr>
        <p:spPr>
          <a:xfrm>
            <a:off x="274320" y="307607"/>
            <a:ext cx="3886619" cy="1076576"/>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6000" b="0" kern="1200" cap="none" spc="-102" baseline="0">
                <a:ln w="3175">
                  <a:noFill/>
                </a:ln>
                <a:gradFill>
                  <a:gsLst>
                    <a:gs pos="8850">
                      <a:srgbClr val="FFFFFF"/>
                    </a:gs>
                    <a:gs pos="34000">
                      <a:srgbClr val="FFFFFF"/>
                    </a:gs>
                  </a:gsLst>
                  <a:lin ang="5400000" scaled="0"/>
                </a:gradFill>
                <a:effectLst/>
                <a:latin typeface="+mj-lt"/>
                <a:ea typeface="+mn-ea"/>
                <a:cs typeface="Segoe UI" pitchFamily="34" charset="0"/>
              </a:defRPr>
            </a:lvl1pPr>
          </a:lstStyle>
          <a:p>
            <a:r>
              <a:rPr sz="4800" dirty="0"/>
              <a:t>PolyBase </a:t>
            </a:r>
            <a:r>
              <a:rPr sz="4800" dirty="0" smtClean="0"/>
              <a:t>overview</a:t>
            </a:r>
            <a:endParaRPr sz="4800" dirty="0"/>
          </a:p>
        </p:txBody>
      </p:sp>
      <p:sp>
        <p:nvSpPr>
          <p:cNvPr id="5" name="Text Placeholder 4"/>
          <p:cNvSpPr>
            <a:spLocks noGrp="1"/>
          </p:cNvSpPr>
          <p:nvPr>
            <p:ph type="body" sz="quarter" idx="12"/>
          </p:nvPr>
        </p:nvSpPr>
        <p:spPr>
          <a:xfrm>
            <a:off x="274320" y="3519531"/>
            <a:ext cx="5197379" cy="1018969"/>
          </a:xfrm>
        </p:spPr>
        <p:txBody>
          <a:bodyPr/>
          <a:lstStyle/>
          <a:p>
            <a:r>
              <a:rPr lang="en-US" sz="3200" dirty="0" smtClean="0">
                <a:solidFill>
                  <a:schemeClr val="bg1"/>
                </a:solidFill>
              </a:rPr>
              <a:t>Speaker Name</a:t>
            </a:r>
            <a:endParaRPr lang="en-US" sz="3200" dirty="0">
              <a:solidFill>
                <a:schemeClr val="bg1"/>
              </a:solidFill>
            </a:endParaRPr>
          </a:p>
        </p:txBody>
      </p:sp>
      <p:sp>
        <p:nvSpPr>
          <p:cNvPr id="9" name="Rectangle 8"/>
          <p:cNvSpPr/>
          <p:nvPr/>
        </p:nvSpPr>
        <p:spPr>
          <a:xfrm>
            <a:off x="352117" y="1798003"/>
            <a:ext cx="4368242" cy="1200329"/>
          </a:xfrm>
          <a:prstGeom prst="rect">
            <a:avLst/>
          </a:prstGeom>
        </p:spPr>
        <p:txBody>
          <a:bodyPr wrap="square">
            <a:spAutoFit/>
          </a:bodyPr>
          <a:lstStyle/>
          <a:p>
            <a:endParaRPr lang="en-US" sz="2400" dirty="0" smtClean="0">
              <a:solidFill>
                <a:srgbClr val="FFFFFF"/>
              </a:solidFill>
              <a:latin typeface="Segoe UI Light"/>
            </a:endParaRPr>
          </a:p>
          <a:p>
            <a:r>
              <a:rPr lang="en-US" sz="2400" dirty="0" smtClean="0">
                <a:solidFill>
                  <a:srgbClr val="FFFFFF"/>
                </a:solidFill>
                <a:latin typeface="Segoe UI Light"/>
              </a:rPr>
              <a:t>Mission-critical </a:t>
            </a:r>
            <a:r>
              <a:rPr lang="en-US" sz="2400" dirty="0">
                <a:solidFill>
                  <a:srgbClr val="FFFFFF"/>
                </a:solidFill>
                <a:latin typeface="Segoe UI Light"/>
              </a:rPr>
              <a:t>performance with </a:t>
            </a:r>
            <a:r>
              <a:rPr lang="en-US" sz="2400" dirty="0" smtClean="0">
                <a:solidFill>
                  <a:srgbClr val="FFFFFF"/>
                </a:solidFill>
                <a:latin typeface="Segoe UI Light"/>
              </a:rPr>
              <a:t>Microsoft SQL </a:t>
            </a:r>
            <a:r>
              <a:rPr lang="en-US" sz="2400" dirty="0">
                <a:solidFill>
                  <a:srgbClr val="FFFFFF"/>
                </a:solidFill>
                <a:latin typeface="Segoe UI Light"/>
              </a:rPr>
              <a:t>Server 2016</a:t>
            </a:r>
          </a:p>
        </p:txBody>
      </p:sp>
    </p:spTree>
    <p:extLst>
      <p:ext uri="{BB962C8B-B14F-4D97-AF65-F5344CB8AC3E}">
        <p14:creationId xmlns:p14="http://schemas.microsoft.com/office/powerpoint/2010/main" val="3578793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944686" y="0"/>
            <a:ext cx="10491789" cy="6994525"/>
          </a:xfrm>
          <a:prstGeom prst="rect">
            <a:avLst/>
          </a:prstGeom>
        </p:spPr>
      </p:pic>
      <p:sp>
        <p:nvSpPr>
          <p:cNvPr id="7" name="Rectangle 6"/>
          <p:cNvSpPr/>
          <p:nvPr/>
        </p:nvSpPr>
        <p:spPr bwMode="auto">
          <a:xfrm>
            <a:off x="0" y="-11430"/>
            <a:ext cx="5669280" cy="7005955"/>
          </a:xfrm>
          <a:prstGeom prst="rect">
            <a:avLst/>
          </a:prstGeom>
          <a:solidFill>
            <a:srgbClr val="BA141A"/>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sz="4800" dirty="0" smtClean="0">
                <a:solidFill>
                  <a:schemeClr val="bg1"/>
                </a:solidFill>
              </a:rPr>
              <a:t>Learning objectives</a:t>
            </a:r>
            <a:endParaRPr lang="en-US" sz="4800" dirty="0">
              <a:solidFill>
                <a:schemeClr val="bg1"/>
              </a:solidFill>
            </a:endParaRPr>
          </a:p>
        </p:txBody>
      </p:sp>
      <p:sp>
        <p:nvSpPr>
          <p:cNvPr id="3" name="Text Placeholder 2"/>
          <p:cNvSpPr>
            <a:spLocks noGrp="1"/>
          </p:cNvSpPr>
          <p:nvPr>
            <p:ph sz="quarter" idx="10"/>
          </p:nvPr>
        </p:nvSpPr>
        <p:spPr>
          <a:xfrm>
            <a:off x="274638" y="1542921"/>
            <a:ext cx="4070859" cy="6732612"/>
          </a:xfrm>
        </p:spPr>
        <p:txBody>
          <a:bodyPr/>
          <a:lstStyle/>
          <a:p>
            <a:pPr marL="0" lvl="0" indent="0">
              <a:lnSpc>
                <a:spcPct val="100000"/>
              </a:lnSpc>
              <a:spcBef>
                <a:spcPts val="1500"/>
              </a:spcBef>
              <a:buNone/>
            </a:pPr>
            <a:r>
              <a:rPr lang="en-US" sz="2400" dirty="0" smtClean="0">
                <a:solidFill>
                  <a:schemeClr val="bg1"/>
                </a:solidFill>
                <a:latin typeface="+mj-lt"/>
              </a:rPr>
              <a:t>Overview of PolyBase</a:t>
            </a:r>
          </a:p>
          <a:p>
            <a:pPr marL="0" lvl="0" indent="0">
              <a:lnSpc>
                <a:spcPct val="100000"/>
              </a:lnSpc>
              <a:spcBef>
                <a:spcPts val="1500"/>
              </a:spcBef>
              <a:buNone/>
            </a:pPr>
            <a:r>
              <a:rPr lang="en-US" sz="2400" dirty="0" smtClean="0">
                <a:solidFill>
                  <a:schemeClr val="bg1"/>
                </a:solidFill>
                <a:latin typeface="+mj-lt"/>
              </a:rPr>
              <a:t>What is PolyBase?</a:t>
            </a:r>
          </a:p>
          <a:p>
            <a:pPr marL="0" lvl="0" indent="0">
              <a:lnSpc>
                <a:spcPct val="100000"/>
              </a:lnSpc>
              <a:spcBef>
                <a:spcPts val="1500"/>
              </a:spcBef>
              <a:buNone/>
            </a:pPr>
            <a:r>
              <a:rPr lang="en-US" sz="2400" dirty="0" smtClean="0">
                <a:solidFill>
                  <a:schemeClr val="bg1"/>
                </a:solidFill>
                <a:latin typeface="+mj-lt"/>
              </a:rPr>
              <a:t>Why PolyBase?</a:t>
            </a:r>
          </a:p>
          <a:p>
            <a:pPr marL="0" lvl="0" indent="0">
              <a:lnSpc>
                <a:spcPct val="100000"/>
              </a:lnSpc>
              <a:spcBef>
                <a:spcPts val="1500"/>
              </a:spcBef>
              <a:buNone/>
            </a:pPr>
            <a:r>
              <a:rPr lang="en-US" sz="2400" dirty="0" smtClean="0">
                <a:solidFill>
                  <a:schemeClr val="bg1"/>
                </a:solidFill>
                <a:latin typeface="+mj-lt"/>
              </a:rPr>
              <a:t>PolyBase prerequisites</a:t>
            </a:r>
          </a:p>
          <a:p>
            <a:pPr marL="0" lvl="0" indent="0">
              <a:lnSpc>
                <a:spcPct val="100000"/>
              </a:lnSpc>
              <a:spcBef>
                <a:spcPts val="1500"/>
              </a:spcBef>
              <a:buNone/>
            </a:pPr>
            <a:r>
              <a:rPr lang="en-US" sz="2400" dirty="0" smtClean="0">
                <a:solidFill>
                  <a:schemeClr val="bg1"/>
                </a:solidFill>
                <a:latin typeface="+mj-lt"/>
              </a:rPr>
              <a:t>PolyBase hands-on lab</a:t>
            </a:r>
          </a:p>
          <a:p>
            <a:pPr marL="0" lvl="0" indent="0">
              <a:lnSpc>
                <a:spcPct val="100000"/>
              </a:lnSpc>
              <a:spcBef>
                <a:spcPts val="1500"/>
              </a:spcBef>
              <a:buNone/>
            </a:pPr>
            <a:r>
              <a:rPr lang="en-US" sz="2400" dirty="0" smtClean="0">
                <a:solidFill>
                  <a:schemeClr val="bg1"/>
                </a:solidFill>
                <a:latin typeface="+mj-lt"/>
              </a:rPr>
              <a:t>PolyBase use cases</a:t>
            </a:r>
          </a:p>
          <a:p>
            <a:pPr marL="0" lvl="0" indent="0">
              <a:lnSpc>
                <a:spcPct val="100000"/>
              </a:lnSpc>
              <a:spcBef>
                <a:spcPts val="1500"/>
              </a:spcBef>
              <a:buNone/>
            </a:pPr>
            <a:endParaRPr lang="en-US" sz="2400" dirty="0" smtClean="0">
              <a:solidFill>
                <a:schemeClr val="bg1"/>
              </a:solidFill>
              <a:latin typeface="+mj-lt"/>
            </a:endParaRPr>
          </a:p>
          <a:p>
            <a:pPr marL="0" lvl="0" indent="0">
              <a:lnSpc>
                <a:spcPct val="100000"/>
              </a:lnSpc>
              <a:spcBef>
                <a:spcPts val="1500"/>
              </a:spcBef>
              <a:buNone/>
            </a:pPr>
            <a:endParaRPr lang="en-US" sz="2400" dirty="0" smtClean="0">
              <a:solidFill>
                <a:schemeClr val="bg1"/>
              </a:solidFill>
              <a:latin typeface="+mj-lt"/>
            </a:endParaRPr>
          </a:p>
          <a:p>
            <a:pPr marL="0" lvl="0" indent="0">
              <a:lnSpc>
                <a:spcPct val="100000"/>
              </a:lnSpc>
              <a:spcBef>
                <a:spcPts val="1500"/>
              </a:spcBef>
              <a:buNone/>
            </a:pPr>
            <a:endParaRPr lang="en-US" sz="2400" dirty="0" smtClean="0">
              <a:solidFill>
                <a:schemeClr val="bg1"/>
              </a:solidFill>
              <a:latin typeface="+mj-lt"/>
            </a:endParaRPr>
          </a:p>
          <a:p>
            <a:pPr marL="0" lvl="0" indent="0">
              <a:lnSpc>
                <a:spcPct val="100000"/>
              </a:lnSpc>
              <a:spcBef>
                <a:spcPts val="1500"/>
              </a:spcBef>
              <a:buNone/>
            </a:pPr>
            <a:endParaRPr lang="en-US" sz="2400" dirty="0" smtClean="0">
              <a:solidFill>
                <a:schemeClr val="bg1"/>
              </a:solidFill>
              <a:latin typeface="+mj-lt"/>
            </a:endParaRPr>
          </a:p>
          <a:p>
            <a:pPr marL="0" lvl="0" indent="0">
              <a:lnSpc>
                <a:spcPct val="100000"/>
              </a:lnSpc>
              <a:spcBef>
                <a:spcPts val="1500"/>
              </a:spcBef>
              <a:buNone/>
            </a:pPr>
            <a:endParaRPr lang="en-US" sz="2400" dirty="0" smtClean="0">
              <a:solidFill>
                <a:schemeClr val="bg1"/>
              </a:solidFill>
              <a:latin typeface="+mj-lt"/>
            </a:endParaRPr>
          </a:p>
          <a:p>
            <a:pPr marL="0" lvl="0" indent="0">
              <a:lnSpc>
                <a:spcPct val="100000"/>
              </a:lnSpc>
              <a:spcBef>
                <a:spcPts val="1500"/>
              </a:spcBef>
              <a:buNone/>
            </a:pPr>
            <a:endParaRPr lang="en-US" sz="2400" dirty="0" smtClean="0">
              <a:solidFill>
                <a:schemeClr val="bg1"/>
              </a:solidFill>
              <a:latin typeface="+mj-lt"/>
            </a:endParaRPr>
          </a:p>
        </p:txBody>
      </p:sp>
    </p:spTree>
    <p:extLst>
      <p:ext uri="{BB962C8B-B14F-4D97-AF65-F5344CB8AC3E}">
        <p14:creationId xmlns:p14="http://schemas.microsoft.com/office/powerpoint/2010/main" val="3566768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200" dirty="0" smtClean="0"/>
              <a:t>Overview of PolyBase</a:t>
            </a:r>
            <a:endParaRPr lang="en-US" sz="7200" dirty="0"/>
          </a:p>
        </p:txBody>
      </p:sp>
    </p:spTree>
    <p:extLst>
      <p:ext uri="{BB962C8B-B14F-4D97-AF65-F5344CB8AC3E}">
        <p14:creationId xmlns:p14="http://schemas.microsoft.com/office/powerpoint/2010/main" val="4244311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a:xfrm>
            <a:off x="274320" y="296898"/>
            <a:ext cx="4212839" cy="805772"/>
          </a:xfrm>
        </p:spPr>
        <p:txBody>
          <a:bodyPr/>
          <a:lstStyle/>
          <a:p>
            <a:r>
              <a:rPr lang="en-GB" sz="4800" dirty="0" smtClean="0">
                <a:solidFill>
                  <a:schemeClr val="tx1"/>
                </a:solidFill>
              </a:rPr>
              <a:t>PolyBase unites</a:t>
            </a:r>
            <a:endParaRPr lang="en-GB" sz="4800" dirty="0">
              <a:solidFill>
                <a:schemeClr val="tx1"/>
              </a:solidFill>
            </a:endParaRPr>
          </a:p>
        </p:txBody>
      </p:sp>
      <p:sp>
        <p:nvSpPr>
          <p:cNvPr id="14" name="Rectangle 13"/>
          <p:cNvSpPr/>
          <p:nvPr/>
        </p:nvSpPr>
        <p:spPr bwMode="auto">
          <a:xfrm>
            <a:off x="481834" y="3664236"/>
            <a:ext cx="2342167" cy="1941921"/>
          </a:xfrm>
          <a:prstGeom prst="rect">
            <a:avLst/>
          </a:prstGeom>
          <a:solidFill>
            <a:schemeClr val="tx2"/>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GB" dirty="0" smtClean="0">
                <a:solidFill>
                  <a:srgbClr val="FFFFFF"/>
                </a:solidFill>
              </a:rPr>
              <a:t>Structured data</a:t>
            </a:r>
            <a:endParaRPr lang="en-GB" dirty="0">
              <a:solidFill>
                <a:srgbClr val="FFFFFF"/>
              </a:solidFill>
            </a:endParaRPr>
          </a:p>
        </p:txBody>
      </p:sp>
      <p:sp>
        <p:nvSpPr>
          <p:cNvPr id="15" name="Rectangle 14"/>
          <p:cNvSpPr/>
          <p:nvPr/>
        </p:nvSpPr>
        <p:spPr bwMode="auto">
          <a:xfrm>
            <a:off x="4491759" y="3664236"/>
            <a:ext cx="2342167" cy="1941921"/>
          </a:xfrm>
          <a:prstGeom prst="rect">
            <a:avLst/>
          </a:prstGeom>
          <a:solidFill>
            <a:schemeClr val="tx2"/>
          </a:solidFill>
          <a:ln w="571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r>
              <a:rPr lang="en-GB" dirty="0" smtClean="0">
                <a:solidFill>
                  <a:srgbClr val="FFFFFF"/>
                </a:solidFill>
              </a:rPr>
              <a:t>Unstructured data</a:t>
            </a:r>
            <a:endParaRPr lang="en-GB" dirty="0">
              <a:solidFill>
                <a:srgbClr val="FFFFFF"/>
              </a:solidFill>
            </a:endParaRPr>
          </a:p>
        </p:txBody>
      </p:sp>
      <p:pic>
        <p:nvPicPr>
          <p:cNvPr id="74" name="Picture 73"/>
          <p:cNvPicPr>
            <a:picLocks noChangeAspect="1"/>
          </p:cNvPicPr>
          <p:nvPr/>
        </p:nvPicPr>
        <p:blipFill>
          <a:blip r:embed="rId3"/>
          <a:stretch>
            <a:fillRect/>
          </a:stretch>
        </p:blipFill>
        <p:spPr>
          <a:xfrm>
            <a:off x="2920236" y="1602070"/>
            <a:ext cx="1384411" cy="1281811"/>
          </a:xfrm>
          <a:prstGeom prst="rect">
            <a:avLst/>
          </a:prstGeom>
        </p:spPr>
      </p:pic>
      <p:grpSp>
        <p:nvGrpSpPr>
          <p:cNvPr id="2" name="Group 1"/>
          <p:cNvGrpSpPr/>
          <p:nvPr/>
        </p:nvGrpSpPr>
        <p:grpSpPr>
          <a:xfrm>
            <a:off x="2442118" y="1405475"/>
            <a:ext cx="763765" cy="763763"/>
            <a:chOff x="4598443" y="975137"/>
            <a:chExt cx="848683" cy="848681"/>
          </a:xfrm>
        </p:grpSpPr>
        <p:sp>
          <p:nvSpPr>
            <p:cNvPr id="78" name="Freeform 95"/>
            <p:cNvSpPr>
              <a:spLocks noChangeAspect="1"/>
            </p:cNvSpPr>
            <p:nvPr/>
          </p:nvSpPr>
          <p:spPr bwMode="black">
            <a:xfrm>
              <a:off x="4598443" y="975137"/>
              <a:ext cx="848683" cy="848681"/>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79" name="Freeform 125"/>
            <p:cNvSpPr>
              <a:spLocks noChangeAspect="1" noEditPoints="1"/>
            </p:cNvSpPr>
            <p:nvPr/>
          </p:nvSpPr>
          <p:spPr bwMode="black">
            <a:xfrm>
              <a:off x="4872189" y="1074387"/>
              <a:ext cx="268829" cy="404825"/>
            </a:xfrm>
            <a:custGeom>
              <a:avLst/>
              <a:gdLst>
                <a:gd name="T0" fmla="*/ 2 w 51"/>
                <a:gd name="T1" fmla="*/ 16 h 77"/>
                <a:gd name="T2" fmla="*/ 7 w 51"/>
                <a:gd name="T3" fmla="*/ 8 h 77"/>
                <a:gd name="T4" fmla="*/ 15 w 51"/>
                <a:gd name="T5" fmla="*/ 2 h 77"/>
                <a:gd name="T6" fmla="*/ 25 w 51"/>
                <a:gd name="T7" fmla="*/ 0 h 77"/>
                <a:gd name="T8" fmla="*/ 37 w 51"/>
                <a:gd name="T9" fmla="*/ 2 h 77"/>
                <a:gd name="T10" fmla="*/ 45 w 51"/>
                <a:gd name="T11" fmla="*/ 7 h 77"/>
                <a:gd name="T12" fmla="*/ 50 w 51"/>
                <a:gd name="T13" fmla="*/ 14 h 77"/>
                <a:gd name="T14" fmla="*/ 51 w 51"/>
                <a:gd name="T15" fmla="*/ 20 h 77"/>
                <a:gd name="T16" fmla="*/ 50 w 51"/>
                <a:gd name="T17" fmla="*/ 29 h 77"/>
                <a:gd name="T18" fmla="*/ 46 w 51"/>
                <a:gd name="T19" fmla="*/ 34 h 77"/>
                <a:gd name="T20" fmla="*/ 42 w 51"/>
                <a:gd name="T21" fmla="*/ 38 h 77"/>
                <a:gd name="T22" fmla="*/ 38 w 51"/>
                <a:gd name="T23" fmla="*/ 41 h 77"/>
                <a:gd name="T24" fmla="*/ 34 w 51"/>
                <a:gd name="T25" fmla="*/ 45 h 77"/>
                <a:gd name="T26" fmla="*/ 32 w 51"/>
                <a:gd name="T27" fmla="*/ 50 h 77"/>
                <a:gd name="T28" fmla="*/ 32 w 51"/>
                <a:gd name="T29" fmla="*/ 54 h 77"/>
                <a:gd name="T30" fmla="*/ 18 w 51"/>
                <a:gd name="T31" fmla="*/ 54 h 77"/>
                <a:gd name="T32" fmla="*/ 18 w 51"/>
                <a:gd name="T33" fmla="*/ 49 h 77"/>
                <a:gd name="T34" fmla="*/ 20 w 51"/>
                <a:gd name="T35" fmla="*/ 42 h 77"/>
                <a:gd name="T36" fmla="*/ 23 w 51"/>
                <a:gd name="T37" fmla="*/ 37 h 77"/>
                <a:gd name="T38" fmla="*/ 27 w 51"/>
                <a:gd name="T39" fmla="*/ 33 h 77"/>
                <a:gd name="T40" fmla="*/ 31 w 51"/>
                <a:gd name="T41" fmla="*/ 30 h 77"/>
                <a:gd name="T42" fmla="*/ 34 w 51"/>
                <a:gd name="T43" fmla="*/ 27 h 77"/>
                <a:gd name="T44" fmla="*/ 35 w 51"/>
                <a:gd name="T45" fmla="*/ 22 h 77"/>
                <a:gd name="T46" fmla="*/ 32 w 51"/>
                <a:gd name="T47" fmla="*/ 15 h 77"/>
                <a:gd name="T48" fmla="*/ 26 w 51"/>
                <a:gd name="T49" fmla="*/ 13 h 77"/>
                <a:gd name="T50" fmla="*/ 21 w 51"/>
                <a:gd name="T51" fmla="*/ 14 h 77"/>
                <a:gd name="T52" fmla="*/ 18 w 51"/>
                <a:gd name="T53" fmla="*/ 17 h 77"/>
                <a:gd name="T54" fmla="*/ 16 w 51"/>
                <a:gd name="T55" fmla="*/ 21 h 77"/>
                <a:gd name="T56" fmla="*/ 15 w 51"/>
                <a:gd name="T57" fmla="*/ 26 h 77"/>
                <a:gd name="T58" fmla="*/ 0 w 51"/>
                <a:gd name="T59" fmla="*/ 26 h 77"/>
                <a:gd name="T60" fmla="*/ 2 w 51"/>
                <a:gd name="T61" fmla="*/ 16 h 77"/>
                <a:gd name="T62" fmla="*/ 33 w 51"/>
                <a:gd name="T63" fmla="*/ 68 h 77"/>
                <a:gd name="T64" fmla="*/ 25 w 51"/>
                <a:gd name="T65" fmla="*/ 60 h 77"/>
                <a:gd name="T66" fmla="*/ 17 w 51"/>
                <a:gd name="T67" fmla="*/ 68 h 77"/>
                <a:gd name="T68" fmla="*/ 25 w 51"/>
                <a:gd name="T69" fmla="*/ 77 h 77"/>
                <a:gd name="T70" fmla="*/ 33 w 51"/>
                <a:gd name="T71"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7">
                  <a:moveTo>
                    <a:pt x="2" y="16"/>
                  </a:moveTo>
                  <a:cubicBezTo>
                    <a:pt x="3" y="13"/>
                    <a:pt x="5" y="10"/>
                    <a:pt x="7" y="8"/>
                  </a:cubicBezTo>
                  <a:cubicBezTo>
                    <a:pt x="9" y="5"/>
                    <a:pt x="12" y="4"/>
                    <a:pt x="15" y="2"/>
                  </a:cubicBezTo>
                  <a:cubicBezTo>
                    <a:pt x="18" y="1"/>
                    <a:pt x="21" y="0"/>
                    <a:pt x="25" y="0"/>
                  </a:cubicBezTo>
                  <a:cubicBezTo>
                    <a:pt x="30" y="0"/>
                    <a:pt x="34" y="1"/>
                    <a:pt x="37" y="2"/>
                  </a:cubicBezTo>
                  <a:cubicBezTo>
                    <a:pt x="41" y="4"/>
                    <a:pt x="43" y="5"/>
                    <a:pt x="45" y="7"/>
                  </a:cubicBezTo>
                  <a:cubicBezTo>
                    <a:pt x="47" y="9"/>
                    <a:pt x="49" y="12"/>
                    <a:pt x="50" y="14"/>
                  </a:cubicBezTo>
                  <a:cubicBezTo>
                    <a:pt x="50" y="16"/>
                    <a:pt x="51" y="18"/>
                    <a:pt x="51" y="20"/>
                  </a:cubicBezTo>
                  <a:cubicBezTo>
                    <a:pt x="51" y="24"/>
                    <a:pt x="50" y="26"/>
                    <a:pt x="50" y="29"/>
                  </a:cubicBezTo>
                  <a:cubicBezTo>
                    <a:pt x="49" y="31"/>
                    <a:pt x="48" y="33"/>
                    <a:pt x="46" y="34"/>
                  </a:cubicBezTo>
                  <a:cubicBezTo>
                    <a:pt x="45" y="36"/>
                    <a:pt x="44" y="37"/>
                    <a:pt x="42" y="38"/>
                  </a:cubicBezTo>
                  <a:cubicBezTo>
                    <a:pt x="41" y="39"/>
                    <a:pt x="39" y="40"/>
                    <a:pt x="38" y="41"/>
                  </a:cubicBezTo>
                  <a:cubicBezTo>
                    <a:pt x="36" y="42"/>
                    <a:pt x="35" y="44"/>
                    <a:pt x="34" y="45"/>
                  </a:cubicBezTo>
                  <a:cubicBezTo>
                    <a:pt x="33" y="46"/>
                    <a:pt x="32" y="48"/>
                    <a:pt x="32" y="50"/>
                  </a:cubicBezTo>
                  <a:cubicBezTo>
                    <a:pt x="32" y="54"/>
                    <a:pt x="32" y="54"/>
                    <a:pt x="32" y="54"/>
                  </a:cubicBezTo>
                  <a:cubicBezTo>
                    <a:pt x="18" y="54"/>
                    <a:pt x="18" y="54"/>
                    <a:pt x="18" y="54"/>
                  </a:cubicBezTo>
                  <a:cubicBezTo>
                    <a:pt x="18" y="49"/>
                    <a:pt x="18" y="49"/>
                    <a:pt x="18" y="49"/>
                  </a:cubicBezTo>
                  <a:cubicBezTo>
                    <a:pt x="18" y="46"/>
                    <a:pt x="19" y="44"/>
                    <a:pt x="20" y="42"/>
                  </a:cubicBezTo>
                  <a:cubicBezTo>
                    <a:pt x="21" y="40"/>
                    <a:pt x="22" y="38"/>
                    <a:pt x="23" y="37"/>
                  </a:cubicBezTo>
                  <a:cubicBezTo>
                    <a:pt x="24" y="35"/>
                    <a:pt x="25" y="34"/>
                    <a:pt x="27" y="33"/>
                  </a:cubicBezTo>
                  <a:cubicBezTo>
                    <a:pt x="28" y="32"/>
                    <a:pt x="30" y="31"/>
                    <a:pt x="31" y="30"/>
                  </a:cubicBezTo>
                  <a:cubicBezTo>
                    <a:pt x="32" y="29"/>
                    <a:pt x="33" y="28"/>
                    <a:pt x="34" y="27"/>
                  </a:cubicBezTo>
                  <a:cubicBezTo>
                    <a:pt x="34" y="25"/>
                    <a:pt x="35" y="24"/>
                    <a:pt x="35" y="22"/>
                  </a:cubicBezTo>
                  <a:cubicBezTo>
                    <a:pt x="35" y="19"/>
                    <a:pt x="34" y="16"/>
                    <a:pt x="32" y="15"/>
                  </a:cubicBezTo>
                  <a:cubicBezTo>
                    <a:pt x="31" y="13"/>
                    <a:pt x="29" y="13"/>
                    <a:pt x="26" y="13"/>
                  </a:cubicBezTo>
                  <a:cubicBezTo>
                    <a:pt x="24" y="13"/>
                    <a:pt x="22" y="13"/>
                    <a:pt x="21" y="14"/>
                  </a:cubicBezTo>
                  <a:cubicBezTo>
                    <a:pt x="20" y="14"/>
                    <a:pt x="18" y="15"/>
                    <a:pt x="18" y="17"/>
                  </a:cubicBezTo>
                  <a:cubicBezTo>
                    <a:pt x="17" y="18"/>
                    <a:pt x="16" y="19"/>
                    <a:pt x="16" y="21"/>
                  </a:cubicBezTo>
                  <a:cubicBezTo>
                    <a:pt x="15" y="22"/>
                    <a:pt x="15" y="24"/>
                    <a:pt x="15" y="26"/>
                  </a:cubicBezTo>
                  <a:cubicBezTo>
                    <a:pt x="0" y="26"/>
                    <a:pt x="0" y="26"/>
                    <a:pt x="0" y="26"/>
                  </a:cubicBezTo>
                  <a:cubicBezTo>
                    <a:pt x="0" y="22"/>
                    <a:pt x="0" y="19"/>
                    <a:pt x="2" y="16"/>
                  </a:cubicBezTo>
                  <a:moveTo>
                    <a:pt x="33" y="68"/>
                  </a:moveTo>
                  <a:cubicBezTo>
                    <a:pt x="33" y="64"/>
                    <a:pt x="29" y="60"/>
                    <a:pt x="25" y="60"/>
                  </a:cubicBezTo>
                  <a:cubicBezTo>
                    <a:pt x="20" y="60"/>
                    <a:pt x="17" y="64"/>
                    <a:pt x="17" y="68"/>
                  </a:cubicBezTo>
                  <a:cubicBezTo>
                    <a:pt x="17" y="73"/>
                    <a:pt x="20" y="77"/>
                    <a:pt x="25" y="77"/>
                  </a:cubicBezTo>
                  <a:cubicBezTo>
                    <a:pt x="29" y="77"/>
                    <a:pt x="33" y="73"/>
                    <a:pt x="33" y="68"/>
                  </a:cubicBezTo>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sp>
        <p:nvSpPr>
          <p:cNvPr id="80" name="Up Arrow 79"/>
          <p:cNvSpPr/>
          <p:nvPr/>
        </p:nvSpPr>
        <p:spPr bwMode="auto">
          <a:xfrm>
            <a:off x="3158260" y="2991157"/>
            <a:ext cx="499620" cy="527902"/>
          </a:xfrm>
          <a:prstGeom prst="up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1" name="Up Arrow 80"/>
          <p:cNvSpPr/>
          <p:nvPr/>
        </p:nvSpPr>
        <p:spPr bwMode="auto">
          <a:xfrm rot="10800000">
            <a:off x="3686161" y="3010011"/>
            <a:ext cx="499620" cy="527902"/>
          </a:xfrm>
          <a:prstGeom prst="upArrow">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3" name="TextBox 82"/>
          <p:cNvSpPr txBox="1"/>
          <p:nvPr/>
        </p:nvSpPr>
        <p:spPr>
          <a:xfrm>
            <a:off x="2773503" y="4362813"/>
            <a:ext cx="1743106" cy="544765"/>
          </a:xfrm>
          <a:prstGeom prst="rect">
            <a:avLst/>
          </a:prstGeom>
          <a:noFill/>
        </p:spPr>
        <p:txBody>
          <a:bodyPr wrap="none" lIns="182880" tIns="146304" rIns="182880" bIns="146304" rtlCol="0">
            <a:spAutoFit/>
          </a:bodyPr>
          <a:lstStyle/>
          <a:p>
            <a:pPr>
              <a:lnSpc>
                <a:spcPct val="90000"/>
              </a:lnSpc>
              <a:spcAft>
                <a:spcPts val="600"/>
              </a:spcAft>
            </a:pPr>
            <a:r>
              <a:rPr lang="en-GB" dirty="0" smtClean="0">
                <a:solidFill>
                  <a:srgbClr val="BA141A"/>
                </a:solidFill>
              </a:rPr>
              <a:t>Business data</a:t>
            </a:r>
            <a:endParaRPr lang="en-GB" dirty="0">
              <a:solidFill>
                <a:srgbClr val="BA141A"/>
              </a:solidFill>
            </a:endParaRPr>
          </a:p>
        </p:txBody>
      </p:sp>
      <p:sp>
        <p:nvSpPr>
          <p:cNvPr id="84" name="Rectangle 83"/>
          <p:cNvSpPr/>
          <p:nvPr/>
        </p:nvSpPr>
        <p:spPr>
          <a:xfrm>
            <a:off x="1000297" y="6064964"/>
            <a:ext cx="5371727" cy="461665"/>
          </a:xfrm>
          <a:prstGeom prst="rect">
            <a:avLst/>
          </a:prstGeom>
        </p:spPr>
        <p:txBody>
          <a:bodyPr wrap="none">
            <a:spAutoFit/>
          </a:bodyPr>
          <a:lstStyle/>
          <a:p>
            <a:r>
              <a:rPr lang="en-GB" sz="2400" dirty="0">
                <a:solidFill>
                  <a:srgbClr val="505050"/>
                </a:solidFill>
                <a:latin typeface="Segoe UI Light"/>
              </a:rPr>
              <a:t>…for a better-together world of analytics</a:t>
            </a:r>
          </a:p>
        </p:txBody>
      </p:sp>
    </p:spTree>
    <p:extLst>
      <p:ext uri="{BB962C8B-B14F-4D97-AF65-F5344CB8AC3E}">
        <p14:creationId xmlns:p14="http://schemas.microsoft.com/office/powerpoint/2010/main" val="20058091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solidFill>
                  <a:schemeClr val="tx1"/>
                </a:solidFill>
              </a:rPr>
              <a:t>Interest </a:t>
            </a:r>
            <a:r>
              <a:rPr lang="en-US" sz="4800" dirty="0">
                <a:solidFill>
                  <a:schemeClr val="tx1"/>
                </a:solidFill>
              </a:rPr>
              <a:t>in </a:t>
            </a:r>
            <a:r>
              <a:rPr lang="en-US" sz="4800" dirty="0" smtClean="0">
                <a:solidFill>
                  <a:schemeClr val="tx1"/>
                </a:solidFill>
              </a:rPr>
              <a:t>big data</a:t>
            </a:r>
            <a:endParaRPr lang="en-US" sz="4800" dirty="0">
              <a:solidFill>
                <a:schemeClr val="tx1"/>
              </a:solidFill>
            </a:endParaRPr>
          </a:p>
        </p:txBody>
      </p:sp>
      <p:sp>
        <p:nvSpPr>
          <p:cNvPr id="4" name="Rectangle 3"/>
          <p:cNvSpPr/>
          <p:nvPr/>
        </p:nvSpPr>
        <p:spPr bwMode="auto">
          <a:xfrm>
            <a:off x="509659" y="1722639"/>
            <a:ext cx="3084659" cy="313875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r>
              <a:rPr lang="en-US" sz="2040" dirty="0">
                <a:solidFill>
                  <a:srgbClr val="FFFFFF"/>
                </a:solidFill>
                <a:latin typeface="Segoe UI Light"/>
              </a:rPr>
              <a:t>Increased number and variety of data sources that generate large quantities of </a:t>
            </a:r>
            <a:r>
              <a:rPr lang="en-US" sz="2040" dirty="0" smtClean="0">
                <a:solidFill>
                  <a:srgbClr val="FFFFFF"/>
                </a:solidFill>
                <a:latin typeface="Segoe UI Light"/>
              </a:rPr>
              <a:t>data</a:t>
            </a:r>
            <a:endParaRPr lang="en-US" sz="2040" dirty="0">
              <a:solidFill>
                <a:srgbClr val="FFFFFF"/>
              </a:solidFill>
              <a:latin typeface="Segoe UI Light"/>
            </a:endParaRPr>
          </a:p>
          <a:p>
            <a:endParaRPr lang="en-US" sz="2040" dirty="0">
              <a:solidFill>
                <a:srgbClr val="FFFFFF"/>
              </a:solidFill>
              <a:latin typeface="Segoe UI Light"/>
            </a:endParaRPr>
          </a:p>
          <a:p>
            <a:endParaRPr lang="en-US" sz="2040" dirty="0">
              <a:solidFill>
                <a:srgbClr val="FFFFFF"/>
              </a:solidFill>
              <a:latin typeface="Segoe UI Light"/>
            </a:endParaRPr>
          </a:p>
          <a:p>
            <a:pPr defTabSz="951028">
              <a:lnSpc>
                <a:spcPct val="90000"/>
              </a:lnSpc>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p:nvSpPr>
        <p:spPr bwMode="auto">
          <a:xfrm>
            <a:off x="3631189" y="1722639"/>
            <a:ext cx="3084661" cy="31387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r>
              <a:rPr lang="en-US" sz="2040" dirty="0">
                <a:solidFill>
                  <a:srgbClr val="FFFFFF"/>
                </a:solidFill>
                <a:latin typeface="Segoe UI Light"/>
              </a:rPr>
              <a:t>Realization that data is “too valuable” to </a:t>
            </a:r>
            <a:r>
              <a:rPr lang="en-US" sz="2040" dirty="0" smtClean="0">
                <a:solidFill>
                  <a:srgbClr val="FFFFFF"/>
                </a:solidFill>
                <a:latin typeface="Segoe UI Light"/>
              </a:rPr>
              <a:t>delete</a:t>
            </a:r>
            <a:endParaRPr lang="en-US" sz="2040" dirty="0">
              <a:solidFill>
                <a:srgbClr val="FFFFFF"/>
              </a:solidFill>
              <a:latin typeface="Segoe UI Light"/>
            </a:endParaRPr>
          </a:p>
          <a:p>
            <a:pPr defTabSz="951028"/>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p:nvSpPr>
        <p:spPr bwMode="auto">
          <a:xfrm>
            <a:off x="6812799" y="1722639"/>
            <a:ext cx="3090850" cy="314505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r>
              <a:rPr lang="en-US" sz="2040" dirty="0">
                <a:solidFill>
                  <a:srgbClr val="FFFFFF"/>
                </a:solidFill>
                <a:latin typeface="Segoe UI Light"/>
              </a:rPr>
              <a:t>Dramatic decline in </a:t>
            </a:r>
            <a:r>
              <a:rPr lang="en-US" sz="2040" dirty="0" smtClean="0">
                <a:solidFill>
                  <a:srgbClr val="FFFFFF"/>
                </a:solidFill>
                <a:latin typeface="Segoe UI Light"/>
              </a:rPr>
              <a:t>cost </a:t>
            </a:r>
            <a:r>
              <a:rPr lang="en-US" sz="2040" dirty="0">
                <a:solidFill>
                  <a:srgbClr val="FFFFFF"/>
                </a:solidFill>
                <a:latin typeface="Segoe UI Light"/>
              </a:rPr>
              <a:t>of hardware, especially </a:t>
            </a:r>
            <a:r>
              <a:rPr lang="en-US" sz="2040" dirty="0" smtClean="0">
                <a:solidFill>
                  <a:srgbClr val="FFFFFF"/>
                </a:solidFill>
                <a:latin typeface="Segoe UI Light"/>
              </a:rPr>
              <a:t>storage</a:t>
            </a:r>
            <a:endParaRPr lang="en-US" sz="2040" dirty="0">
              <a:solidFill>
                <a:srgbClr val="FFFFFF"/>
              </a:solidFill>
              <a:latin typeface="Segoe UI Light"/>
            </a:endParaRPr>
          </a:p>
          <a:p>
            <a:pPr defTabSz="951028"/>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7" name="Down Arrow 6"/>
          <p:cNvSpPr/>
          <p:nvPr/>
        </p:nvSpPr>
        <p:spPr bwMode="auto">
          <a:xfrm>
            <a:off x="4928877" y="4985139"/>
            <a:ext cx="494280" cy="662148"/>
          </a:xfrm>
          <a:prstGeom prst="downArrow">
            <a:avLst/>
          </a:prstGeom>
          <a:solidFill>
            <a:schemeClr val="tx2">
              <a:lumMod val="75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ctr" anchorCtr="0" compatLnSpc="1">
            <a:prstTxWarp prst="textNoShape">
              <a:avLst/>
            </a:prstTxWarp>
          </a:bodyPr>
          <a:lstStyle/>
          <a:p>
            <a:pPr algn="ctr" defTabSz="951028"/>
            <a:endParaRPr lang="en-US" sz="2040" dirty="0">
              <a:gradFill>
                <a:gsLst>
                  <a:gs pos="0">
                    <a:srgbClr val="FFFFFF"/>
                  </a:gs>
                  <a:gs pos="100000">
                    <a:srgbClr val="FFFFFF"/>
                  </a:gs>
                </a:gsLst>
                <a:lin ang="5400000" scaled="0"/>
              </a:gradFill>
            </a:endParaRPr>
          </a:p>
        </p:txBody>
      </p:sp>
      <p:sp>
        <p:nvSpPr>
          <p:cNvPr id="8" name="TextBox 7"/>
          <p:cNvSpPr txBox="1"/>
          <p:nvPr/>
        </p:nvSpPr>
        <p:spPr>
          <a:xfrm>
            <a:off x="1772565" y="5759835"/>
            <a:ext cx="7521013" cy="633747"/>
          </a:xfrm>
          <a:prstGeom prst="rect">
            <a:avLst/>
          </a:prstGeom>
          <a:noFill/>
        </p:spPr>
        <p:txBody>
          <a:bodyPr wrap="none" lIns="186521" tIns="149217" rIns="186521" bIns="149217" rtlCol="0">
            <a:spAutoFit/>
          </a:bodyPr>
          <a:lstStyle/>
          <a:p>
            <a:pPr>
              <a:lnSpc>
                <a:spcPct val="90000"/>
              </a:lnSpc>
              <a:spcAft>
                <a:spcPts val="612"/>
              </a:spcAft>
            </a:pPr>
            <a:r>
              <a:rPr lang="en-US" sz="2400" dirty="0">
                <a:solidFill>
                  <a:srgbClr val="505050"/>
                </a:solidFill>
                <a:latin typeface="Segoe UI Light"/>
              </a:rPr>
              <a:t>Adoption of </a:t>
            </a:r>
            <a:r>
              <a:rPr lang="en-US" sz="2400" dirty="0" smtClean="0">
                <a:solidFill>
                  <a:srgbClr val="505050"/>
                </a:solidFill>
                <a:latin typeface="Segoe UI Light"/>
              </a:rPr>
              <a:t>big-data </a:t>
            </a:r>
            <a:r>
              <a:rPr lang="en-US" sz="2400" dirty="0">
                <a:solidFill>
                  <a:srgbClr val="505050"/>
                </a:solidFill>
                <a:latin typeface="Segoe UI Light"/>
              </a:rPr>
              <a:t>technologies like </a:t>
            </a:r>
            <a:r>
              <a:rPr lang="en-US" sz="2400" dirty="0" smtClean="0">
                <a:solidFill>
                  <a:srgbClr val="505050"/>
                </a:solidFill>
                <a:latin typeface="Segoe UI Light"/>
              </a:rPr>
              <a:t>Apache Hadoop</a:t>
            </a:r>
            <a:endParaRPr lang="en-US" sz="2400" dirty="0">
              <a:solidFill>
                <a:srgbClr val="505050"/>
              </a:solidFill>
              <a:latin typeface="Segoe UI Light"/>
            </a:endParaRPr>
          </a:p>
        </p:txBody>
      </p:sp>
      <p:grpSp>
        <p:nvGrpSpPr>
          <p:cNvPr id="44" name="Group 43"/>
          <p:cNvGrpSpPr/>
          <p:nvPr/>
        </p:nvGrpSpPr>
        <p:grpSpPr>
          <a:xfrm>
            <a:off x="8747415" y="2808555"/>
            <a:ext cx="824800" cy="1846636"/>
            <a:chOff x="10725150" y="4560888"/>
            <a:chExt cx="857250" cy="1919288"/>
          </a:xfrm>
        </p:grpSpPr>
        <p:sp>
          <p:nvSpPr>
            <p:cNvPr id="21" name="Freeform 5"/>
            <p:cNvSpPr>
              <a:spLocks/>
            </p:cNvSpPr>
            <p:nvPr/>
          </p:nvSpPr>
          <p:spPr bwMode="auto">
            <a:xfrm>
              <a:off x="10993438" y="4791075"/>
              <a:ext cx="384175" cy="527050"/>
            </a:xfrm>
            <a:custGeom>
              <a:avLst/>
              <a:gdLst>
                <a:gd name="T0" fmla="*/ 173 w 173"/>
                <a:gd name="T1" fmla="*/ 206 h 237"/>
                <a:gd name="T2" fmla="*/ 170 w 173"/>
                <a:gd name="T3" fmla="*/ 184 h 237"/>
                <a:gd name="T4" fmla="*/ 159 w 173"/>
                <a:gd name="T5" fmla="*/ 164 h 237"/>
                <a:gd name="T6" fmla="*/ 138 w 173"/>
                <a:gd name="T7" fmla="*/ 146 h 237"/>
                <a:gd name="T8" fmla="*/ 106 w 173"/>
                <a:gd name="T9" fmla="*/ 130 h 237"/>
                <a:gd name="T10" fmla="*/ 89 w 173"/>
                <a:gd name="T11" fmla="*/ 122 h 237"/>
                <a:gd name="T12" fmla="*/ 80 w 173"/>
                <a:gd name="T13" fmla="*/ 115 h 237"/>
                <a:gd name="T14" fmla="*/ 77 w 173"/>
                <a:gd name="T15" fmla="*/ 109 h 237"/>
                <a:gd name="T16" fmla="*/ 76 w 173"/>
                <a:gd name="T17" fmla="*/ 103 h 237"/>
                <a:gd name="T18" fmla="*/ 77 w 173"/>
                <a:gd name="T19" fmla="*/ 97 h 237"/>
                <a:gd name="T20" fmla="*/ 81 w 173"/>
                <a:gd name="T21" fmla="*/ 92 h 237"/>
                <a:gd name="T22" fmla="*/ 88 w 173"/>
                <a:gd name="T23" fmla="*/ 88 h 237"/>
                <a:gd name="T24" fmla="*/ 97 w 173"/>
                <a:gd name="T25" fmla="*/ 87 h 237"/>
                <a:gd name="T26" fmla="*/ 116 w 173"/>
                <a:gd name="T27" fmla="*/ 89 h 237"/>
                <a:gd name="T28" fmla="*/ 133 w 173"/>
                <a:gd name="T29" fmla="*/ 93 h 237"/>
                <a:gd name="T30" fmla="*/ 149 w 173"/>
                <a:gd name="T31" fmla="*/ 99 h 237"/>
                <a:gd name="T32" fmla="*/ 161 w 173"/>
                <a:gd name="T33" fmla="*/ 106 h 237"/>
                <a:gd name="T34" fmla="*/ 161 w 173"/>
                <a:gd name="T35" fmla="*/ 42 h 237"/>
                <a:gd name="T36" fmla="*/ 139 w 173"/>
                <a:gd name="T37" fmla="*/ 37 h 237"/>
                <a:gd name="T38" fmla="*/ 111 w 173"/>
                <a:gd name="T39" fmla="*/ 34 h 237"/>
                <a:gd name="T40" fmla="*/ 111 w 173"/>
                <a:gd name="T41" fmla="*/ 0 h 237"/>
                <a:gd name="T42" fmla="*/ 69 w 173"/>
                <a:gd name="T43" fmla="*/ 0 h 237"/>
                <a:gd name="T44" fmla="*/ 69 w 173"/>
                <a:gd name="T45" fmla="*/ 35 h 237"/>
                <a:gd name="T46" fmla="*/ 40 w 173"/>
                <a:gd name="T47" fmla="*/ 45 h 237"/>
                <a:gd name="T48" fmla="*/ 18 w 173"/>
                <a:gd name="T49" fmla="*/ 61 h 237"/>
                <a:gd name="T50" fmla="*/ 4 w 173"/>
                <a:gd name="T51" fmla="*/ 83 h 237"/>
                <a:gd name="T52" fmla="*/ 0 w 173"/>
                <a:gd name="T53" fmla="*/ 110 h 237"/>
                <a:gd name="T54" fmla="*/ 3 w 173"/>
                <a:gd name="T55" fmla="*/ 132 h 237"/>
                <a:gd name="T56" fmla="*/ 12 w 173"/>
                <a:gd name="T57" fmla="*/ 151 h 237"/>
                <a:gd name="T58" fmla="*/ 30 w 173"/>
                <a:gd name="T59" fmla="*/ 168 h 237"/>
                <a:gd name="T60" fmla="*/ 57 w 173"/>
                <a:gd name="T61" fmla="*/ 183 h 237"/>
                <a:gd name="T62" fmla="*/ 77 w 173"/>
                <a:gd name="T63" fmla="*/ 191 h 237"/>
                <a:gd name="T64" fmla="*/ 88 w 173"/>
                <a:gd name="T65" fmla="*/ 199 h 237"/>
                <a:gd name="T66" fmla="*/ 93 w 173"/>
                <a:gd name="T67" fmla="*/ 205 h 237"/>
                <a:gd name="T68" fmla="*/ 94 w 173"/>
                <a:gd name="T69" fmla="*/ 212 h 237"/>
                <a:gd name="T70" fmla="*/ 93 w 173"/>
                <a:gd name="T71" fmla="*/ 218 h 237"/>
                <a:gd name="T72" fmla="*/ 89 w 173"/>
                <a:gd name="T73" fmla="*/ 223 h 237"/>
                <a:gd name="T74" fmla="*/ 83 w 173"/>
                <a:gd name="T75" fmla="*/ 227 h 237"/>
                <a:gd name="T76" fmla="*/ 74 w 173"/>
                <a:gd name="T77" fmla="*/ 229 h 237"/>
                <a:gd name="T78" fmla="*/ 37 w 173"/>
                <a:gd name="T79" fmla="*/ 222 h 237"/>
                <a:gd name="T80" fmla="*/ 3 w 173"/>
                <a:gd name="T81" fmla="*/ 202 h 237"/>
                <a:gd name="T82" fmla="*/ 3 w 173"/>
                <a:gd name="T83" fmla="*/ 237 h 237"/>
                <a:gd name="T84" fmla="*/ 166 w 173"/>
                <a:gd name="T85" fmla="*/ 237 h 237"/>
                <a:gd name="T86" fmla="*/ 171 w 173"/>
                <a:gd name="T87" fmla="*/ 225 h 237"/>
                <a:gd name="T88" fmla="*/ 173 w 173"/>
                <a:gd name="T89" fmla="*/ 206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73" h="237">
                  <a:moveTo>
                    <a:pt x="173" y="206"/>
                  </a:moveTo>
                  <a:cubicBezTo>
                    <a:pt x="173" y="198"/>
                    <a:pt x="172" y="191"/>
                    <a:pt x="170" y="184"/>
                  </a:cubicBezTo>
                  <a:cubicBezTo>
                    <a:pt x="168" y="177"/>
                    <a:pt x="164" y="171"/>
                    <a:pt x="159" y="164"/>
                  </a:cubicBezTo>
                  <a:cubicBezTo>
                    <a:pt x="153" y="158"/>
                    <a:pt x="146" y="152"/>
                    <a:pt x="138" y="146"/>
                  </a:cubicBezTo>
                  <a:cubicBezTo>
                    <a:pt x="129" y="140"/>
                    <a:pt x="119" y="135"/>
                    <a:pt x="106" y="130"/>
                  </a:cubicBezTo>
                  <a:cubicBezTo>
                    <a:pt x="99" y="127"/>
                    <a:pt x="94" y="124"/>
                    <a:pt x="89" y="122"/>
                  </a:cubicBezTo>
                  <a:cubicBezTo>
                    <a:pt x="85" y="119"/>
                    <a:pt x="82" y="117"/>
                    <a:pt x="80" y="115"/>
                  </a:cubicBezTo>
                  <a:cubicBezTo>
                    <a:pt x="78" y="113"/>
                    <a:pt x="77" y="111"/>
                    <a:pt x="77" y="109"/>
                  </a:cubicBezTo>
                  <a:cubicBezTo>
                    <a:pt x="76" y="107"/>
                    <a:pt x="76" y="105"/>
                    <a:pt x="76" y="103"/>
                  </a:cubicBezTo>
                  <a:cubicBezTo>
                    <a:pt x="76" y="101"/>
                    <a:pt x="76" y="99"/>
                    <a:pt x="77" y="97"/>
                  </a:cubicBezTo>
                  <a:cubicBezTo>
                    <a:pt x="78" y="95"/>
                    <a:pt x="79" y="93"/>
                    <a:pt x="81" y="92"/>
                  </a:cubicBezTo>
                  <a:cubicBezTo>
                    <a:pt x="83" y="91"/>
                    <a:pt x="85" y="89"/>
                    <a:pt x="88" y="88"/>
                  </a:cubicBezTo>
                  <a:cubicBezTo>
                    <a:pt x="91" y="88"/>
                    <a:pt x="94" y="87"/>
                    <a:pt x="97" y="87"/>
                  </a:cubicBezTo>
                  <a:cubicBezTo>
                    <a:pt x="104" y="87"/>
                    <a:pt x="110" y="88"/>
                    <a:pt x="116" y="89"/>
                  </a:cubicBezTo>
                  <a:cubicBezTo>
                    <a:pt x="122" y="90"/>
                    <a:pt x="128" y="91"/>
                    <a:pt x="133" y="93"/>
                  </a:cubicBezTo>
                  <a:cubicBezTo>
                    <a:pt x="139" y="95"/>
                    <a:pt x="144" y="97"/>
                    <a:pt x="149" y="99"/>
                  </a:cubicBezTo>
                  <a:cubicBezTo>
                    <a:pt x="154" y="102"/>
                    <a:pt x="158" y="104"/>
                    <a:pt x="161" y="106"/>
                  </a:cubicBezTo>
                  <a:cubicBezTo>
                    <a:pt x="161" y="42"/>
                    <a:pt x="161" y="42"/>
                    <a:pt x="161" y="42"/>
                  </a:cubicBezTo>
                  <a:cubicBezTo>
                    <a:pt x="155" y="40"/>
                    <a:pt x="148" y="38"/>
                    <a:pt x="139" y="37"/>
                  </a:cubicBezTo>
                  <a:cubicBezTo>
                    <a:pt x="131" y="35"/>
                    <a:pt x="121" y="34"/>
                    <a:pt x="111" y="34"/>
                  </a:cubicBezTo>
                  <a:cubicBezTo>
                    <a:pt x="111" y="0"/>
                    <a:pt x="111" y="0"/>
                    <a:pt x="111" y="0"/>
                  </a:cubicBezTo>
                  <a:cubicBezTo>
                    <a:pt x="69" y="0"/>
                    <a:pt x="69" y="0"/>
                    <a:pt x="69" y="0"/>
                  </a:cubicBezTo>
                  <a:cubicBezTo>
                    <a:pt x="69" y="35"/>
                    <a:pt x="69" y="35"/>
                    <a:pt x="69" y="35"/>
                  </a:cubicBezTo>
                  <a:cubicBezTo>
                    <a:pt x="58" y="37"/>
                    <a:pt x="49" y="40"/>
                    <a:pt x="40" y="45"/>
                  </a:cubicBezTo>
                  <a:cubicBezTo>
                    <a:pt x="31" y="49"/>
                    <a:pt x="24" y="54"/>
                    <a:pt x="18" y="61"/>
                  </a:cubicBezTo>
                  <a:cubicBezTo>
                    <a:pt x="12" y="67"/>
                    <a:pt x="8" y="74"/>
                    <a:pt x="4" y="83"/>
                  </a:cubicBezTo>
                  <a:cubicBezTo>
                    <a:pt x="1" y="91"/>
                    <a:pt x="0" y="100"/>
                    <a:pt x="0" y="110"/>
                  </a:cubicBezTo>
                  <a:cubicBezTo>
                    <a:pt x="0" y="117"/>
                    <a:pt x="1" y="125"/>
                    <a:pt x="3" y="132"/>
                  </a:cubicBezTo>
                  <a:cubicBezTo>
                    <a:pt x="5" y="139"/>
                    <a:pt x="8" y="145"/>
                    <a:pt x="12" y="151"/>
                  </a:cubicBezTo>
                  <a:cubicBezTo>
                    <a:pt x="17" y="157"/>
                    <a:pt x="23" y="163"/>
                    <a:pt x="30" y="168"/>
                  </a:cubicBezTo>
                  <a:cubicBezTo>
                    <a:pt x="37" y="174"/>
                    <a:pt x="46" y="178"/>
                    <a:pt x="57" y="183"/>
                  </a:cubicBezTo>
                  <a:cubicBezTo>
                    <a:pt x="65" y="186"/>
                    <a:pt x="72" y="189"/>
                    <a:pt x="77" y="191"/>
                  </a:cubicBezTo>
                  <a:cubicBezTo>
                    <a:pt x="82" y="194"/>
                    <a:pt x="85" y="196"/>
                    <a:pt x="88" y="199"/>
                  </a:cubicBezTo>
                  <a:cubicBezTo>
                    <a:pt x="91" y="201"/>
                    <a:pt x="92" y="203"/>
                    <a:pt x="93" y="205"/>
                  </a:cubicBezTo>
                  <a:cubicBezTo>
                    <a:pt x="93" y="207"/>
                    <a:pt x="94" y="209"/>
                    <a:pt x="94" y="212"/>
                  </a:cubicBezTo>
                  <a:cubicBezTo>
                    <a:pt x="94" y="214"/>
                    <a:pt x="93" y="216"/>
                    <a:pt x="93" y="218"/>
                  </a:cubicBezTo>
                  <a:cubicBezTo>
                    <a:pt x="92" y="220"/>
                    <a:pt x="91" y="222"/>
                    <a:pt x="89" y="223"/>
                  </a:cubicBezTo>
                  <a:cubicBezTo>
                    <a:pt x="88" y="225"/>
                    <a:pt x="86" y="226"/>
                    <a:pt x="83" y="227"/>
                  </a:cubicBezTo>
                  <a:cubicBezTo>
                    <a:pt x="80" y="228"/>
                    <a:pt x="77" y="229"/>
                    <a:pt x="74" y="229"/>
                  </a:cubicBezTo>
                  <a:cubicBezTo>
                    <a:pt x="61" y="229"/>
                    <a:pt x="49" y="226"/>
                    <a:pt x="37" y="222"/>
                  </a:cubicBezTo>
                  <a:cubicBezTo>
                    <a:pt x="25" y="217"/>
                    <a:pt x="14" y="210"/>
                    <a:pt x="3" y="202"/>
                  </a:cubicBezTo>
                  <a:cubicBezTo>
                    <a:pt x="3" y="237"/>
                    <a:pt x="3" y="237"/>
                    <a:pt x="3" y="237"/>
                  </a:cubicBezTo>
                  <a:cubicBezTo>
                    <a:pt x="166" y="237"/>
                    <a:pt x="166" y="237"/>
                    <a:pt x="166" y="237"/>
                  </a:cubicBezTo>
                  <a:cubicBezTo>
                    <a:pt x="168" y="233"/>
                    <a:pt x="169" y="229"/>
                    <a:pt x="171" y="225"/>
                  </a:cubicBezTo>
                  <a:cubicBezTo>
                    <a:pt x="172" y="218"/>
                    <a:pt x="173" y="212"/>
                    <a:pt x="173" y="20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2" name="Freeform 6"/>
            <p:cNvSpPr>
              <a:spLocks/>
            </p:cNvSpPr>
            <p:nvPr/>
          </p:nvSpPr>
          <p:spPr bwMode="auto">
            <a:xfrm>
              <a:off x="10999788" y="5318125"/>
              <a:ext cx="363537" cy="61913"/>
            </a:xfrm>
            <a:custGeom>
              <a:avLst/>
              <a:gdLst>
                <a:gd name="T0" fmla="*/ 0 w 163"/>
                <a:gd name="T1" fmla="*/ 28 h 28"/>
                <a:gd name="T2" fmla="*/ 139 w 163"/>
                <a:gd name="T3" fmla="*/ 28 h 28"/>
                <a:gd name="T4" fmla="*/ 158 w 163"/>
                <a:gd name="T5" fmla="*/ 9 h 28"/>
                <a:gd name="T6" fmla="*/ 163 w 163"/>
                <a:gd name="T7" fmla="*/ 0 h 28"/>
                <a:gd name="T8" fmla="*/ 0 w 163"/>
                <a:gd name="T9" fmla="*/ 0 h 28"/>
                <a:gd name="T10" fmla="*/ 0 w 163"/>
                <a:gd name="T11" fmla="*/ 28 h 28"/>
              </a:gdLst>
              <a:ahLst/>
              <a:cxnLst>
                <a:cxn ang="0">
                  <a:pos x="T0" y="T1"/>
                </a:cxn>
                <a:cxn ang="0">
                  <a:pos x="T2" y="T3"/>
                </a:cxn>
                <a:cxn ang="0">
                  <a:pos x="T4" y="T5"/>
                </a:cxn>
                <a:cxn ang="0">
                  <a:pos x="T6" y="T7"/>
                </a:cxn>
                <a:cxn ang="0">
                  <a:pos x="T8" y="T9"/>
                </a:cxn>
                <a:cxn ang="0">
                  <a:pos x="T10" y="T11"/>
                </a:cxn>
              </a:cxnLst>
              <a:rect l="0" t="0" r="r" b="b"/>
              <a:pathLst>
                <a:path w="163" h="28">
                  <a:moveTo>
                    <a:pt x="0" y="28"/>
                  </a:moveTo>
                  <a:cubicBezTo>
                    <a:pt x="139" y="28"/>
                    <a:pt x="139" y="28"/>
                    <a:pt x="139" y="28"/>
                  </a:cubicBezTo>
                  <a:cubicBezTo>
                    <a:pt x="147" y="22"/>
                    <a:pt x="153" y="16"/>
                    <a:pt x="158" y="9"/>
                  </a:cubicBezTo>
                  <a:cubicBezTo>
                    <a:pt x="160" y="6"/>
                    <a:pt x="162" y="3"/>
                    <a:pt x="163" y="0"/>
                  </a:cubicBezTo>
                  <a:cubicBezTo>
                    <a:pt x="0" y="0"/>
                    <a:pt x="0" y="0"/>
                    <a:pt x="0" y="0"/>
                  </a:cubicBezTo>
                  <a:lnTo>
                    <a:pt x="0" y="28"/>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3" name="Freeform 7"/>
            <p:cNvSpPr>
              <a:spLocks/>
            </p:cNvSpPr>
            <p:nvPr/>
          </p:nvSpPr>
          <p:spPr bwMode="auto">
            <a:xfrm>
              <a:off x="10791825" y="4673600"/>
              <a:ext cx="161925" cy="298450"/>
            </a:xfrm>
            <a:custGeom>
              <a:avLst/>
              <a:gdLst>
                <a:gd name="T0" fmla="*/ 73 w 73"/>
                <a:gd name="T1" fmla="*/ 86 h 134"/>
                <a:gd name="T2" fmla="*/ 72 w 73"/>
                <a:gd name="T3" fmla="*/ 95 h 134"/>
                <a:gd name="T4" fmla="*/ 68 w 73"/>
                <a:gd name="T5" fmla="*/ 103 h 134"/>
                <a:gd name="T6" fmla="*/ 60 w 73"/>
                <a:gd name="T7" fmla="*/ 111 h 134"/>
                <a:gd name="T8" fmla="*/ 47 w 73"/>
                <a:gd name="T9" fmla="*/ 117 h 134"/>
                <a:gd name="T10" fmla="*/ 47 w 73"/>
                <a:gd name="T11" fmla="*/ 134 h 134"/>
                <a:gd name="T12" fmla="*/ 29 w 73"/>
                <a:gd name="T13" fmla="*/ 134 h 134"/>
                <a:gd name="T14" fmla="*/ 29 w 73"/>
                <a:gd name="T15" fmla="*/ 119 h 134"/>
                <a:gd name="T16" fmla="*/ 21 w 73"/>
                <a:gd name="T17" fmla="*/ 118 h 134"/>
                <a:gd name="T18" fmla="*/ 13 w 73"/>
                <a:gd name="T19" fmla="*/ 117 h 134"/>
                <a:gd name="T20" fmla="*/ 6 w 73"/>
                <a:gd name="T21" fmla="*/ 115 h 134"/>
                <a:gd name="T22" fmla="*/ 1 w 73"/>
                <a:gd name="T23" fmla="*/ 113 h 134"/>
                <a:gd name="T24" fmla="*/ 1 w 73"/>
                <a:gd name="T25" fmla="*/ 85 h 134"/>
                <a:gd name="T26" fmla="*/ 16 w 73"/>
                <a:gd name="T27" fmla="*/ 93 h 134"/>
                <a:gd name="T28" fmla="*/ 31 w 73"/>
                <a:gd name="T29" fmla="*/ 96 h 134"/>
                <a:gd name="T30" fmla="*/ 35 w 73"/>
                <a:gd name="T31" fmla="*/ 95 h 134"/>
                <a:gd name="T32" fmla="*/ 38 w 73"/>
                <a:gd name="T33" fmla="*/ 94 h 134"/>
                <a:gd name="T34" fmla="*/ 39 w 73"/>
                <a:gd name="T35" fmla="*/ 92 h 134"/>
                <a:gd name="T36" fmla="*/ 40 w 73"/>
                <a:gd name="T37" fmla="*/ 89 h 134"/>
                <a:gd name="T38" fmla="*/ 39 w 73"/>
                <a:gd name="T39" fmla="*/ 86 h 134"/>
                <a:gd name="T40" fmla="*/ 37 w 73"/>
                <a:gd name="T41" fmla="*/ 83 h 134"/>
                <a:gd name="T42" fmla="*/ 32 w 73"/>
                <a:gd name="T43" fmla="*/ 80 h 134"/>
                <a:gd name="T44" fmla="*/ 24 w 73"/>
                <a:gd name="T45" fmla="*/ 77 h 134"/>
                <a:gd name="T46" fmla="*/ 13 w 73"/>
                <a:gd name="T47" fmla="*/ 71 h 134"/>
                <a:gd name="T48" fmla="*/ 5 w 73"/>
                <a:gd name="T49" fmla="*/ 63 h 134"/>
                <a:gd name="T50" fmla="*/ 1 w 73"/>
                <a:gd name="T51" fmla="*/ 55 h 134"/>
                <a:gd name="T52" fmla="*/ 0 w 73"/>
                <a:gd name="T53" fmla="*/ 46 h 134"/>
                <a:gd name="T54" fmla="*/ 2 w 73"/>
                <a:gd name="T55" fmla="*/ 34 h 134"/>
                <a:gd name="T56" fmla="*/ 8 w 73"/>
                <a:gd name="T57" fmla="*/ 25 h 134"/>
                <a:gd name="T58" fmla="*/ 17 w 73"/>
                <a:gd name="T59" fmla="*/ 18 h 134"/>
                <a:gd name="T60" fmla="*/ 29 w 73"/>
                <a:gd name="T61" fmla="*/ 15 h 134"/>
                <a:gd name="T62" fmla="*/ 29 w 73"/>
                <a:gd name="T63" fmla="*/ 0 h 134"/>
                <a:gd name="T64" fmla="*/ 47 w 73"/>
                <a:gd name="T65" fmla="*/ 0 h 134"/>
                <a:gd name="T66" fmla="*/ 47 w 73"/>
                <a:gd name="T67" fmla="*/ 14 h 134"/>
                <a:gd name="T68" fmla="*/ 59 w 73"/>
                <a:gd name="T69" fmla="*/ 15 h 134"/>
                <a:gd name="T70" fmla="*/ 68 w 73"/>
                <a:gd name="T71" fmla="*/ 17 h 134"/>
                <a:gd name="T72" fmla="*/ 68 w 73"/>
                <a:gd name="T73" fmla="*/ 44 h 134"/>
                <a:gd name="T74" fmla="*/ 63 w 73"/>
                <a:gd name="T75" fmla="*/ 41 h 134"/>
                <a:gd name="T76" fmla="*/ 56 w 73"/>
                <a:gd name="T77" fmla="*/ 39 h 134"/>
                <a:gd name="T78" fmla="*/ 49 w 73"/>
                <a:gd name="T79" fmla="*/ 37 h 134"/>
                <a:gd name="T80" fmla="*/ 41 w 73"/>
                <a:gd name="T81" fmla="*/ 36 h 134"/>
                <a:gd name="T82" fmla="*/ 37 w 73"/>
                <a:gd name="T83" fmla="*/ 37 h 134"/>
                <a:gd name="T84" fmla="*/ 34 w 73"/>
                <a:gd name="T85" fmla="*/ 38 h 134"/>
                <a:gd name="T86" fmla="*/ 33 w 73"/>
                <a:gd name="T87" fmla="*/ 40 h 134"/>
                <a:gd name="T88" fmla="*/ 32 w 73"/>
                <a:gd name="T89" fmla="*/ 43 h 134"/>
                <a:gd name="T90" fmla="*/ 32 w 73"/>
                <a:gd name="T91" fmla="*/ 45 h 134"/>
                <a:gd name="T92" fmla="*/ 34 w 73"/>
                <a:gd name="T93" fmla="*/ 48 h 134"/>
                <a:gd name="T94" fmla="*/ 38 w 73"/>
                <a:gd name="T95" fmla="*/ 51 h 134"/>
                <a:gd name="T96" fmla="*/ 45 w 73"/>
                <a:gd name="T97" fmla="*/ 54 h 134"/>
                <a:gd name="T98" fmla="*/ 58 w 73"/>
                <a:gd name="T99" fmla="*/ 61 h 134"/>
                <a:gd name="T100" fmla="*/ 67 w 73"/>
                <a:gd name="T101" fmla="*/ 69 h 134"/>
                <a:gd name="T102" fmla="*/ 72 w 73"/>
                <a:gd name="T103" fmla="*/ 77 h 134"/>
                <a:gd name="T104" fmla="*/ 73 w 73"/>
                <a:gd name="T105" fmla="*/ 8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3" h="134">
                  <a:moveTo>
                    <a:pt x="73" y="86"/>
                  </a:moveTo>
                  <a:cubicBezTo>
                    <a:pt x="73" y="89"/>
                    <a:pt x="73" y="92"/>
                    <a:pt x="72" y="95"/>
                  </a:cubicBezTo>
                  <a:cubicBezTo>
                    <a:pt x="71" y="98"/>
                    <a:pt x="70" y="101"/>
                    <a:pt x="68" y="103"/>
                  </a:cubicBezTo>
                  <a:cubicBezTo>
                    <a:pt x="66" y="106"/>
                    <a:pt x="63" y="109"/>
                    <a:pt x="60" y="111"/>
                  </a:cubicBezTo>
                  <a:cubicBezTo>
                    <a:pt x="56" y="114"/>
                    <a:pt x="52" y="115"/>
                    <a:pt x="47" y="117"/>
                  </a:cubicBezTo>
                  <a:cubicBezTo>
                    <a:pt x="47" y="134"/>
                    <a:pt x="47" y="134"/>
                    <a:pt x="47" y="134"/>
                  </a:cubicBezTo>
                  <a:cubicBezTo>
                    <a:pt x="29" y="134"/>
                    <a:pt x="29" y="134"/>
                    <a:pt x="29" y="134"/>
                  </a:cubicBezTo>
                  <a:cubicBezTo>
                    <a:pt x="29" y="119"/>
                    <a:pt x="29" y="119"/>
                    <a:pt x="29" y="119"/>
                  </a:cubicBezTo>
                  <a:cubicBezTo>
                    <a:pt x="27" y="119"/>
                    <a:pt x="24" y="119"/>
                    <a:pt x="21" y="118"/>
                  </a:cubicBezTo>
                  <a:cubicBezTo>
                    <a:pt x="18" y="118"/>
                    <a:pt x="15" y="117"/>
                    <a:pt x="13" y="117"/>
                  </a:cubicBezTo>
                  <a:cubicBezTo>
                    <a:pt x="10" y="116"/>
                    <a:pt x="8" y="116"/>
                    <a:pt x="6" y="115"/>
                  </a:cubicBezTo>
                  <a:cubicBezTo>
                    <a:pt x="4" y="114"/>
                    <a:pt x="2" y="113"/>
                    <a:pt x="1" y="113"/>
                  </a:cubicBezTo>
                  <a:cubicBezTo>
                    <a:pt x="1" y="85"/>
                    <a:pt x="1" y="85"/>
                    <a:pt x="1" y="85"/>
                  </a:cubicBezTo>
                  <a:cubicBezTo>
                    <a:pt x="6" y="88"/>
                    <a:pt x="11" y="91"/>
                    <a:pt x="16" y="93"/>
                  </a:cubicBezTo>
                  <a:cubicBezTo>
                    <a:pt x="21" y="95"/>
                    <a:pt x="26" y="96"/>
                    <a:pt x="31" y="96"/>
                  </a:cubicBezTo>
                  <a:cubicBezTo>
                    <a:pt x="33" y="96"/>
                    <a:pt x="34" y="96"/>
                    <a:pt x="35" y="95"/>
                  </a:cubicBezTo>
                  <a:cubicBezTo>
                    <a:pt x="36" y="95"/>
                    <a:pt x="37" y="94"/>
                    <a:pt x="38" y="94"/>
                  </a:cubicBezTo>
                  <a:cubicBezTo>
                    <a:pt x="38" y="93"/>
                    <a:pt x="39" y="92"/>
                    <a:pt x="39" y="92"/>
                  </a:cubicBezTo>
                  <a:cubicBezTo>
                    <a:pt x="39" y="91"/>
                    <a:pt x="40" y="90"/>
                    <a:pt x="40" y="89"/>
                  </a:cubicBezTo>
                  <a:cubicBezTo>
                    <a:pt x="40" y="88"/>
                    <a:pt x="40" y="87"/>
                    <a:pt x="39" y="86"/>
                  </a:cubicBezTo>
                  <a:cubicBezTo>
                    <a:pt x="39" y="85"/>
                    <a:pt x="38" y="84"/>
                    <a:pt x="37" y="83"/>
                  </a:cubicBezTo>
                  <a:cubicBezTo>
                    <a:pt x="36" y="82"/>
                    <a:pt x="35" y="81"/>
                    <a:pt x="32" y="80"/>
                  </a:cubicBezTo>
                  <a:cubicBezTo>
                    <a:pt x="30" y="79"/>
                    <a:pt x="28" y="78"/>
                    <a:pt x="24" y="77"/>
                  </a:cubicBezTo>
                  <a:cubicBezTo>
                    <a:pt x="20" y="75"/>
                    <a:pt x="16" y="73"/>
                    <a:pt x="13" y="71"/>
                  </a:cubicBezTo>
                  <a:cubicBezTo>
                    <a:pt x="10" y="68"/>
                    <a:pt x="7" y="66"/>
                    <a:pt x="5" y="63"/>
                  </a:cubicBezTo>
                  <a:cubicBezTo>
                    <a:pt x="3" y="61"/>
                    <a:pt x="2" y="58"/>
                    <a:pt x="1" y="55"/>
                  </a:cubicBezTo>
                  <a:cubicBezTo>
                    <a:pt x="0" y="52"/>
                    <a:pt x="0" y="49"/>
                    <a:pt x="0" y="46"/>
                  </a:cubicBezTo>
                  <a:cubicBezTo>
                    <a:pt x="0" y="42"/>
                    <a:pt x="1" y="38"/>
                    <a:pt x="2" y="34"/>
                  </a:cubicBezTo>
                  <a:cubicBezTo>
                    <a:pt x="3" y="31"/>
                    <a:pt x="5" y="28"/>
                    <a:pt x="8" y="25"/>
                  </a:cubicBezTo>
                  <a:cubicBezTo>
                    <a:pt x="10" y="22"/>
                    <a:pt x="13" y="20"/>
                    <a:pt x="17" y="18"/>
                  </a:cubicBezTo>
                  <a:cubicBezTo>
                    <a:pt x="21" y="17"/>
                    <a:pt x="25" y="15"/>
                    <a:pt x="29" y="15"/>
                  </a:cubicBezTo>
                  <a:cubicBezTo>
                    <a:pt x="29" y="0"/>
                    <a:pt x="29" y="0"/>
                    <a:pt x="29" y="0"/>
                  </a:cubicBezTo>
                  <a:cubicBezTo>
                    <a:pt x="47" y="0"/>
                    <a:pt x="47" y="0"/>
                    <a:pt x="47" y="0"/>
                  </a:cubicBezTo>
                  <a:cubicBezTo>
                    <a:pt x="47" y="14"/>
                    <a:pt x="47" y="14"/>
                    <a:pt x="47" y="14"/>
                  </a:cubicBezTo>
                  <a:cubicBezTo>
                    <a:pt x="51" y="14"/>
                    <a:pt x="55" y="14"/>
                    <a:pt x="59" y="15"/>
                  </a:cubicBezTo>
                  <a:cubicBezTo>
                    <a:pt x="63" y="16"/>
                    <a:pt x="66" y="16"/>
                    <a:pt x="68" y="17"/>
                  </a:cubicBezTo>
                  <a:cubicBezTo>
                    <a:pt x="68" y="44"/>
                    <a:pt x="68" y="44"/>
                    <a:pt x="68" y="44"/>
                  </a:cubicBezTo>
                  <a:cubicBezTo>
                    <a:pt x="67" y="43"/>
                    <a:pt x="65" y="42"/>
                    <a:pt x="63" y="41"/>
                  </a:cubicBezTo>
                  <a:cubicBezTo>
                    <a:pt x="61" y="41"/>
                    <a:pt x="59" y="40"/>
                    <a:pt x="56" y="39"/>
                  </a:cubicBezTo>
                  <a:cubicBezTo>
                    <a:pt x="54" y="38"/>
                    <a:pt x="52" y="38"/>
                    <a:pt x="49" y="37"/>
                  </a:cubicBezTo>
                  <a:cubicBezTo>
                    <a:pt x="46" y="37"/>
                    <a:pt x="44" y="36"/>
                    <a:pt x="41" y="36"/>
                  </a:cubicBezTo>
                  <a:cubicBezTo>
                    <a:pt x="40" y="36"/>
                    <a:pt x="38" y="37"/>
                    <a:pt x="37" y="37"/>
                  </a:cubicBezTo>
                  <a:cubicBezTo>
                    <a:pt x="36" y="37"/>
                    <a:pt x="35" y="38"/>
                    <a:pt x="34" y="38"/>
                  </a:cubicBezTo>
                  <a:cubicBezTo>
                    <a:pt x="34" y="39"/>
                    <a:pt x="33" y="40"/>
                    <a:pt x="33" y="40"/>
                  </a:cubicBezTo>
                  <a:cubicBezTo>
                    <a:pt x="32" y="41"/>
                    <a:pt x="32" y="42"/>
                    <a:pt x="32" y="43"/>
                  </a:cubicBezTo>
                  <a:cubicBezTo>
                    <a:pt x="32" y="44"/>
                    <a:pt x="32" y="45"/>
                    <a:pt x="32" y="45"/>
                  </a:cubicBezTo>
                  <a:cubicBezTo>
                    <a:pt x="33" y="46"/>
                    <a:pt x="33" y="47"/>
                    <a:pt x="34" y="48"/>
                  </a:cubicBezTo>
                  <a:cubicBezTo>
                    <a:pt x="35" y="49"/>
                    <a:pt x="36" y="50"/>
                    <a:pt x="38" y="51"/>
                  </a:cubicBezTo>
                  <a:cubicBezTo>
                    <a:pt x="40" y="52"/>
                    <a:pt x="42" y="53"/>
                    <a:pt x="45" y="54"/>
                  </a:cubicBezTo>
                  <a:cubicBezTo>
                    <a:pt x="50" y="57"/>
                    <a:pt x="55" y="59"/>
                    <a:pt x="58" y="61"/>
                  </a:cubicBezTo>
                  <a:cubicBezTo>
                    <a:pt x="62" y="64"/>
                    <a:pt x="65" y="66"/>
                    <a:pt x="67" y="69"/>
                  </a:cubicBezTo>
                  <a:cubicBezTo>
                    <a:pt x="69" y="72"/>
                    <a:pt x="71" y="74"/>
                    <a:pt x="72" y="77"/>
                  </a:cubicBezTo>
                  <a:cubicBezTo>
                    <a:pt x="73" y="80"/>
                    <a:pt x="73" y="83"/>
                    <a:pt x="73" y="8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 name="Freeform 8"/>
            <p:cNvSpPr>
              <a:spLocks/>
            </p:cNvSpPr>
            <p:nvPr/>
          </p:nvSpPr>
          <p:spPr bwMode="auto">
            <a:xfrm>
              <a:off x="10988675" y="4560888"/>
              <a:ext cx="122237" cy="223838"/>
            </a:xfrm>
            <a:custGeom>
              <a:avLst/>
              <a:gdLst>
                <a:gd name="T0" fmla="*/ 55 w 55"/>
                <a:gd name="T1" fmla="*/ 66 h 101"/>
                <a:gd name="T2" fmla="*/ 55 w 55"/>
                <a:gd name="T3" fmla="*/ 72 h 101"/>
                <a:gd name="T4" fmla="*/ 51 w 55"/>
                <a:gd name="T5" fmla="*/ 78 h 101"/>
                <a:gd name="T6" fmla="*/ 45 w 55"/>
                <a:gd name="T7" fmla="*/ 84 h 101"/>
                <a:gd name="T8" fmla="*/ 35 w 55"/>
                <a:gd name="T9" fmla="*/ 89 h 101"/>
                <a:gd name="T10" fmla="*/ 35 w 55"/>
                <a:gd name="T11" fmla="*/ 101 h 101"/>
                <a:gd name="T12" fmla="*/ 22 w 55"/>
                <a:gd name="T13" fmla="*/ 101 h 101"/>
                <a:gd name="T14" fmla="*/ 22 w 55"/>
                <a:gd name="T15" fmla="*/ 90 h 101"/>
                <a:gd name="T16" fmla="*/ 16 w 55"/>
                <a:gd name="T17" fmla="*/ 90 h 101"/>
                <a:gd name="T18" fmla="*/ 10 w 55"/>
                <a:gd name="T19" fmla="*/ 89 h 101"/>
                <a:gd name="T20" fmla="*/ 4 w 55"/>
                <a:gd name="T21" fmla="*/ 87 h 101"/>
                <a:gd name="T22" fmla="*/ 1 w 55"/>
                <a:gd name="T23" fmla="*/ 85 h 101"/>
                <a:gd name="T24" fmla="*/ 1 w 55"/>
                <a:gd name="T25" fmla="*/ 64 h 101"/>
                <a:gd name="T26" fmla="*/ 12 w 55"/>
                <a:gd name="T27" fmla="*/ 71 h 101"/>
                <a:gd name="T28" fmla="*/ 24 w 55"/>
                <a:gd name="T29" fmla="*/ 73 h 101"/>
                <a:gd name="T30" fmla="*/ 27 w 55"/>
                <a:gd name="T31" fmla="*/ 72 h 101"/>
                <a:gd name="T32" fmla="*/ 29 w 55"/>
                <a:gd name="T33" fmla="*/ 71 h 101"/>
                <a:gd name="T34" fmla="*/ 30 w 55"/>
                <a:gd name="T35" fmla="*/ 69 h 101"/>
                <a:gd name="T36" fmla="*/ 30 w 55"/>
                <a:gd name="T37" fmla="*/ 67 h 101"/>
                <a:gd name="T38" fmla="*/ 30 w 55"/>
                <a:gd name="T39" fmla="*/ 65 h 101"/>
                <a:gd name="T40" fmla="*/ 28 w 55"/>
                <a:gd name="T41" fmla="*/ 63 h 101"/>
                <a:gd name="T42" fmla="*/ 25 w 55"/>
                <a:gd name="T43" fmla="*/ 61 h 101"/>
                <a:gd name="T44" fmla="*/ 18 w 55"/>
                <a:gd name="T45" fmla="*/ 58 h 101"/>
                <a:gd name="T46" fmla="*/ 10 w 55"/>
                <a:gd name="T47" fmla="*/ 54 h 101"/>
                <a:gd name="T48" fmla="*/ 4 w 55"/>
                <a:gd name="T49" fmla="*/ 48 h 101"/>
                <a:gd name="T50" fmla="*/ 1 w 55"/>
                <a:gd name="T51" fmla="*/ 42 h 101"/>
                <a:gd name="T52" fmla="*/ 0 w 55"/>
                <a:gd name="T53" fmla="*/ 35 h 101"/>
                <a:gd name="T54" fmla="*/ 2 w 55"/>
                <a:gd name="T55" fmla="*/ 26 h 101"/>
                <a:gd name="T56" fmla="*/ 6 w 55"/>
                <a:gd name="T57" fmla="*/ 19 h 101"/>
                <a:gd name="T58" fmla="*/ 13 w 55"/>
                <a:gd name="T59" fmla="*/ 14 h 101"/>
                <a:gd name="T60" fmla="*/ 22 w 55"/>
                <a:gd name="T61" fmla="*/ 11 h 101"/>
                <a:gd name="T62" fmla="*/ 22 w 55"/>
                <a:gd name="T63" fmla="*/ 0 h 101"/>
                <a:gd name="T64" fmla="*/ 35 w 55"/>
                <a:gd name="T65" fmla="*/ 0 h 101"/>
                <a:gd name="T66" fmla="*/ 35 w 55"/>
                <a:gd name="T67" fmla="*/ 11 h 101"/>
                <a:gd name="T68" fmla="*/ 45 w 55"/>
                <a:gd name="T69" fmla="*/ 12 h 101"/>
                <a:gd name="T70" fmla="*/ 52 w 55"/>
                <a:gd name="T71" fmla="*/ 13 h 101"/>
                <a:gd name="T72" fmla="*/ 52 w 55"/>
                <a:gd name="T73" fmla="*/ 34 h 101"/>
                <a:gd name="T74" fmla="*/ 48 w 55"/>
                <a:gd name="T75" fmla="*/ 32 h 101"/>
                <a:gd name="T76" fmla="*/ 43 w 55"/>
                <a:gd name="T77" fmla="*/ 30 h 101"/>
                <a:gd name="T78" fmla="*/ 37 w 55"/>
                <a:gd name="T79" fmla="*/ 28 h 101"/>
                <a:gd name="T80" fmla="*/ 31 w 55"/>
                <a:gd name="T81" fmla="*/ 28 h 101"/>
                <a:gd name="T82" fmla="*/ 28 w 55"/>
                <a:gd name="T83" fmla="*/ 28 h 101"/>
                <a:gd name="T84" fmla="*/ 26 w 55"/>
                <a:gd name="T85" fmla="*/ 29 h 101"/>
                <a:gd name="T86" fmla="*/ 25 w 55"/>
                <a:gd name="T87" fmla="*/ 31 h 101"/>
                <a:gd name="T88" fmla="*/ 24 w 55"/>
                <a:gd name="T89" fmla="*/ 33 h 101"/>
                <a:gd name="T90" fmla="*/ 25 w 55"/>
                <a:gd name="T91" fmla="*/ 35 h 101"/>
                <a:gd name="T92" fmla="*/ 26 w 55"/>
                <a:gd name="T93" fmla="*/ 37 h 101"/>
                <a:gd name="T94" fmla="*/ 29 w 55"/>
                <a:gd name="T95" fmla="*/ 39 h 101"/>
                <a:gd name="T96" fmla="*/ 34 w 55"/>
                <a:gd name="T97" fmla="*/ 41 h 101"/>
                <a:gd name="T98" fmla="*/ 44 w 55"/>
                <a:gd name="T99" fmla="*/ 46 h 101"/>
                <a:gd name="T100" fmla="*/ 51 w 55"/>
                <a:gd name="T101" fmla="*/ 52 h 101"/>
                <a:gd name="T102" fmla="*/ 54 w 55"/>
                <a:gd name="T103" fmla="*/ 59 h 101"/>
                <a:gd name="T104" fmla="*/ 55 w 55"/>
                <a:gd name="T105" fmla="*/ 6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5" h="101">
                  <a:moveTo>
                    <a:pt x="55" y="66"/>
                  </a:moveTo>
                  <a:cubicBezTo>
                    <a:pt x="55" y="67"/>
                    <a:pt x="55" y="70"/>
                    <a:pt x="55" y="72"/>
                  </a:cubicBezTo>
                  <a:cubicBezTo>
                    <a:pt x="54" y="74"/>
                    <a:pt x="53" y="76"/>
                    <a:pt x="51" y="78"/>
                  </a:cubicBezTo>
                  <a:cubicBezTo>
                    <a:pt x="50" y="81"/>
                    <a:pt x="48" y="82"/>
                    <a:pt x="45" y="84"/>
                  </a:cubicBezTo>
                  <a:cubicBezTo>
                    <a:pt x="43" y="86"/>
                    <a:pt x="39" y="88"/>
                    <a:pt x="35" y="89"/>
                  </a:cubicBezTo>
                  <a:cubicBezTo>
                    <a:pt x="35" y="101"/>
                    <a:pt x="35" y="101"/>
                    <a:pt x="35" y="101"/>
                  </a:cubicBezTo>
                  <a:cubicBezTo>
                    <a:pt x="22" y="101"/>
                    <a:pt x="22" y="101"/>
                    <a:pt x="22" y="101"/>
                  </a:cubicBezTo>
                  <a:cubicBezTo>
                    <a:pt x="22" y="90"/>
                    <a:pt x="22" y="90"/>
                    <a:pt x="22" y="90"/>
                  </a:cubicBezTo>
                  <a:cubicBezTo>
                    <a:pt x="20" y="90"/>
                    <a:pt x="18" y="90"/>
                    <a:pt x="16" y="90"/>
                  </a:cubicBezTo>
                  <a:cubicBezTo>
                    <a:pt x="14" y="89"/>
                    <a:pt x="12" y="89"/>
                    <a:pt x="10" y="89"/>
                  </a:cubicBezTo>
                  <a:cubicBezTo>
                    <a:pt x="8" y="88"/>
                    <a:pt x="6" y="88"/>
                    <a:pt x="4" y="87"/>
                  </a:cubicBezTo>
                  <a:cubicBezTo>
                    <a:pt x="3" y="87"/>
                    <a:pt x="2" y="86"/>
                    <a:pt x="1" y="85"/>
                  </a:cubicBezTo>
                  <a:cubicBezTo>
                    <a:pt x="1" y="64"/>
                    <a:pt x="1" y="64"/>
                    <a:pt x="1" y="64"/>
                  </a:cubicBezTo>
                  <a:cubicBezTo>
                    <a:pt x="5" y="67"/>
                    <a:pt x="8" y="69"/>
                    <a:pt x="12" y="71"/>
                  </a:cubicBezTo>
                  <a:cubicBezTo>
                    <a:pt x="16" y="72"/>
                    <a:pt x="20" y="73"/>
                    <a:pt x="24" y="73"/>
                  </a:cubicBezTo>
                  <a:cubicBezTo>
                    <a:pt x="25" y="73"/>
                    <a:pt x="26" y="73"/>
                    <a:pt x="27" y="72"/>
                  </a:cubicBezTo>
                  <a:cubicBezTo>
                    <a:pt x="27" y="72"/>
                    <a:pt x="28" y="72"/>
                    <a:pt x="29" y="71"/>
                  </a:cubicBezTo>
                  <a:cubicBezTo>
                    <a:pt x="29" y="71"/>
                    <a:pt x="30" y="70"/>
                    <a:pt x="30" y="69"/>
                  </a:cubicBezTo>
                  <a:cubicBezTo>
                    <a:pt x="30" y="69"/>
                    <a:pt x="30" y="68"/>
                    <a:pt x="30" y="67"/>
                  </a:cubicBezTo>
                  <a:cubicBezTo>
                    <a:pt x="30" y="67"/>
                    <a:pt x="30" y="66"/>
                    <a:pt x="30" y="65"/>
                  </a:cubicBezTo>
                  <a:cubicBezTo>
                    <a:pt x="30" y="65"/>
                    <a:pt x="29" y="64"/>
                    <a:pt x="28" y="63"/>
                  </a:cubicBezTo>
                  <a:cubicBezTo>
                    <a:pt x="27" y="63"/>
                    <a:pt x="26" y="62"/>
                    <a:pt x="25" y="61"/>
                  </a:cubicBezTo>
                  <a:cubicBezTo>
                    <a:pt x="23" y="60"/>
                    <a:pt x="21" y="59"/>
                    <a:pt x="18" y="58"/>
                  </a:cubicBezTo>
                  <a:cubicBezTo>
                    <a:pt x="15" y="57"/>
                    <a:pt x="12" y="55"/>
                    <a:pt x="10" y="54"/>
                  </a:cubicBezTo>
                  <a:cubicBezTo>
                    <a:pt x="7" y="52"/>
                    <a:pt x="6" y="50"/>
                    <a:pt x="4" y="48"/>
                  </a:cubicBezTo>
                  <a:cubicBezTo>
                    <a:pt x="3" y="46"/>
                    <a:pt x="2" y="44"/>
                    <a:pt x="1" y="42"/>
                  </a:cubicBezTo>
                  <a:cubicBezTo>
                    <a:pt x="0" y="40"/>
                    <a:pt x="0" y="37"/>
                    <a:pt x="0" y="35"/>
                  </a:cubicBezTo>
                  <a:cubicBezTo>
                    <a:pt x="0" y="32"/>
                    <a:pt x="1" y="29"/>
                    <a:pt x="2" y="26"/>
                  </a:cubicBezTo>
                  <a:cubicBezTo>
                    <a:pt x="3" y="24"/>
                    <a:pt x="4" y="21"/>
                    <a:pt x="6" y="19"/>
                  </a:cubicBezTo>
                  <a:cubicBezTo>
                    <a:pt x="8" y="17"/>
                    <a:pt x="10" y="15"/>
                    <a:pt x="13" y="14"/>
                  </a:cubicBezTo>
                  <a:cubicBezTo>
                    <a:pt x="16" y="13"/>
                    <a:pt x="19" y="12"/>
                    <a:pt x="22" y="11"/>
                  </a:cubicBezTo>
                  <a:cubicBezTo>
                    <a:pt x="22" y="0"/>
                    <a:pt x="22" y="0"/>
                    <a:pt x="22" y="0"/>
                  </a:cubicBezTo>
                  <a:cubicBezTo>
                    <a:pt x="35" y="0"/>
                    <a:pt x="35" y="0"/>
                    <a:pt x="35" y="0"/>
                  </a:cubicBezTo>
                  <a:cubicBezTo>
                    <a:pt x="35" y="11"/>
                    <a:pt x="35" y="11"/>
                    <a:pt x="35" y="11"/>
                  </a:cubicBezTo>
                  <a:cubicBezTo>
                    <a:pt x="39" y="11"/>
                    <a:pt x="42" y="11"/>
                    <a:pt x="45" y="12"/>
                  </a:cubicBezTo>
                  <a:cubicBezTo>
                    <a:pt x="47" y="12"/>
                    <a:pt x="50" y="13"/>
                    <a:pt x="52" y="13"/>
                  </a:cubicBezTo>
                  <a:cubicBezTo>
                    <a:pt x="52" y="34"/>
                    <a:pt x="52" y="34"/>
                    <a:pt x="52" y="34"/>
                  </a:cubicBezTo>
                  <a:cubicBezTo>
                    <a:pt x="50" y="33"/>
                    <a:pt x="49" y="32"/>
                    <a:pt x="48" y="32"/>
                  </a:cubicBezTo>
                  <a:cubicBezTo>
                    <a:pt x="46" y="31"/>
                    <a:pt x="45" y="30"/>
                    <a:pt x="43" y="30"/>
                  </a:cubicBezTo>
                  <a:cubicBezTo>
                    <a:pt x="41" y="29"/>
                    <a:pt x="39" y="29"/>
                    <a:pt x="37" y="28"/>
                  </a:cubicBezTo>
                  <a:cubicBezTo>
                    <a:pt x="35" y="28"/>
                    <a:pt x="33" y="28"/>
                    <a:pt x="31" y="28"/>
                  </a:cubicBezTo>
                  <a:cubicBezTo>
                    <a:pt x="30" y="28"/>
                    <a:pt x="29" y="28"/>
                    <a:pt x="28" y="28"/>
                  </a:cubicBezTo>
                  <a:cubicBezTo>
                    <a:pt x="27" y="28"/>
                    <a:pt x="27" y="29"/>
                    <a:pt x="26" y="29"/>
                  </a:cubicBezTo>
                  <a:cubicBezTo>
                    <a:pt x="26" y="30"/>
                    <a:pt x="25" y="30"/>
                    <a:pt x="25" y="31"/>
                  </a:cubicBezTo>
                  <a:cubicBezTo>
                    <a:pt x="24" y="31"/>
                    <a:pt x="24" y="32"/>
                    <a:pt x="24" y="33"/>
                  </a:cubicBezTo>
                  <a:cubicBezTo>
                    <a:pt x="24" y="33"/>
                    <a:pt x="24" y="34"/>
                    <a:pt x="25" y="35"/>
                  </a:cubicBezTo>
                  <a:cubicBezTo>
                    <a:pt x="25" y="35"/>
                    <a:pt x="25" y="36"/>
                    <a:pt x="26" y="37"/>
                  </a:cubicBezTo>
                  <a:cubicBezTo>
                    <a:pt x="26" y="37"/>
                    <a:pt x="27" y="38"/>
                    <a:pt x="29" y="39"/>
                  </a:cubicBezTo>
                  <a:cubicBezTo>
                    <a:pt x="30" y="39"/>
                    <a:pt x="32" y="40"/>
                    <a:pt x="34" y="41"/>
                  </a:cubicBezTo>
                  <a:cubicBezTo>
                    <a:pt x="38" y="43"/>
                    <a:pt x="41" y="45"/>
                    <a:pt x="44" y="46"/>
                  </a:cubicBezTo>
                  <a:cubicBezTo>
                    <a:pt x="47" y="48"/>
                    <a:pt x="49" y="50"/>
                    <a:pt x="51" y="52"/>
                  </a:cubicBezTo>
                  <a:cubicBezTo>
                    <a:pt x="52" y="54"/>
                    <a:pt x="54" y="56"/>
                    <a:pt x="54" y="59"/>
                  </a:cubicBezTo>
                  <a:cubicBezTo>
                    <a:pt x="55" y="61"/>
                    <a:pt x="55" y="63"/>
                    <a:pt x="55" y="66"/>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5" name="Freeform 9"/>
            <p:cNvSpPr>
              <a:spLocks/>
            </p:cNvSpPr>
            <p:nvPr/>
          </p:nvSpPr>
          <p:spPr bwMode="auto">
            <a:xfrm>
              <a:off x="10766425" y="5607050"/>
              <a:ext cx="771525" cy="873125"/>
            </a:xfrm>
            <a:custGeom>
              <a:avLst/>
              <a:gdLst>
                <a:gd name="T0" fmla="*/ 464 w 486"/>
                <a:gd name="T1" fmla="*/ 550 h 550"/>
                <a:gd name="T2" fmla="*/ 20 w 486"/>
                <a:gd name="T3" fmla="*/ 550 h 550"/>
                <a:gd name="T4" fmla="*/ 0 w 486"/>
                <a:gd name="T5" fmla="*/ 0 h 550"/>
                <a:gd name="T6" fmla="*/ 486 w 486"/>
                <a:gd name="T7" fmla="*/ 0 h 550"/>
                <a:gd name="T8" fmla="*/ 464 w 486"/>
                <a:gd name="T9" fmla="*/ 550 h 550"/>
              </a:gdLst>
              <a:ahLst/>
              <a:cxnLst>
                <a:cxn ang="0">
                  <a:pos x="T0" y="T1"/>
                </a:cxn>
                <a:cxn ang="0">
                  <a:pos x="T2" y="T3"/>
                </a:cxn>
                <a:cxn ang="0">
                  <a:pos x="T4" y="T5"/>
                </a:cxn>
                <a:cxn ang="0">
                  <a:pos x="T6" y="T7"/>
                </a:cxn>
                <a:cxn ang="0">
                  <a:pos x="T8" y="T9"/>
                </a:cxn>
              </a:cxnLst>
              <a:rect l="0" t="0" r="r" b="b"/>
              <a:pathLst>
                <a:path w="486" h="550">
                  <a:moveTo>
                    <a:pt x="464" y="550"/>
                  </a:moveTo>
                  <a:lnTo>
                    <a:pt x="20" y="550"/>
                  </a:lnTo>
                  <a:lnTo>
                    <a:pt x="0" y="0"/>
                  </a:lnTo>
                  <a:lnTo>
                    <a:pt x="486" y="0"/>
                  </a:lnTo>
                  <a:lnTo>
                    <a:pt x="464" y="550"/>
                  </a:lnTo>
                  <a:close/>
                </a:path>
              </a:pathLst>
            </a:custGeom>
            <a:solidFill>
              <a:srgbClr val="E6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 name="Freeform 10"/>
            <p:cNvSpPr>
              <a:spLocks/>
            </p:cNvSpPr>
            <p:nvPr/>
          </p:nvSpPr>
          <p:spPr bwMode="auto">
            <a:xfrm>
              <a:off x="11485563" y="6462713"/>
              <a:ext cx="17462" cy="17463"/>
            </a:xfrm>
            <a:custGeom>
              <a:avLst/>
              <a:gdLst>
                <a:gd name="T0" fmla="*/ 0 w 11"/>
                <a:gd name="T1" fmla="*/ 11 h 11"/>
                <a:gd name="T2" fmla="*/ 4 w 11"/>
                <a:gd name="T3" fmla="*/ 11 h 11"/>
                <a:gd name="T4" fmla="*/ 11 w 11"/>
                <a:gd name="T5" fmla="*/ 4 h 11"/>
                <a:gd name="T6" fmla="*/ 11 w 11"/>
                <a:gd name="T7" fmla="*/ 0 h 11"/>
                <a:gd name="T8" fmla="*/ 0 w 11"/>
                <a:gd name="T9" fmla="*/ 11 h 11"/>
              </a:gdLst>
              <a:ahLst/>
              <a:cxnLst>
                <a:cxn ang="0">
                  <a:pos x="T0" y="T1"/>
                </a:cxn>
                <a:cxn ang="0">
                  <a:pos x="T2" y="T3"/>
                </a:cxn>
                <a:cxn ang="0">
                  <a:pos x="T4" y="T5"/>
                </a:cxn>
                <a:cxn ang="0">
                  <a:pos x="T6" y="T7"/>
                </a:cxn>
                <a:cxn ang="0">
                  <a:pos x="T8" y="T9"/>
                </a:cxn>
              </a:cxnLst>
              <a:rect l="0" t="0" r="r" b="b"/>
              <a:pathLst>
                <a:path w="11" h="11">
                  <a:moveTo>
                    <a:pt x="0" y="11"/>
                  </a:moveTo>
                  <a:lnTo>
                    <a:pt x="4" y="11"/>
                  </a:lnTo>
                  <a:lnTo>
                    <a:pt x="11" y="4"/>
                  </a:lnTo>
                  <a:lnTo>
                    <a:pt x="11" y="0"/>
                  </a:lnTo>
                  <a:lnTo>
                    <a:pt x="0" y="11"/>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 name="Freeform 11"/>
            <p:cNvSpPr>
              <a:spLocks/>
            </p:cNvSpPr>
            <p:nvPr/>
          </p:nvSpPr>
          <p:spPr bwMode="auto">
            <a:xfrm>
              <a:off x="10798175" y="6456363"/>
              <a:ext cx="22225" cy="23813"/>
            </a:xfrm>
            <a:custGeom>
              <a:avLst/>
              <a:gdLst>
                <a:gd name="T0" fmla="*/ 0 w 14"/>
                <a:gd name="T1" fmla="*/ 0 h 15"/>
                <a:gd name="T2" fmla="*/ 0 w 14"/>
                <a:gd name="T3" fmla="*/ 5 h 15"/>
                <a:gd name="T4" fmla="*/ 10 w 14"/>
                <a:gd name="T5" fmla="*/ 15 h 15"/>
                <a:gd name="T6" fmla="*/ 14 w 14"/>
                <a:gd name="T7" fmla="*/ 15 h 15"/>
                <a:gd name="T8" fmla="*/ 0 w 14"/>
                <a:gd name="T9" fmla="*/ 0 h 15"/>
              </a:gdLst>
              <a:ahLst/>
              <a:cxnLst>
                <a:cxn ang="0">
                  <a:pos x="T0" y="T1"/>
                </a:cxn>
                <a:cxn ang="0">
                  <a:pos x="T2" y="T3"/>
                </a:cxn>
                <a:cxn ang="0">
                  <a:pos x="T4" y="T5"/>
                </a:cxn>
                <a:cxn ang="0">
                  <a:pos x="T6" y="T7"/>
                </a:cxn>
                <a:cxn ang="0">
                  <a:pos x="T8" y="T9"/>
                </a:cxn>
              </a:cxnLst>
              <a:rect l="0" t="0" r="r" b="b"/>
              <a:pathLst>
                <a:path w="14" h="15">
                  <a:moveTo>
                    <a:pt x="0" y="0"/>
                  </a:moveTo>
                  <a:lnTo>
                    <a:pt x="0" y="5"/>
                  </a:lnTo>
                  <a:lnTo>
                    <a:pt x="10" y="15"/>
                  </a:lnTo>
                  <a:lnTo>
                    <a:pt x="14" y="15"/>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8" name="Freeform 12"/>
            <p:cNvSpPr>
              <a:spLocks/>
            </p:cNvSpPr>
            <p:nvPr/>
          </p:nvSpPr>
          <p:spPr bwMode="auto">
            <a:xfrm>
              <a:off x="10766425" y="5607050"/>
              <a:ext cx="4762" cy="4763"/>
            </a:xfrm>
            <a:custGeom>
              <a:avLst/>
              <a:gdLst>
                <a:gd name="T0" fmla="*/ 0 w 3"/>
                <a:gd name="T1" fmla="*/ 0 h 3"/>
                <a:gd name="T2" fmla="*/ 0 w 3"/>
                <a:gd name="T3" fmla="*/ 3 h 3"/>
                <a:gd name="T4" fmla="*/ 3 w 3"/>
                <a:gd name="T5" fmla="*/ 0 h 3"/>
                <a:gd name="T6" fmla="*/ 0 w 3"/>
                <a:gd name="T7" fmla="*/ 0 h 3"/>
              </a:gdLst>
              <a:ahLst/>
              <a:cxnLst>
                <a:cxn ang="0">
                  <a:pos x="T0" y="T1"/>
                </a:cxn>
                <a:cxn ang="0">
                  <a:pos x="T2" y="T3"/>
                </a:cxn>
                <a:cxn ang="0">
                  <a:pos x="T4" y="T5"/>
                </a:cxn>
                <a:cxn ang="0">
                  <a:pos x="T6" y="T7"/>
                </a:cxn>
              </a:cxnLst>
              <a:rect l="0" t="0" r="r" b="b"/>
              <a:pathLst>
                <a:path w="3" h="3">
                  <a:moveTo>
                    <a:pt x="0" y="0"/>
                  </a:moveTo>
                  <a:lnTo>
                    <a:pt x="0" y="3"/>
                  </a:lnTo>
                  <a:lnTo>
                    <a:pt x="3" y="0"/>
                  </a:ln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9" name="Freeform 13"/>
            <p:cNvSpPr>
              <a:spLocks noEditPoints="1"/>
            </p:cNvSpPr>
            <p:nvPr/>
          </p:nvSpPr>
          <p:spPr bwMode="auto">
            <a:xfrm>
              <a:off x="10766421" y="5607049"/>
              <a:ext cx="771525" cy="873125"/>
            </a:xfrm>
            <a:custGeom>
              <a:avLst/>
              <a:gdLst>
                <a:gd name="T0" fmla="*/ 472 w 486"/>
                <a:gd name="T1" fmla="*/ 347 h 550"/>
                <a:gd name="T2" fmla="*/ 474 w 486"/>
                <a:gd name="T3" fmla="*/ 214 h 550"/>
                <a:gd name="T4" fmla="*/ 483 w 486"/>
                <a:gd name="T5" fmla="*/ 91 h 550"/>
                <a:gd name="T6" fmla="*/ 405 w 486"/>
                <a:gd name="T7" fmla="*/ 8 h 550"/>
                <a:gd name="T8" fmla="*/ 310 w 486"/>
                <a:gd name="T9" fmla="*/ 8 h 550"/>
                <a:gd name="T10" fmla="*/ 168 w 486"/>
                <a:gd name="T11" fmla="*/ 0 h 550"/>
                <a:gd name="T12" fmla="*/ 45 w 486"/>
                <a:gd name="T13" fmla="*/ 0 h 550"/>
                <a:gd name="T14" fmla="*/ 5 w 486"/>
                <a:gd name="T15" fmla="*/ 109 h 550"/>
                <a:gd name="T16" fmla="*/ 35 w 486"/>
                <a:gd name="T17" fmla="*/ 236 h 550"/>
                <a:gd name="T18" fmla="*/ 13 w 486"/>
                <a:gd name="T19" fmla="*/ 355 h 550"/>
                <a:gd name="T20" fmla="*/ 59 w 486"/>
                <a:gd name="T21" fmla="*/ 533 h 550"/>
                <a:gd name="T22" fmla="*/ 154 w 486"/>
                <a:gd name="T23" fmla="*/ 533 h 550"/>
                <a:gd name="T24" fmla="*/ 304 w 486"/>
                <a:gd name="T25" fmla="*/ 550 h 550"/>
                <a:gd name="T26" fmla="*/ 411 w 486"/>
                <a:gd name="T27" fmla="*/ 550 h 550"/>
                <a:gd name="T28" fmla="*/ 132 w 486"/>
                <a:gd name="T29" fmla="*/ 283 h 550"/>
                <a:gd name="T30" fmla="*/ 245 w 486"/>
                <a:gd name="T31" fmla="*/ 259 h 550"/>
                <a:gd name="T32" fmla="*/ 357 w 486"/>
                <a:gd name="T33" fmla="*/ 193 h 550"/>
                <a:gd name="T34" fmla="*/ 287 w 486"/>
                <a:gd name="T35" fmla="*/ 214 h 550"/>
                <a:gd name="T36" fmla="*/ 173 w 486"/>
                <a:gd name="T37" fmla="*/ 236 h 550"/>
                <a:gd name="T38" fmla="*/ 152 w 486"/>
                <a:gd name="T39" fmla="*/ 348 h 550"/>
                <a:gd name="T40" fmla="*/ 244 w 486"/>
                <a:gd name="T41" fmla="*/ 306 h 550"/>
                <a:gd name="T42" fmla="*/ 357 w 486"/>
                <a:gd name="T43" fmla="*/ 284 h 550"/>
                <a:gd name="T44" fmla="*/ 380 w 486"/>
                <a:gd name="T45" fmla="*/ 211 h 550"/>
                <a:gd name="T46" fmla="*/ 266 w 486"/>
                <a:gd name="T47" fmla="*/ 189 h 550"/>
                <a:gd name="T48" fmla="*/ 175 w 486"/>
                <a:gd name="T49" fmla="*/ 147 h 550"/>
                <a:gd name="T50" fmla="*/ 126 w 486"/>
                <a:gd name="T51" fmla="*/ 236 h 550"/>
                <a:gd name="T52" fmla="*/ 173 w 486"/>
                <a:gd name="T53" fmla="*/ 374 h 550"/>
                <a:gd name="T54" fmla="*/ 223 w 486"/>
                <a:gd name="T55" fmla="*/ 374 h 550"/>
                <a:gd name="T56" fmla="*/ 336 w 486"/>
                <a:gd name="T57" fmla="*/ 350 h 550"/>
                <a:gd name="T58" fmla="*/ 423 w 486"/>
                <a:gd name="T59" fmla="*/ 259 h 550"/>
                <a:gd name="T60" fmla="*/ 401 w 486"/>
                <a:gd name="T61" fmla="*/ 146 h 550"/>
                <a:gd name="T62" fmla="*/ 245 w 486"/>
                <a:gd name="T63" fmla="*/ 122 h 550"/>
                <a:gd name="T64" fmla="*/ 195 w 486"/>
                <a:gd name="T65" fmla="*/ 122 h 550"/>
                <a:gd name="T66" fmla="*/ 104 w 486"/>
                <a:gd name="T67" fmla="*/ 168 h 550"/>
                <a:gd name="T68" fmla="*/ 63 w 486"/>
                <a:gd name="T69" fmla="*/ 350 h 550"/>
                <a:gd name="T70" fmla="*/ 152 w 486"/>
                <a:gd name="T71" fmla="*/ 399 h 550"/>
                <a:gd name="T72" fmla="*/ 266 w 486"/>
                <a:gd name="T73" fmla="*/ 375 h 550"/>
                <a:gd name="T74" fmla="*/ 357 w 486"/>
                <a:gd name="T75" fmla="*/ 417 h 550"/>
                <a:gd name="T76" fmla="*/ 405 w 486"/>
                <a:gd name="T77" fmla="*/ 283 h 550"/>
                <a:gd name="T78" fmla="*/ 447 w 486"/>
                <a:gd name="T79" fmla="*/ 99 h 550"/>
                <a:gd name="T80" fmla="*/ 355 w 486"/>
                <a:gd name="T81" fmla="*/ 99 h 550"/>
                <a:gd name="T82" fmla="*/ 201 w 486"/>
                <a:gd name="T83" fmla="*/ 77 h 550"/>
                <a:gd name="T84" fmla="*/ 150 w 486"/>
                <a:gd name="T85" fmla="*/ 77 h 550"/>
                <a:gd name="T86" fmla="*/ 82 w 486"/>
                <a:gd name="T87" fmla="*/ 190 h 550"/>
                <a:gd name="T88" fmla="*/ 40 w 486"/>
                <a:gd name="T89" fmla="*/ 374 h 550"/>
                <a:gd name="T90" fmla="*/ 108 w 486"/>
                <a:gd name="T91" fmla="*/ 442 h 550"/>
                <a:gd name="T92" fmla="*/ 264 w 486"/>
                <a:gd name="T93" fmla="*/ 465 h 550"/>
                <a:gd name="T94" fmla="*/ 314 w 486"/>
                <a:gd name="T95" fmla="*/ 465 h 550"/>
                <a:gd name="T96" fmla="*/ 469 w 486"/>
                <a:gd name="T97" fmla="*/ 396 h 550"/>
                <a:gd name="T98" fmla="*/ 429 w 486"/>
                <a:gd name="T99" fmla="*/ 214 h 550"/>
                <a:gd name="T100" fmla="*/ 448 w 486"/>
                <a:gd name="T101" fmla="*/ 11 h 550"/>
                <a:gd name="T102" fmla="*/ 335 w 486"/>
                <a:gd name="T103" fmla="*/ 74 h 550"/>
                <a:gd name="T104" fmla="*/ 244 w 486"/>
                <a:gd name="T105" fmla="*/ 34 h 550"/>
                <a:gd name="T106" fmla="*/ 129 w 486"/>
                <a:gd name="T107" fmla="*/ 11 h 550"/>
                <a:gd name="T108" fmla="*/ 59 w 486"/>
                <a:gd name="T109" fmla="*/ 31 h 550"/>
                <a:gd name="T110" fmla="*/ 17 w 486"/>
                <a:gd name="T111" fmla="*/ 214 h 550"/>
                <a:gd name="T112" fmla="*/ 38 w 486"/>
                <a:gd name="T113" fmla="*/ 421 h 550"/>
                <a:gd name="T114" fmla="*/ 126 w 486"/>
                <a:gd name="T115" fmla="*/ 511 h 550"/>
                <a:gd name="T116" fmla="*/ 201 w 486"/>
                <a:gd name="T117" fmla="*/ 487 h 550"/>
                <a:gd name="T118" fmla="*/ 332 w 486"/>
                <a:gd name="T119" fmla="*/ 487 h 550"/>
                <a:gd name="T120" fmla="*/ 383 w 486"/>
                <a:gd name="T121" fmla="*/ 487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86" h="550">
                  <a:moveTo>
                    <a:pt x="467" y="495"/>
                  </a:moveTo>
                  <a:lnTo>
                    <a:pt x="467" y="491"/>
                  </a:lnTo>
                  <a:lnTo>
                    <a:pt x="448" y="508"/>
                  </a:lnTo>
                  <a:lnTo>
                    <a:pt x="429" y="487"/>
                  </a:lnTo>
                  <a:lnTo>
                    <a:pt x="448" y="467"/>
                  </a:lnTo>
                  <a:lnTo>
                    <a:pt x="467" y="484"/>
                  </a:lnTo>
                  <a:lnTo>
                    <a:pt x="467" y="480"/>
                  </a:lnTo>
                  <a:lnTo>
                    <a:pt x="451" y="465"/>
                  </a:lnTo>
                  <a:lnTo>
                    <a:pt x="468" y="448"/>
                  </a:lnTo>
                  <a:lnTo>
                    <a:pt x="468" y="442"/>
                  </a:lnTo>
                  <a:lnTo>
                    <a:pt x="448" y="462"/>
                  </a:lnTo>
                  <a:lnTo>
                    <a:pt x="429" y="442"/>
                  </a:lnTo>
                  <a:lnTo>
                    <a:pt x="448" y="421"/>
                  </a:lnTo>
                  <a:lnTo>
                    <a:pt x="468" y="441"/>
                  </a:lnTo>
                  <a:lnTo>
                    <a:pt x="468" y="437"/>
                  </a:lnTo>
                  <a:lnTo>
                    <a:pt x="451" y="418"/>
                  </a:lnTo>
                  <a:lnTo>
                    <a:pt x="469" y="400"/>
                  </a:lnTo>
                  <a:lnTo>
                    <a:pt x="471" y="393"/>
                  </a:lnTo>
                  <a:lnTo>
                    <a:pt x="451" y="374"/>
                  </a:lnTo>
                  <a:lnTo>
                    <a:pt x="472" y="353"/>
                  </a:lnTo>
                  <a:lnTo>
                    <a:pt x="472" y="353"/>
                  </a:lnTo>
                  <a:lnTo>
                    <a:pt x="472" y="347"/>
                  </a:lnTo>
                  <a:lnTo>
                    <a:pt x="472" y="348"/>
                  </a:lnTo>
                  <a:lnTo>
                    <a:pt x="451" y="327"/>
                  </a:lnTo>
                  <a:lnTo>
                    <a:pt x="472" y="306"/>
                  </a:lnTo>
                  <a:lnTo>
                    <a:pt x="474" y="309"/>
                  </a:lnTo>
                  <a:lnTo>
                    <a:pt x="474" y="305"/>
                  </a:lnTo>
                  <a:lnTo>
                    <a:pt x="474" y="305"/>
                  </a:lnTo>
                  <a:lnTo>
                    <a:pt x="474" y="305"/>
                  </a:lnTo>
                  <a:lnTo>
                    <a:pt x="474" y="299"/>
                  </a:lnTo>
                  <a:lnTo>
                    <a:pt x="472" y="302"/>
                  </a:lnTo>
                  <a:lnTo>
                    <a:pt x="451" y="283"/>
                  </a:lnTo>
                  <a:lnTo>
                    <a:pt x="472" y="262"/>
                  </a:lnTo>
                  <a:lnTo>
                    <a:pt x="475" y="266"/>
                  </a:lnTo>
                  <a:lnTo>
                    <a:pt x="476" y="262"/>
                  </a:lnTo>
                  <a:lnTo>
                    <a:pt x="474" y="259"/>
                  </a:lnTo>
                  <a:lnTo>
                    <a:pt x="476" y="257"/>
                  </a:lnTo>
                  <a:lnTo>
                    <a:pt x="476" y="252"/>
                  </a:lnTo>
                  <a:lnTo>
                    <a:pt x="472" y="257"/>
                  </a:lnTo>
                  <a:lnTo>
                    <a:pt x="451" y="236"/>
                  </a:lnTo>
                  <a:lnTo>
                    <a:pt x="472" y="215"/>
                  </a:lnTo>
                  <a:lnTo>
                    <a:pt x="478" y="221"/>
                  </a:lnTo>
                  <a:lnTo>
                    <a:pt x="478" y="217"/>
                  </a:lnTo>
                  <a:lnTo>
                    <a:pt x="474" y="214"/>
                  </a:lnTo>
                  <a:lnTo>
                    <a:pt x="478" y="210"/>
                  </a:lnTo>
                  <a:lnTo>
                    <a:pt x="478" y="204"/>
                  </a:lnTo>
                  <a:lnTo>
                    <a:pt x="472" y="211"/>
                  </a:lnTo>
                  <a:lnTo>
                    <a:pt x="451" y="190"/>
                  </a:lnTo>
                  <a:lnTo>
                    <a:pt x="472" y="171"/>
                  </a:lnTo>
                  <a:lnTo>
                    <a:pt x="479" y="178"/>
                  </a:lnTo>
                  <a:lnTo>
                    <a:pt x="479" y="173"/>
                  </a:lnTo>
                  <a:lnTo>
                    <a:pt x="474" y="168"/>
                  </a:lnTo>
                  <a:lnTo>
                    <a:pt x="481" y="162"/>
                  </a:lnTo>
                  <a:lnTo>
                    <a:pt x="481" y="157"/>
                  </a:lnTo>
                  <a:lnTo>
                    <a:pt x="472" y="165"/>
                  </a:lnTo>
                  <a:lnTo>
                    <a:pt x="451" y="146"/>
                  </a:lnTo>
                  <a:lnTo>
                    <a:pt x="472" y="125"/>
                  </a:lnTo>
                  <a:lnTo>
                    <a:pt x="481" y="134"/>
                  </a:lnTo>
                  <a:lnTo>
                    <a:pt x="481" y="130"/>
                  </a:lnTo>
                  <a:lnTo>
                    <a:pt x="474" y="122"/>
                  </a:lnTo>
                  <a:lnTo>
                    <a:pt x="482" y="115"/>
                  </a:lnTo>
                  <a:lnTo>
                    <a:pt x="482" y="109"/>
                  </a:lnTo>
                  <a:lnTo>
                    <a:pt x="472" y="120"/>
                  </a:lnTo>
                  <a:lnTo>
                    <a:pt x="451" y="99"/>
                  </a:lnTo>
                  <a:lnTo>
                    <a:pt x="472" y="80"/>
                  </a:lnTo>
                  <a:lnTo>
                    <a:pt x="483" y="91"/>
                  </a:lnTo>
                  <a:lnTo>
                    <a:pt x="483" y="87"/>
                  </a:lnTo>
                  <a:lnTo>
                    <a:pt x="474" y="77"/>
                  </a:lnTo>
                  <a:lnTo>
                    <a:pt x="483" y="67"/>
                  </a:lnTo>
                  <a:lnTo>
                    <a:pt x="485" y="62"/>
                  </a:lnTo>
                  <a:lnTo>
                    <a:pt x="472" y="74"/>
                  </a:lnTo>
                  <a:lnTo>
                    <a:pt x="451" y="55"/>
                  </a:lnTo>
                  <a:lnTo>
                    <a:pt x="472" y="34"/>
                  </a:lnTo>
                  <a:lnTo>
                    <a:pt x="485" y="46"/>
                  </a:lnTo>
                  <a:lnTo>
                    <a:pt x="485" y="42"/>
                  </a:lnTo>
                  <a:lnTo>
                    <a:pt x="474" y="31"/>
                  </a:lnTo>
                  <a:lnTo>
                    <a:pt x="486" y="20"/>
                  </a:lnTo>
                  <a:lnTo>
                    <a:pt x="486" y="14"/>
                  </a:lnTo>
                  <a:lnTo>
                    <a:pt x="472" y="29"/>
                  </a:lnTo>
                  <a:lnTo>
                    <a:pt x="451" y="8"/>
                  </a:lnTo>
                  <a:lnTo>
                    <a:pt x="460" y="0"/>
                  </a:lnTo>
                  <a:lnTo>
                    <a:pt x="455" y="0"/>
                  </a:lnTo>
                  <a:lnTo>
                    <a:pt x="448" y="6"/>
                  </a:lnTo>
                  <a:lnTo>
                    <a:pt x="441" y="0"/>
                  </a:lnTo>
                  <a:lnTo>
                    <a:pt x="437" y="0"/>
                  </a:lnTo>
                  <a:lnTo>
                    <a:pt x="447" y="8"/>
                  </a:lnTo>
                  <a:lnTo>
                    <a:pt x="426" y="29"/>
                  </a:lnTo>
                  <a:lnTo>
                    <a:pt x="405" y="8"/>
                  </a:lnTo>
                  <a:lnTo>
                    <a:pt x="415" y="0"/>
                  </a:lnTo>
                  <a:lnTo>
                    <a:pt x="409" y="0"/>
                  </a:lnTo>
                  <a:lnTo>
                    <a:pt x="404" y="6"/>
                  </a:lnTo>
                  <a:lnTo>
                    <a:pt x="397" y="0"/>
                  </a:lnTo>
                  <a:lnTo>
                    <a:pt x="392" y="0"/>
                  </a:lnTo>
                  <a:lnTo>
                    <a:pt x="401" y="8"/>
                  </a:lnTo>
                  <a:lnTo>
                    <a:pt x="380" y="29"/>
                  </a:lnTo>
                  <a:lnTo>
                    <a:pt x="360" y="8"/>
                  </a:lnTo>
                  <a:lnTo>
                    <a:pt x="369" y="0"/>
                  </a:lnTo>
                  <a:lnTo>
                    <a:pt x="364" y="0"/>
                  </a:lnTo>
                  <a:lnTo>
                    <a:pt x="357" y="6"/>
                  </a:lnTo>
                  <a:lnTo>
                    <a:pt x="350" y="0"/>
                  </a:lnTo>
                  <a:lnTo>
                    <a:pt x="346" y="0"/>
                  </a:lnTo>
                  <a:lnTo>
                    <a:pt x="355" y="8"/>
                  </a:lnTo>
                  <a:lnTo>
                    <a:pt x="335" y="29"/>
                  </a:lnTo>
                  <a:lnTo>
                    <a:pt x="314" y="8"/>
                  </a:lnTo>
                  <a:lnTo>
                    <a:pt x="322" y="0"/>
                  </a:lnTo>
                  <a:lnTo>
                    <a:pt x="318" y="0"/>
                  </a:lnTo>
                  <a:lnTo>
                    <a:pt x="311" y="6"/>
                  </a:lnTo>
                  <a:lnTo>
                    <a:pt x="306" y="0"/>
                  </a:lnTo>
                  <a:lnTo>
                    <a:pt x="300" y="0"/>
                  </a:lnTo>
                  <a:lnTo>
                    <a:pt x="310" y="8"/>
                  </a:lnTo>
                  <a:lnTo>
                    <a:pt x="289" y="29"/>
                  </a:lnTo>
                  <a:lnTo>
                    <a:pt x="268" y="8"/>
                  </a:lnTo>
                  <a:lnTo>
                    <a:pt x="278" y="0"/>
                  </a:lnTo>
                  <a:lnTo>
                    <a:pt x="273" y="0"/>
                  </a:lnTo>
                  <a:lnTo>
                    <a:pt x="266" y="6"/>
                  </a:lnTo>
                  <a:lnTo>
                    <a:pt x="259" y="0"/>
                  </a:lnTo>
                  <a:lnTo>
                    <a:pt x="255" y="0"/>
                  </a:lnTo>
                  <a:lnTo>
                    <a:pt x="264" y="8"/>
                  </a:lnTo>
                  <a:lnTo>
                    <a:pt x="244" y="29"/>
                  </a:lnTo>
                  <a:lnTo>
                    <a:pt x="223" y="8"/>
                  </a:lnTo>
                  <a:lnTo>
                    <a:pt x="231" y="0"/>
                  </a:lnTo>
                  <a:lnTo>
                    <a:pt x="227" y="0"/>
                  </a:lnTo>
                  <a:lnTo>
                    <a:pt x="220" y="6"/>
                  </a:lnTo>
                  <a:lnTo>
                    <a:pt x="213" y="0"/>
                  </a:lnTo>
                  <a:lnTo>
                    <a:pt x="209" y="0"/>
                  </a:lnTo>
                  <a:lnTo>
                    <a:pt x="219" y="8"/>
                  </a:lnTo>
                  <a:lnTo>
                    <a:pt x="198" y="29"/>
                  </a:lnTo>
                  <a:lnTo>
                    <a:pt x="177" y="8"/>
                  </a:lnTo>
                  <a:lnTo>
                    <a:pt x="187" y="0"/>
                  </a:lnTo>
                  <a:lnTo>
                    <a:pt x="181" y="0"/>
                  </a:lnTo>
                  <a:lnTo>
                    <a:pt x="175" y="6"/>
                  </a:lnTo>
                  <a:lnTo>
                    <a:pt x="168" y="0"/>
                  </a:lnTo>
                  <a:lnTo>
                    <a:pt x="164" y="0"/>
                  </a:lnTo>
                  <a:lnTo>
                    <a:pt x="173" y="8"/>
                  </a:lnTo>
                  <a:lnTo>
                    <a:pt x="152" y="29"/>
                  </a:lnTo>
                  <a:lnTo>
                    <a:pt x="132" y="8"/>
                  </a:lnTo>
                  <a:lnTo>
                    <a:pt x="140" y="0"/>
                  </a:lnTo>
                  <a:lnTo>
                    <a:pt x="136" y="0"/>
                  </a:lnTo>
                  <a:lnTo>
                    <a:pt x="129" y="6"/>
                  </a:lnTo>
                  <a:lnTo>
                    <a:pt x="122" y="0"/>
                  </a:lnTo>
                  <a:lnTo>
                    <a:pt x="118" y="0"/>
                  </a:lnTo>
                  <a:lnTo>
                    <a:pt x="126" y="8"/>
                  </a:lnTo>
                  <a:lnTo>
                    <a:pt x="107" y="29"/>
                  </a:lnTo>
                  <a:lnTo>
                    <a:pt x="86" y="8"/>
                  </a:lnTo>
                  <a:lnTo>
                    <a:pt x="94" y="0"/>
                  </a:lnTo>
                  <a:lnTo>
                    <a:pt x="90" y="0"/>
                  </a:lnTo>
                  <a:lnTo>
                    <a:pt x="83" y="6"/>
                  </a:lnTo>
                  <a:lnTo>
                    <a:pt x="77" y="0"/>
                  </a:lnTo>
                  <a:lnTo>
                    <a:pt x="73" y="0"/>
                  </a:lnTo>
                  <a:lnTo>
                    <a:pt x="82" y="8"/>
                  </a:lnTo>
                  <a:lnTo>
                    <a:pt x="61" y="29"/>
                  </a:lnTo>
                  <a:lnTo>
                    <a:pt x="40" y="8"/>
                  </a:lnTo>
                  <a:lnTo>
                    <a:pt x="49" y="0"/>
                  </a:lnTo>
                  <a:lnTo>
                    <a:pt x="45" y="0"/>
                  </a:lnTo>
                  <a:lnTo>
                    <a:pt x="38" y="6"/>
                  </a:lnTo>
                  <a:lnTo>
                    <a:pt x="31" y="0"/>
                  </a:lnTo>
                  <a:lnTo>
                    <a:pt x="27" y="0"/>
                  </a:lnTo>
                  <a:lnTo>
                    <a:pt x="35" y="8"/>
                  </a:lnTo>
                  <a:lnTo>
                    <a:pt x="16" y="29"/>
                  </a:lnTo>
                  <a:lnTo>
                    <a:pt x="0" y="14"/>
                  </a:lnTo>
                  <a:lnTo>
                    <a:pt x="0" y="20"/>
                  </a:lnTo>
                  <a:lnTo>
                    <a:pt x="13" y="31"/>
                  </a:lnTo>
                  <a:lnTo>
                    <a:pt x="2" y="42"/>
                  </a:lnTo>
                  <a:lnTo>
                    <a:pt x="2" y="48"/>
                  </a:lnTo>
                  <a:lnTo>
                    <a:pt x="16" y="34"/>
                  </a:lnTo>
                  <a:lnTo>
                    <a:pt x="35" y="55"/>
                  </a:lnTo>
                  <a:lnTo>
                    <a:pt x="16" y="74"/>
                  </a:lnTo>
                  <a:lnTo>
                    <a:pt x="2" y="62"/>
                  </a:lnTo>
                  <a:lnTo>
                    <a:pt x="2" y="66"/>
                  </a:lnTo>
                  <a:lnTo>
                    <a:pt x="13" y="77"/>
                  </a:lnTo>
                  <a:lnTo>
                    <a:pt x="3" y="87"/>
                  </a:lnTo>
                  <a:lnTo>
                    <a:pt x="3" y="91"/>
                  </a:lnTo>
                  <a:lnTo>
                    <a:pt x="16" y="80"/>
                  </a:lnTo>
                  <a:lnTo>
                    <a:pt x="35" y="99"/>
                  </a:lnTo>
                  <a:lnTo>
                    <a:pt x="16" y="120"/>
                  </a:lnTo>
                  <a:lnTo>
                    <a:pt x="5" y="109"/>
                  </a:lnTo>
                  <a:lnTo>
                    <a:pt x="5" y="113"/>
                  </a:lnTo>
                  <a:lnTo>
                    <a:pt x="13" y="122"/>
                  </a:lnTo>
                  <a:lnTo>
                    <a:pt x="5" y="130"/>
                  </a:lnTo>
                  <a:lnTo>
                    <a:pt x="5" y="134"/>
                  </a:lnTo>
                  <a:lnTo>
                    <a:pt x="16" y="125"/>
                  </a:lnTo>
                  <a:lnTo>
                    <a:pt x="35" y="146"/>
                  </a:lnTo>
                  <a:lnTo>
                    <a:pt x="16" y="165"/>
                  </a:lnTo>
                  <a:lnTo>
                    <a:pt x="6" y="157"/>
                  </a:lnTo>
                  <a:lnTo>
                    <a:pt x="6" y="161"/>
                  </a:lnTo>
                  <a:lnTo>
                    <a:pt x="13" y="168"/>
                  </a:lnTo>
                  <a:lnTo>
                    <a:pt x="6" y="175"/>
                  </a:lnTo>
                  <a:lnTo>
                    <a:pt x="6" y="179"/>
                  </a:lnTo>
                  <a:lnTo>
                    <a:pt x="16" y="171"/>
                  </a:lnTo>
                  <a:lnTo>
                    <a:pt x="35" y="190"/>
                  </a:lnTo>
                  <a:lnTo>
                    <a:pt x="16" y="211"/>
                  </a:lnTo>
                  <a:lnTo>
                    <a:pt x="7" y="204"/>
                  </a:lnTo>
                  <a:lnTo>
                    <a:pt x="7" y="208"/>
                  </a:lnTo>
                  <a:lnTo>
                    <a:pt x="13" y="214"/>
                  </a:lnTo>
                  <a:lnTo>
                    <a:pt x="7" y="218"/>
                  </a:lnTo>
                  <a:lnTo>
                    <a:pt x="9" y="222"/>
                  </a:lnTo>
                  <a:lnTo>
                    <a:pt x="16" y="215"/>
                  </a:lnTo>
                  <a:lnTo>
                    <a:pt x="35" y="236"/>
                  </a:lnTo>
                  <a:lnTo>
                    <a:pt x="16" y="257"/>
                  </a:lnTo>
                  <a:lnTo>
                    <a:pt x="9" y="250"/>
                  </a:lnTo>
                  <a:lnTo>
                    <a:pt x="9" y="256"/>
                  </a:lnTo>
                  <a:lnTo>
                    <a:pt x="13" y="259"/>
                  </a:lnTo>
                  <a:lnTo>
                    <a:pt x="10" y="263"/>
                  </a:lnTo>
                  <a:lnTo>
                    <a:pt x="10" y="267"/>
                  </a:lnTo>
                  <a:lnTo>
                    <a:pt x="16" y="262"/>
                  </a:lnTo>
                  <a:lnTo>
                    <a:pt x="35" y="283"/>
                  </a:lnTo>
                  <a:lnTo>
                    <a:pt x="16" y="302"/>
                  </a:lnTo>
                  <a:lnTo>
                    <a:pt x="10" y="298"/>
                  </a:lnTo>
                  <a:lnTo>
                    <a:pt x="12" y="302"/>
                  </a:lnTo>
                  <a:lnTo>
                    <a:pt x="13" y="305"/>
                  </a:lnTo>
                  <a:lnTo>
                    <a:pt x="12" y="306"/>
                  </a:lnTo>
                  <a:lnTo>
                    <a:pt x="12" y="311"/>
                  </a:lnTo>
                  <a:lnTo>
                    <a:pt x="16" y="306"/>
                  </a:lnTo>
                  <a:lnTo>
                    <a:pt x="35" y="327"/>
                  </a:lnTo>
                  <a:lnTo>
                    <a:pt x="16" y="348"/>
                  </a:lnTo>
                  <a:lnTo>
                    <a:pt x="13" y="346"/>
                  </a:lnTo>
                  <a:lnTo>
                    <a:pt x="13" y="350"/>
                  </a:lnTo>
                  <a:lnTo>
                    <a:pt x="13" y="350"/>
                  </a:lnTo>
                  <a:lnTo>
                    <a:pt x="13" y="351"/>
                  </a:lnTo>
                  <a:lnTo>
                    <a:pt x="13" y="355"/>
                  </a:lnTo>
                  <a:lnTo>
                    <a:pt x="16" y="353"/>
                  </a:lnTo>
                  <a:lnTo>
                    <a:pt x="35" y="374"/>
                  </a:lnTo>
                  <a:lnTo>
                    <a:pt x="16" y="393"/>
                  </a:lnTo>
                  <a:lnTo>
                    <a:pt x="14" y="393"/>
                  </a:lnTo>
                  <a:lnTo>
                    <a:pt x="14" y="399"/>
                  </a:lnTo>
                  <a:lnTo>
                    <a:pt x="16" y="399"/>
                  </a:lnTo>
                  <a:lnTo>
                    <a:pt x="35" y="418"/>
                  </a:lnTo>
                  <a:lnTo>
                    <a:pt x="16" y="439"/>
                  </a:lnTo>
                  <a:lnTo>
                    <a:pt x="16" y="445"/>
                  </a:lnTo>
                  <a:lnTo>
                    <a:pt x="35" y="465"/>
                  </a:lnTo>
                  <a:lnTo>
                    <a:pt x="17" y="483"/>
                  </a:lnTo>
                  <a:lnTo>
                    <a:pt x="17" y="487"/>
                  </a:lnTo>
                  <a:lnTo>
                    <a:pt x="38" y="467"/>
                  </a:lnTo>
                  <a:lnTo>
                    <a:pt x="59" y="487"/>
                  </a:lnTo>
                  <a:lnTo>
                    <a:pt x="38" y="508"/>
                  </a:lnTo>
                  <a:lnTo>
                    <a:pt x="17" y="487"/>
                  </a:lnTo>
                  <a:lnTo>
                    <a:pt x="19" y="493"/>
                  </a:lnTo>
                  <a:lnTo>
                    <a:pt x="35" y="511"/>
                  </a:lnTo>
                  <a:lnTo>
                    <a:pt x="19" y="526"/>
                  </a:lnTo>
                  <a:lnTo>
                    <a:pt x="20" y="532"/>
                  </a:lnTo>
                  <a:lnTo>
                    <a:pt x="38" y="512"/>
                  </a:lnTo>
                  <a:lnTo>
                    <a:pt x="59" y="533"/>
                  </a:lnTo>
                  <a:lnTo>
                    <a:pt x="41" y="550"/>
                  </a:lnTo>
                  <a:lnTo>
                    <a:pt x="47" y="550"/>
                  </a:lnTo>
                  <a:lnTo>
                    <a:pt x="61" y="535"/>
                  </a:lnTo>
                  <a:lnTo>
                    <a:pt x="76" y="550"/>
                  </a:lnTo>
                  <a:lnTo>
                    <a:pt x="80" y="550"/>
                  </a:lnTo>
                  <a:lnTo>
                    <a:pt x="63" y="533"/>
                  </a:lnTo>
                  <a:lnTo>
                    <a:pt x="83" y="512"/>
                  </a:lnTo>
                  <a:lnTo>
                    <a:pt x="104" y="533"/>
                  </a:lnTo>
                  <a:lnTo>
                    <a:pt x="87" y="550"/>
                  </a:lnTo>
                  <a:lnTo>
                    <a:pt x="91" y="550"/>
                  </a:lnTo>
                  <a:lnTo>
                    <a:pt x="107" y="535"/>
                  </a:lnTo>
                  <a:lnTo>
                    <a:pt x="121" y="550"/>
                  </a:lnTo>
                  <a:lnTo>
                    <a:pt x="126" y="550"/>
                  </a:lnTo>
                  <a:lnTo>
                    <a:pt x="108" y="533"/>
                  </a:lnTo>
                  <a:lnTo>
                    <a:pt x="129" y="512"/>
                  </a:lnTo>
                  <a:lnTo>
                    <a:pt x="150" y="533"/>
                  </a:lnTo>
                  <a:lnTo>
                    <a:pt x="133" y="550"/>
                  </a:lnTo>
                  <a:lnTo>
                    <a:pt x="138" y="550"/>
                  </a:lnTo>
                  <a:lnTo>
                    <a:pt x="152" y="535"/>
                  </a:lnTo>
                  <a:lnTo>
                    <a:pt x="167" y="550"/>
                  </a:lnTo>
                  <a:lnTo>
                    <a:pt x="171" y="550"/>
                  </a:lnTo>
                  <a:lnTo>
                    <a:pt x="154" y="533"/>
                  </a:lnTo>
                  <a:lnTo>
                    <a:pt x="175" y="512"/>
                  </a:lnTo>
                  <a:lnTo>
                    <a:pt x="195" y="533"/>
                  </a:lnTo>
                  <a:lnTo>
                    <a:pt x="178" y="550"/>
                  </a:lnTo>
                  <a:lnTo>
                    <a:pt x="182" y="550"/>
                  </a:lnTo>
                  <a:lnTo>
                    <a:pt x="198" y="535"/>
                  </a:lnTo>
                  <a:lnTo>
                    <a:pt x="213" y="550"/>
                  </a:lnTo>
                  <a:lnTo>
                    <a:pt x="217" y="550"/>
                  </a:lnTo>
                  <a:lnTo>
                    <a:pt x="201" y="533"/>
                  </a:lnTo>
                  <a:lnTo>
                    <a:pt x="220" y="512"/>
                  </a:lnTo>
                  <a:lnTo>
                    <a:pt x="241" y="533"/>
                  </a:lnTo>
                  <a:lnTo>
                    <a:pt x="224" y="550"/>
                  </a:lnTo>
                  <a:lnTo>
                    <a:pt x="229" y="550"/>
                  </a:lnTo>
                  <a:lnTo>
                    <a:pt x="244" y="535"/>
                  </a:lnTo>
                  <a:lnTo>
                    <a:pt x="258" y="550"/>
                  </a:lnTo>
                  <a:lnTo>
                    <a:pt x="262" y="550"/>
                  </a:lnTo>
                  <a:lnTo>
                    <a:pt x="245" y="533"/>
                  </a:lnTo>
                  <a:lnTo>
                    <a:pt x="266" y="512"/>
                  </a:lnTo>
                  <a:lnTo>
                    <a:pt x="287" y="533"/>
                  </a:lnTo>
                  <a:lnTo>
                    <a:pt x="269" y="550"/>
                  </a:lnTo>
                  <a:lnTo>
                    <a:pt x="275" y="550"/>
                  </a:lnTo>
                  <a:lnTo>
                    <a:pt x="289" y="535"/>
                  </a:lnTo>
                  <a:lnTo>
                    <a:pt x="304" y="550"/>
                  </a:lnTo>
                  <a:lnTo>
                    <a:pt x="308" y="550"/>
                  </a:lnTo>
                  <a:lnTo>
                    <a:pt x="292" y="533"/>
                  </a:lnTo>
                  <a:lnTo>
                    <a:pt x="311" y="512"/>
                  </a:lnTo>
                  <a:lnTo>
                    <a:pt x="332" y="533"/>
                  </a:lnTo>
                  <a:lnTo>
                    <a:pt x="315" y="550"/>
                  </a:lnTo>
                  <a:lnTo>
                    <a:pt x="320" y="550"/>
                  </a:lnTo>
                  <a:lnTo>
                    <a:pt x="335" y="535"/>
                  </a:lnTo>
                  <a:lnTo>
                    <a:pt x="349" y="550"/>
                  </a:lnTo>
                  <a:lnTo>
                    <a:pt x="353" y="550"/>
                  </a:lnTo>
                  <a:lnTo>
                    <a:pt x="336" y="533"/>
                  </a:lnTo>
                  <a:lnTo>
                    <a:pt x="357" y="512"/>
                  </a:lnTo>
                  <a:lnTo>
                    <a:pt x="378" y="533"/>
                  </a:lnTo>
                  <a:lnTo>
                    <a:pt x="362" y="550"/>
                  </a:lnTo>
                  <a:lnTo>
                    <a:pt x="366" y="550"/>
                  </a:lnTo>
                  <a:lnTo>
                    <a:pt x="380" y="535"/>
                  </a:lnTo>
                  <a:lnTo>
                    <a:pt x="395" y="550"/>
                  </a:lnTo>
                  <a:lnTo>
                    <a:pt x="399" y="550"/>
                  </a:lnTo>
                  <a:lnTo>
                    <a:pt x="383" y="533"/>
                  </a:lnTo>
                  <a:lnTo>
                    <a:pt x="404" y="512"/>
                  </a:lnTo>
                  <a:lnTo>
                    <a:pt x="423" y="533"/>
                  </a:lnTo>
                  <a:lnTo>
                    <a:pt x="406" y="550"/>
                  </a:lnTo>
                  <a:lnTo>
                    <a:pt x="411" y="550"/>
                  </a:lnTo>
                  <a:lnTo>
                    <a:pt x="426" y="535"/>
                  </a:lnTo>
                  <a:lnTo>
                    <a:pt x="440" y="550"/>
                  </a:lnTo>
                  <a:lnTo>
                    <a:pt x="446" y="550"/>
                  </a:lnTo>
                  <a:lnTo>
                    <a:pt x="429" y="533"/>
                  </a:lnTo>
                  <a:lnTo>
                    <a:pt x="448" y="512"/>
                  </a:lnTo>
                  <a:lnTo>
                    <a:pt x="465" y="528"/>
                  </a:lnTo>
                  <a:lnTo>
                    <a:pt x="465" y="523"/>
                  </a:lnTo>
                  <a:lnTo>
                    <a:pt x="451" y="511"/>
                  </a:lnTo>
                  <a:lnTo>
                    <a:pt x="467" y="495"/>
                  </a:lnTo>
                  <a:close/>
                  <a:moveTo>
                    <a:pt x="447" y="465"/>
                  </a:moveTo>
                  <a:lnTo>
                    <a:pt x="426" y="486"/>
                  </a:lnTo>
                  <a:lnTo>
                    <a:pt x="405" y="465"/>
                  </a:lnTo>
                  <a:lnTo>
                    <a:pt x="426" y="444"/>
                  </a:lnTo>
                  <a:lnTo>
                    <a:pt x="447" y="465"/>
                  </a:lnTo>
                  <a:close/>
                  <a:moveTo>
                    <a:pt x="154" y="259"/>
                  </a:moveTo>
                  <a:lnTo>
                    <a:pt x="175" y="239"/>
                  </a:lnTo>
                  <a:lnTo>
                    <a:pt x="195" y="259"/>
                  </a:lnTo>
                  <a:lnTo>
                    <a:pt x="175" y="280"/>
                  </a:lnTo>
                  <a:lnTo>
                    <a:pt x="154" y="259"/>
                  </a:lnTo>
                  <a:close/>
                  <a:moveTo>
                    <a:pt x="173" y="283"/>
                  </a:moveTo>
                  <a:lnTo>
                    <a:pt x="152" y="302"/>
                  </a:lnTo>
                  <a:lnTo>
                    <a:pt x="132" y="283"/>
                  </a:lnTo>
                  <a:lnTo>
                    <a:pt x="152" y="262"/>
                  </a:lnTo>
                  <a:lnTo>
                    <a:pt x="173" y="283"/>
                  </a:lnTo>
                  <a:close/>
                  <a:moveTo>
                    <a:pt x="198" y="262"/>
                  </a:moveTo>
                  <a:lnTo>
                    <a:pt x="219" y="283"/>
                  </a:lnTo>
                  <a:lnTo>
                    <a:pt x="198" y="302"/>
                  </a:lnTo>
                  <a:lnTo>
                    <a:pt x="177" y="283"/>
                  </a:lnTo>
                  <a:lnTo>
                    <a:pt x="198" y="262"/>
                  </a:lnTo>
                  <a:close/>
                  <a:moveTo>
                    <a:pt x="201" y="259"/>
                  </a:moveTo>
                  <a:lnTo>
                    <a:pt x="220" y="239"/>
                  </a:lnTo>
                  <a:lnTo>
                    <a:pt x="241" y="259"/>
                  </a:lnTo>
                  <a:lnTo>
                    <a:pt x="220" y="280"/>
                  </a:lnTo>
                  <a:lnTo>
                    <a:pt x="201" y="259"/>
                  </a:lnTo>
                  <a:close/>
                  <a:moveTo>
                    <a:pt x="244" y="262"/>
                  </a:moveTo>
                  <a:lnTo>
                    <a:pt x="264" y="283"/>
                  </a:lnTo>
                  <a:lnTo>
                    <a:pt x="244" y="302"/>
                  </a:lnTo>
                  <a:lnTo>
                    <a:pt x="223" y="283"/>
                  </a:lnTo>
                  <a:lnTo>
                    <a:pt x="244" y="262"/>
                  </a:lnTo>
                  <a:close/>
                  <a:moveTo>
                    <a:pt x="245" y="259"/>
                  </a:moveTo>
                  <a:lnTo>
                    <a:pt x="266" y="239"/>
                  </a:lnTo>
                  <a:lnTo>
                    <a:pt x="287" y="259"/>
                  </a:lnTo>
                  <a:lnTo>
                    <a:pt x="266" y="280"/>
                  </a:lnTo>
                  <a:lnTo>
                    <a:pt x="245" y="259"/>
                  </a:lnTo>
                  <a:close/>
                  <a:moveTo>
                    <a:pt x="289" y="262"/>
                  </a:moveTo>
                  <a:lnTo>
                    <a:pt x="310" y="283"/>
                  </a:lnTo>
                  <a:lnTo>
                    <a:pt x="289" y="302"/>
                  </a:lnTo>
                  <a:lnTo>
                    <a:pt x="268" y="283"/>
                  </a:lnTo>
                  <a:lnTo>
                    <a:pt x="289" y="262"/>
                  </a:lnTo>
                  <a:close/>
                  <a:moveTo>
                    <a:pt x="292" y="259"/>
                  </a:moveTo>
                  <a:lnTo>
                    <a:pt x="311" y="239"/>
                  </a:lnTo>
                  <a:lnTo>
                    <a:pt x="332" y="259"/>
                  </a:lnTo>
                  <a:lnTo>
                    <a:pt x="311" y="280"/>
                  </a:lnTo>
                  <a:lnTo>
                    <a:pt x="292" y="259"/>
                  </a:lnTo>
                  <a:close/>
                  <a:moveTo>
                    <a:pt x="335" y="262"/>
                  </a:moveTo>
                  <a:lnTo>
                    <a:pt x="355" y="283"/>
                  </a:lnTo>
                  <a:lnTo>
                    <a:pt x="335" y="302"/>
                  </a:lnTo>
                  <a:lnTo>
                    <a:pt x="314" y="283"/>
                  </a:lnTo>
                  <a:lnTo>
                    <a:pt x="335" y="262"/>
                  </a:lnTo>
                  <a:close/>
                  <a:moveTo>
                    <a:pt x="336" y="259"/>
                  </a:moveTo>
                  <a:lnTo>
                    <a:pt x="357" y="239"/>
                  </a:lnTo>
                  <a:lnTo>
                    <a:pt x="378" y="259"/>
                  </a:lnTo>
                  <a:lnTo>
                    <a:pt x="357" y="280"/>
                  </a:lnTo>
                  <a:lnTo>
                    <a:pt x="336" y="259"/>
                  </a:lnTo>
                  <a:close/>
                  <a:moveTo>
                    <a:pt x="336" y="214"/>
                  </a:moveTo>
                  <a:lnTo>
                    <a:pt x="357" y="193"/>
                  </a:lnTo>
                  <a:lnTo>
                    <a:pt x="378" y="214"/>
                  </a:lnTo>
                  <a:lnTo>
                    <a:pt x="357" y="234"/>
                  </a:lnTo>
                  <a:lnTo>
                    <a:pt x="336" y="214"/>
                  </a:lnTo>
                  <a:close/>
                  <a:moveTo>
                    <a:pt x="355" y="236"/>
                  </a:moveTo>
                  <a:lnTo>
                    <a:pt x="335" y="257"/>
                  </a:lnTo>
                  <a:lnTo>
                    <a:pt x="314" y="236"/>
                  </a:lnTo>
                  <a:lnTo>
                    <a:pt x="335" y="215"/>
                  </a:lnTo>
                  <a:lnTo>
                    <a:pt x="355" y="236"/>
                  </a:lnTo>
                  <a:close/>
                  <a:moveTo>
                    <a:pt x="311" y="234"/>
                  </a:moveTo>
                  <a:lnTo>
                    <a:pt x="292" y="214"/>
                  </a:lnTo>
                  <a:lnTo>
                    <a:pt x="311" y="193"/>
                  </a:lnTo>
                  <a:lnTo>
                    <a:pt x="332" y="214"/>
                  </a:lnTo>
                  <a:lnTo>
                    <a:pt x="311" y="234"/>
                  </a:lnTo>
                  <a:close/>
                  <a:moveTo>
                    <a:pt x="310" y="236"/>
                  </a:moveTo>
                  <a:lnTo>
                    <a:pt x="289" y="257"/>
                  </a:lnTo>
                  <a:lnTo>
                    <a:pt x="268" y="236"/>
                  </a:lnTo>
                  <a:lnTo>
                    <a:pt x="289" y="215"/>
                  </a:lnTo>
                  <a:lnTo>
                    <a:pt x="310" y="236"/>
                  </a:lnTo>
                  <a:close/>
                  <a:moveTo>
                    <a:pt x="266" y="234"/>
                  </a:moveTo>
                  <a:lnTo>
                    <a:pt x="245" y="214"/>
                  </a:lnTo>
                  <a:lnTo>
                    <a:pt x="266" y="193"/>
                  </a:lnTo>
                  <a:lnTo>
                    <a:pt x="287" y="214"/>
                  </a:lnTo>
                  <a:lnTo>
                    <a:pt x="266" y="234"/>
                  </a:lnTo>
                  <a:close/>
                  <a:moveTo>
                    <a:pt x="264" y="236"/>
                  </a:moveTo>
                  <a:lnTo>
                    <a:pt x="244" y="257"/>
                  </a:lnTo>
                  <a:lnTo>
                    <a:pt x="223" y="236"/>
                  </a:lnTo>
                  <a:lnTo>
                    <a:pt x="244" y="215"/>
                  </a:lnTo>
                  <a:lnTo>
                    <a:pt x="264" y="236"/>
                  </a:lnTo>
                  <a:close/>
                  <a:moveTo>
                    <a:pt x="220" y="234"/>
                  </a:moveTo>
                  <a:lnTo>
                    <a:pt x="201" y="214"/>
                  </a:lnTo>
                  <a:lnTo>
                    <a:pt x="220" y="193"/>
                  </a:lnTo>
                  <a:lnTo>
                    <a:pt x="241" y="214"/>
                  </a:lnTo>
                  <a:lnTo>
                    <a:pt x="220" y="234"/>
                  </a:lnTo>
                  <a:close/>
                  <a:moveTo>
                    <a:pt x="219" y="236"/>
                  </a:moveTo>
                  <a:lnTo>
                    <a:pt x="198" y="257"/>
                  </a:lnTo>
                  <a:lnTo>
                    <a:pt x="177" y="236"/>
                  </a:lnTo>
                  <a:lnTo>
                    <a:pt x="198" y="215"/>
                  </a:lnTo>
                  <a:lnTo>
                    <a:pt x="219" y="236"/>
                  </a:lnTo>
                  <a:close/>
                  <a:moveTo>
                    <a:pt x="175" y="234"/>
                  </a:moveTo>
                  <a:lnTo>
                    <a:pt x="154" y="214"/>
                  </a:lnTo>
                  <a:lnTo>
                    <a:pt x="175" y="193"/>
                  </a:lnTo>
                  <a:lnTo>
                    <a:pt x="195" y="214"/>
                  </a:lnTo>
                  <a:lnTo>
                    <a:pt x="175" y="234"/>
                  </a:lnTo>
                  <a:close/>
                  <a:moveTo>
                    <a:pt x="173" y="236"/>
                  </a:moveTo>
                  <a:lnTo>
                    <a:pt x="152" y="257"/>
                  </a:lnTo>
                  <a:lnTo>
                    <a:pt x="132" y="236"/>
                  </a:lnTo>
                  <a:lnTo>
                    <a:pt x="152" y="215"/>
                  </a:lnTo>
                  <a:lnTo>
                    <a:pt x="173" y="236"/>
                  </a:lnTo>
                  <a:close/>
                  <a:moveTo>
                    <a:pt x="129" y="234"/>
                  </a:moveTo>
                  <a:lnTo>
                    <a:pt x="108" y="214"/>
                  </a:lnTo>
                  <a:lnTo>
                    <a:pt x="129" y="193"/>
                  </a:lnTo>
                  <a:lnTo>
                    <a:pt x="150" y="214"/>
                  </a:lnTo>
                  <a:lnTo>
                    <a:pt x="129" y="234"/>
                  </a:lnTo>
                  <a:close/>
                  <a:moveTo>
                    <a:pt x="150" y="259"/>
                  </a:moveTo>
                  <a:lnTo>
                    <a:pt x="129" y="280"/>
                  </a:lnTo>
                  <a:lnTo>
                    <a:pt x="108" y="259"/>
                  </a:lnTo>
                  <a:lnTo>
                    <a:pt x="129" y="239"/>
                  </a:lnTo>
                  <a:lnTo>
                    <a:pt x="150" y="259"/>
                  </a:lnTo>
                  <a:close/>
                  <a:moveTo>
                    <a:pt x="150" y="305"/>
                  </a:moveTo>
                  <a:lnTo>
                    <a:pt x="129" y="326"/>
                  </a:lnTo>
                  <a:lnTo>
                    <a:pt x="108" y="305"/>
                  </a:lnTo>
                  <a:lnTo>
                    <a:pt x="129" y="284"/>
                  </a:lnTo>
                  <a:lnTo>
                    <a:pt x="150" y="305"/>
                  </a:lnTo>
                  <a:close/>
                  <a:moveTo>
                    <a:pt x="152" y="306"/>
                  </a:moveTo>
                  <a:lnTo>
                    <a:pt x="173" y="327"/>
                  </a:lnTo>
                  <a:lnTo>
                    <a:pt x="152" y="348"/>
                  </a:lnTo>
                  <a:lnTo>
                    <a:pt x="132" y="327"/>
                  </a:lnTo>
                  <a:lnTo>
                    <a:pt x="152" y="306"/>
                  </a:lnTo>
                  <a:close/>
                  <a:moveTo>
                    <a:pt x="154" y="305"/>
                  </a:moveTo>
                  <a:lnTo>
                    <a:pt x="175" y="284"/>
                  </a:lnTo>
                  <a:lnTo>
                    <a:pt x="195" y="305"/>
                  </a:lnTo>
                  <a:lnTo>
                    <a:pt x="175" y="326"/>
                  </a:lnTo>
                  <a:lnTo>
                    <a:pt x="154" y="305"/>
                  </a:lnTo>
                  <a:close/>
                  <a:moveTo>
                    <a:pt x="198" y="306"/>
                  </a:moveTo>
                  <a:lnTo>
                    <a:pt x="219" y="327"/>
                  </a:lnTo>
                  <a:lnTo>
                    <a:pt x="198" y="348"/>
                  </a:lnTo>
                  <a:lnTo>
                    <a:pt x="177" y="327"/>
                  </a:lnTo>
                  <a:lnTo>
                    <a:pt x="198" y="306"/>
                  </a:lnTo>
                  <a:close/>
                  <a:moveTo>
                    <a:pt x="201" y="305"/>
                  </a:moveTo>
                  <a:lnTo>
                    <a:pt x="220" y="284"/>
                  </a:lnTo>
                  <a:lnTo>
                    <a:pt x="241" y="305"/>
                  </a:lnTo>
                  <a:lnTo>
                    <a:pt x="220" y="326"/>
                  </a:lnTo>
                  <a:lnTo>
                    <a:pt x="201" y="305"/>
                  </a:lnTo>
                  <a:close/>
                  <a:moveTo>
                    <a:pt x="244" y="306"/>
                  </a:moveTo>
                  <a:lnTo>
                    <a:pt x="264" y="327"/>
                  </a:lnTo>
                  <a:lnTo>
                    <a:pt x="244" y="348"/>
                  </a:lnTo>
                  <a:lnTo>
                    <a:pt x="223" y="327"/>
                  </a:lnTo>
                  <a:lnTo>
                    <a:pt x="244" y="306"/>
                  </a:lnTo>
                  <a:close/>
                  <a:moveTo>
                    <a:pt x="245" y="305"/>
                  </a:moveTo>
                  <a:lnTo>
                    <a:pt x="266" y="284"/>
                  </a:lnTo>
                  <a:lnTo>
                    <a:pt x="287" y="305"/>
                  </a:lnTo>
                  <a:lnTo>
                    <a:pt x="266" y="326"/>
                  </a:lnTo>
                  <a:lnTo>
                    <a:pt x="245" y="305"/>
                  </a:lnTo>
                  <a:close/>
                  <a:moveTo>
                    <a:pt x="289" y="306"/>
                  </a:moveTo>
                  <a:lnTo>
                    <a:pt x="310" y="327"/>
                  </a:lnTo>
                  <a:lnTo>
                    <a:pt x="289" y="348"/>
                  </a:lnTo>
                  <a:lnTo>
                    <a:pt x="268" y="327"/>
                  </a:lnTo>
                  <a:lnTo>
                    <a:pt x="289" y="306"/>
                  </a:lnTo>
                  <a:close/>
                  <a:moveTo>
                    <a:pt x="292" y="305"/>
                  </a:moveTo>
                  <a:lnTo>
                    <a:pt x="311" y="284"/>
                  </a:lnTo>
                  <a:lnTo>
                    <a:pt x="332" y="305"/>
                  </a:lnTo>
                  <a:lnTo>
                    <a:pt x="311" y="326"/>
                  </a:lnTo>
                  <a:lnTo>
                    <a:pt x="292" y="305"/>
                  </a:lnTo>
                  <a:close/>
                  <a:moveTo>
                    <a:pt x="335" y="306"/>
                  </a:moveTo>
                  <a:lnTo>
                    <a:pt x="355" y="327"/>
                  </a:lnTo>
                  <a:lnTo>
                    <a:pt x="335" y="348"/>
                  </a:lnTo>
                  <a:lnTo>
                    <a:pt x="314" y="327"/>
                  </a:lnTo>
                  <a:lnTo>
                    <a:pt x="335" y="306"/>
                  </a:lnTo>
                  <a:close/>
                  <a:moveTo>
                    <a:pt x="336" y="305"/>
                  </a:moveTo>
                  <a:lnTo>
                    <a:pt x="357" y="284"/>
                  </a:lnTo>
                  <a:lnTo>
                    <a:pt x="378" y="305"/>
                  </a:lnTo>
                  <a:lnTo>
                    <a:pt x="357" y="326"/>
                  </a:lnTo>
                  <a:lnTo>
                    <a:pt x="336" y="305"/>
                  </a:lnTo>
                  <a:close/>
                  <a:moveTo>
                    <a:pt x="380" y="306"/>
                  </a:moveTo>
                  <a:lnTo>
                    <a:pt x="401" y="327"/>
                  </a:lnTo>
                  <a:lnTo>
                    <a:pt x="380" y="348"/>
                  </a:lnTo>
                  <a:lnTo>
                    <a:pt x="360" y="327"/>
                  </a:lnTo>
                  <a:lnTo>
                    <a:pt x="380" y="306"/>
                  </a:lnTo>
                  <a:close/>
                  <a:moveTo>
                    <a:pt x="360" y="283"/>
                  </a:moveTo>
                  <a:lnTo>
                    <a:pt x="380" y="262"/>
                  </a:lnTo>
                  <a:lnTo>
                    <a:pt x="401" y="283"/>
                  </a:lnTo>
                  <a:lnTo>
                    <a:pt x="380" y="302"/>
                  </a:lnTo>
                  <a:lnTo>
                    <a:pt x="360" y="283"/>
                  </a:lnTo>
                  <a:close/>
                  <a:moveTo>
                    <a:pt x="360" y="236"/>
                  </a:moveTo>
                  <a:lnTo>
                    <a:pt x="380" y="215"/>
                  </a:lnTo>
                  <a:lnTo>
                    <a:pt x="401" y="236"/>
                  </a:lnTo>
                  <a:lnTo>
                    <a:pt x="380" y="257"/>
                  </a:lnTo>
                  <a:lnTo>
                    <a:pt x="360" y="236"/>
                  </a:lnTo>
                  <a:close/>
                  <a:moveTo>
                    <a:pt x="360" y="190"/>
                  </a:moveTo>
                  <a:lnTo>
                    <a:pt x="380" y="171"/>
                  </a:lnTo>
                  <a:lnTo>
                    <a:pt x="401" y="190"/>
                  </a:lnTo>
                  <a:lnTo>
                    <a:pt x="380" y="211"/>
                  </a:lnTo>
                  <a:lnTo>
                    <a:pt x="360" y="190"/>
                  </a:lnTo>
                  <a:close/>
                  <a:moveTo>
                    <a:pt x="357" y="189"/>
                  </a:moveTo>
                  <a:lnTo>
                    <a:pt x="336" y="168"/>
                  </a:lnTo>
                  <a:lnTo>
                    <a:pt x="357" y="147"/>
                  </a:lnTo>
                  <a:lnTo>
                    <a:pt x="378" y="168"/>
                  </a:lnTo>
                  <a:lnTo>
                    <a:pt x="357" y="189"/>
                  </a:lnTo>
                  <a:close/>
                  <a:moveTo>
                    <a:pt x="355" y="190"/>
                  </a:moveTo>
                  <a:lnTo>
                    <a:pt x="335" y="211"/>
                  </a:lnTo>
                  <a:lnTo>
                    <a:pt x="314" y="190"/>
                  </a:lnTo>
                  <a:lnTo>
                    <a:pt x="335" y="171"/>
                  </a:lnTo>
                  <a:lnTo>
                    <a:pt x="355" y="190"/>
                  </a:lnTo>
                  <a:close/>
                  <a:moveTo>
                    <a:pt x="311" y="189"/>
                  </a:moveTo>
                  <a:lnTo>
                    <a:pt x="292" y="168"/>
                  </a:lnTo>
                  <a:lnTo>
                    <a:pt x="311" y="147"/>
                  </a:lnTo>
                  <a:lnTo>
                    <a:pt x="332" y="168"/>
                  </a:lnTo>
                  <a:lnTo>
                    <a:pt x="311" y="189"/>
                  </a:lnTo>
                  <a:close/>
                  <a:moveTo>
                    <a:pt x="310" y="190"/>
                  </a:moveTo>
                  <a:lnTo>
                    <a:pt x="289" y="211"/>
                  </a:lnTo>
                  <a:lnTo>
                    <a:pt x="268" y="190"/>
                  </a:lnTo>
                  <a:lnTo>
                    <a:pt x="289" y="171"/>
                  </a:lnTo>
                  <a:lnTo>
                    <a:pt x="310" y="190"/>
                  </a:lnTo>
                  <a:close/>
                  <a:moveTo>
                    <a:pt x="266" y="189"/>
                  </a:moveTo>
                  <a:lnTo>
                    <a:pt x="245" y="168"/>
                  </a:lnTo>
                  <a:lnTo>
                    <a:pt x="266" y="147"/>
                  </a:lnTo>
                  <a:lnTo>
                    <a:pt x="287" y="168"/>
                  </a:lnTo>
                  <a:lnTo>
                    <a:pt x="266" y="189"/>
                  </a:lnTo>
                  <a:close/>
                  <a:moveTo>
                    <a:pt x="264" y="190"/>
                  </a:moveTo>
                  <a:lnTo>
                    <a:pt x="244" y="211"/>
                  </a:lnTo>
                  <a:lnTo>
                    <a:pt x="223" y="190"/>
                  </a:lnTo>
                  <a:lnTo>
                    <a:pt x="244" y="171"/>
                  </a:lnTo>
                  <a:lnTo>
                    <a:pt x="264" y="190"/>
                  </a:lnTo>
                  <a:close/>
                  <a:moveTo>
                    <a:pt x="220" y="189"/>
                  </a:moveTo>
                  <a:lnTo>
                    <a:pt x="201" y="168"/>
                  </a:lnTo>
                  <a:lnTo>
                    <a:pt x="220" y="147"/>
                  </a:lnTo>
                  <a:lnTo>
                    <a:pt x="241" y="168"/>
                  </a:lnTo>
                  <a:lnTo>
                    <a:pt x="220" y="189"/>
                  </a:lnTo>
                  <a:close/>
                  <a:moveTo>
                    <a:pt x="219" y="190"/>
                  </a:moveTo>
                  <a:lnTo>
                    <a:pt x="198" y="211"/>
                  </a:lnTo>
                  <a:lnTo>
                    <a:pt x="177" y="190"/>
                  </a:lnTo>
                  <a:lnTo>
                    <a:pt x="198" y="171"/>
                  </a:lnTo>
                  <a:lnTo>
                    <a:pt x="219" y="190"/>
                  </a:lnTo>
                  <a:close/>
                  <a:moveTo>
                    <a:pt x="175" y="189"/>
                  </a:moveTo>
                  <a:lnTo>
                    <a:pt x="154" y="168"/>
                  </a:lnTo>
                  <a:lnTo>
                    <a:pt x="175" y="147"/>
                  </a:lnTo>
                  <a:lnTo>
                    <a:pt x="195" y="168"/>
                  </a:lnTo>
                  <a:lnTo>
                    <a:pt x="175" y="189"/>
                  </a:lnTo>
                  <a:close/>
                  <a:moveTo>
                    <a:pt x="173" y="190"/>
                  </a:moveTo>
                  <a:lnTo>
                    <a:pt x="152" y="211"/>
                  </a:lnTo>
                  <a:lnTo>
                    <a:pt x="132" y="190"/>
                  </a:lnTo>
                  <a:lnTo>
                    <a:pt x="152" y="171"/>
                  </a:lnTo>
                  <a:lnTo>
                    <a:pt x="173" y="190"/>
                  </a:lnTo>
                  <a:close/>
                  <a:moveTo>
                    <a:pt x="129" y="189"/>
                  </a:moveTo>
                  <a:lnTo>
                    <a:pt x="108" y="168"/>
                  </a:lnTo>
                  <a:lnTo>
                    <a:pt x="129" y="147"/>
                  </a:lnTo>
                  <a:lnTo>
                    <a:pt x="150" y="168"/>
                  </a:lnTo>
                  <a:lnTo>
                    <a:pt x="129" y="189"/>
                  </a:lnTo>
                  <a:close/>
                  <a:moveTo>
                    <a:pt x="126" y="190"/>
                  </a:moveTo>
                  <a:lnTo>
                    <a:pt x="107" y="211"/>
                  </a:lnTo>
                  <a:lnTo>
                    <a:pt x="86" y="190"/>
                  </a:lnTo>
                  <a:lnTo>
                    <a:pt x="107" y="171"/>
                  </a:lnTo>
                  <a:lnTo>
                    <a:pt x="126" y="190"/>
                  </a:lnTo>
                  <a:close/>
                  <a:moveTo>
                    <a:pt x="126" y="236"/>
                  </a:moveTo>
                  <a:lnTo>
                    <a:pt x="107" y="257"/>
                  </a:lnTo>
                  <a:lnTo>
                    <a:pt x="86" y="236"/>
                  </a:lnTo>
                  <a:lnTo>
                    <a:pt x="107" y="215"/>
                  </a:lnTo>
                  <a:lnTo>
                    <a:pt x="126" y="236"/>
                  </a:lnTo>
                  <a:close/>
                  <a:moveTo>
                    <a:pt x="126" y="283"/>
                  </a:moveTo>
                  <a:lnTo>
                    <a:pt x="107" y="302"/>
                  </a:lnTo>
                  <a:lnTo>
                    <a:pt x="86" y="283"/>
                  </a:lnTo>
                  <a:lnTo>
                    <a:pt x="107" y="262"/>
                  </a:lnTo>
                  <a:lnTo>
                    <a:pt x="126" y="283"/>
                  </a:lnTo>
                  <a:close/>
                  <a:moveTo>
                    <a:pt x="126" y="327"/>
                  </a:moveTo>
                  <a:lnTo>
                    <a:pt x="107" y="348"/>
                  </a:lnTo>
                  <a:lnTo>
                    <a:pt x="86" y="327"/>
                  </a:lnTo>
                  <a:lnTo>
                    <a:pt x="107" y="306"/>
                  </a:lnTo>
                  <a:lnTo>
                    <a:pt x="126" y="327"/>
                  </a:lnTo>
                  <a:close/>
                  <a:moveTo>
                    <a:pt x="126" y="374"/>
                  </a:moveTo>
                  <a:lnTo>
                    <a:pt x="107" y="393"/>
                  </a:lnTo>
                  <a:lnTo>
                    <a:pt x="86" y="374"/>
                  </a:lnTo>
                  <a:lnTo>
                    <a:pt x="107" y="353"/>
                  </a:lnTo>
                  <a:lnTo>
                    <a:pt x="126" y="374"/>
                  </a:lnTo>
                  <a:close/>
                  <a:moveTo>
                    <a:pt x="108" y="350"/>
                  </a:moveTo>
                  <a:lnTo>
                    <a:pt x="129" y="330"/>
                  </a:lnTo>
                  <a:lnTo>
                    <a:pt x="150" y="350"/>
                  </a:lnTo>
                  <a:lnTo>
                    <a:pt x="129" y="371"/>
                  </a:lnTo>
                  <a:lnTo>
                    <a:pt x="108" y="350"/>
                  </a:lnTo>
                  <a:close/>
                  <a:moveTo>
                    <a:pt x="152" y="353"/>
                  </a:moveTo>
                  <a:lnTo>
                    <a:pt x="173" y="374"/>
                  </a:lnTo>
                  <a:lnTo>
                    <a:pt x="152" y="393"/>
                  </a:lnTo>
                  <a:lnTo>
                    <a:pt x="132" y="374"/>
                  </a:lnTo>
                  <a:lnTo>
                    <a:pt x="152" y="353"/>
                  </a:lnTo>
                  <a:close/>
                  <a:moveTo>
                    <a:pt x="154" y="350"/>
                  </a:moveTo>
                  <a:lnTo>
                    <a:pt x="175" y="330"/>
                  </a:lnTo>
                  <a:lnTo>
                    <a:pt x="195" y="350"/>
                  </a:lnTo>
                  <a:lnTo>
                    <a:pt x="175" y="371"/>
                  </a:lnTo>
                  <a:lnTo>
                    <a:pt x="154" y="350"/>
                  </a:lnTo>
                  <a:close/>
                  <a:moveTo>
                    <a:pt x="198" y="353"/>
                  </a:moveTo>
                  <a:lnTo>
                    <a:pt x="219" y="374"/>
                  </a:lnTo>
                  <a:lnTo>
                    <a:pt x="198" y="393"/>
                  </a:lnTo>
                  <a:lnTo>
                    <a:pt x="177" y="374"/>
                  </a:lnTo>
                  <a:lnTo>
                    <a:pt x="198" y="353"/>
                  </a:lnTo>
                  <a:close/>
                  <a:moveTo>
                    <a:pt x="201" y="350"/>
                  </a:moveTo>
                  <a:lnTo>
                    <a:pt x="220" y="330"/>
                  </a:lnTo>
                  <a:lnTo>
                    <a:pt x="241" y="350"/>
                  </a:lnTo>
                  <a:lnTo>
                    <a:pt x="220" y="371"/>
                  </a:lnTo>
                  <a:lnTo>
                    <a:pt x="201" y="350"/>
                  </a:lnTo>
                  <a:close/>
                  <a:moveTo>
                    <a:pt x="244" y="353"/>
                  </a:moveTo>
                  <a:lnTo>
                    <a:pt x="264" y="374"/>
                  </a:lnTo>
                  <a:lnTo>
                    <a:pt x="244" y="393"/>
                  </a:lnTo>
                  <a:lnTo>
                    <a:pt x="223" y="374"/>
                  </a:lnTo>
                  <a:lnTo>
                    <a:pt x="244" y="353"/>
                  </a:lnTo>
                  <a:close/>
                  <a:moveTo>
                    <a:pt x="245" y="350"/>
                  </a:moveTo>
                  <a:lnTo>
                    <a:pt x="266" y="330"/>
                  </a:lnTo>
                  <a:lnTo>
                    <a:pt x="287" y="350"/>
                  </a:lnTo>
                  <a:lnTo>
                    <a:pt x="266" y="371"/>
                  </a:lnTo>
                  <a:lnTo>
                    <a:pt x="245" y="350"/>
                  </a:lnTo>
                  <a:close/>
                  <a:moveTo>
                    <a:pt x="289" y="353"/>
                  </a:moveTo>
                  <a:lnTo>
                    <a:pt x="310" y="374"/>
                  </a:lnTo>
                  <a:lnTo>
                    <a:pt x="289" y="393"/>
                  </a:lnTo>
                  <a:lnTo>
                    <a:pt x="268" y="374"/>
                  </a:lnTo>
                  <a:lnTo>
                    <a:pt x="289" y="353"/>
                  </a:lnTo>
                  <a:close/>
                  <a:moveTo>
                    <a:pt x="292" y="350"/>
                  </a:moveTo>
                  <a:lnTo>
                    <a:pt x="311" y="330"/>
                  </a:lnTo>
                  <a:lnTo>
                    <a:pt x="332" y="350"/>
                  </a:lnTo>
                  <a:lnTo>
                    <a:pt x="311" y="371"/>
                  </a:lnTo>
                  <a:lnTo>
                    <a:pt x="292" y="350"/>
                  </a:lnTo>
                  <a:close/>
                  <a:moveTo>
                    <a:pt x="335" y="353"/>
                  </a:moveTo>
                  <a:lnTo>
                    <a:pt x="355" y="374"/>
                  </a:lnTo>
                  <a:lnTo>
                    <a:pt x="335" y="393"/>
                  </a:lnTo>
                  <a:lnTo>
                    <a:pt x="314" y="374"/>
                  </a:lnTo>
                  <a:lnTo>
                    <a:pt x="335" y="353"/>
                  </a:lnTo>
                  <a:close/>
                  <a:moveTo>
                    <a:pt x="336" y="350"/>
                  </a:moveTo>
                  <a:lnTo>
                    <a:pt x="357" y="330"/>
                  </a:lnTo>
                  <a:lnTo>
                    <a:pt x="378" y="350"/>
                  </a:lnTo>
                  <a:lnTo>
                    <a:pt x="357" y="371"/>
                  </a:lnTo>
                  <a:lnTo>
                    <a:pt x="336" y="350"/>
                  </a:lnTo>
                  <a:close/>
                  <a:moveTo>
                    <a:pt x="380" y="353"/>
                  </a:moveTo>
                  <a:lnTo>
                    <a:pt x="401" y="374"/>
                  </a:lnTo>
                  <a:lnTo>
                    <a:pt x="380" y="393"/>
                  </a:lnTo>
                  <a:lnTo>
                    <a:pt x="360" y="374"/>
                  </a:lnTo>
                  <a:lnTo>
                    <a:pt x="380" y="353"/>
                  </a:lnTo>
                  <a:close/>
                  <a:moveTo>
                    <a:pt x="383" y="350"/>
                  </a:moveTo>
                  <a:lnTo>
                    <a:pt x="404" y="330"/>
                  </a:lnTo>
                  <a:lnTo>
                    <a:pt x="423" y="350"/>
                  </a:lnTo>
                  <a:lnTo>
                    <a:pt x="404" y="371"/>
                  </a:lnTo>
                  <a:lnTo>
                    <a:pt x="383" y="350"/>
                  </a:lnTo>
                  <a:close/>
                  <a:moveTo>
                    <a:pt x="383" y="305"/>
                  </a:moveTo>
                  <a:lnTo>
                    <a:pt x="404" y="284"/>
                  </a:lnTo>
                  <a:lnTo>
                    <a:pt x="423" y="305"/>
                  </a:lnTo>
                  <a:lnTo>
                    <a:pt x="404" y="326"/>
                  </a:lnTo>
                  <a:lnTo>
                    <a:pt x="383" y="305"/>
                  </a:lnTo>
                  <a:close/>
                  <a:moveTo>
                    <a:pt x="383" y="259"/>
                  </a:moveTo>
                  <a:lnTo>
                    <a:pt x="404" y="239"/>
                  </a:lnTo>
                  <a:lnTo>
                    <a:pt x="423" y="259"/>
                  </a:lnTo>
                  <a:lnTo>
                    <a:pt x="404" y="280"/>
                  </a:lnTo>
                  <a:lnTo>
                    <a:pt x="383" y="259"/>
                  </a:lnTo>
                  <a:close/>
                  <a:moveTo>
                    <a:pt x="383" y="214"/>
                  </a:moveTo>
                  <a:lnTo>
                    <a:pt x="404" y="193"/>
                  </a:lnTo>
                  <a:lnTo>
                    <a:pt x="423" y="214"/>
                  </a:lnTo>
                  <a:lnTo>
                    <a:pt x="404" y="234"/>
                  </a:lnTo>
                  <a:lnTo>
                    <a:pt x="383" y="214"/>
                  </a:lnTo>
                  <a:close/>
                  <a:moveTo>
                    <a:pt x="383" y="168"/>
                  </a:moveTo>
                  <a:lnTo>
                    <a:pt x="404" y="147"/>
                  </a:lnTo>
                  <a:lnTo>
                    <a:pt x="423" y="168"/>
                  </a:lnTo>
                  <a:lnTo>
                    <a:pt x="404" y="189"/>
                  </a:lnTo>
                  <a:lnTo>
                    <a:pt x="383" y="168"/>
                  </a:lnTo>
                  <a:close/>
                  <a:moveTo>
                    <a:pt x="383" y="122"/>
                  </a:moveTo>
                  <a:lnTo>
                    <a:pt x="404" y="102"/>
                  </a:lnTo>
                  <a:lnTo>
                    <a:pt x="423" y="122"/>
                  </a:lnTo>
                  <a:lnTo>
                    <a:pt x="404" y="143"/>
                  </a:lnTo>
                  <a:lnTo>
                    <a:pt x="383" y="122"/>
                  </a:lnTo>
                  <a:close/>
                  <a:moveTo>
                    <a:pt x="401" y="146"/>
                  </a:moveTo>
                  <a:lnTo>
                    <a:pt x="380" y="165"/>
                  </a:lnTo>
                  <a:lnTo>
                    <a:pt x="360" y="146"/>
                  </a:lnTo>
                  <a:lnTo>
                    <a:pt x="380" y="125"/>
                  </a:lnTo>
                  <a:lnTo>
                    <a:pt x="401" y="146"/>
                  </a:lnTo>
                  <a:close/>
                  <a:moveTo>
                    <a:pt x="357" y="143"/>
                  </a:moveTo>
                  <a:lnTo>
                    <a:pt x="336" y="122"/>
                  </a:lnTo>
                  <a:lnTo>
                    <a:pt x="357" y="102"/>
                  </a:lnTo>
                  <a:lnTo>
                    <a:pt x="378" y="122"/>
                  </a:lnTo>
                  <a:lnTo>
                    <a:pt x="357" y="143"/>
                  </a:lnTo>
                  <a:close/>
                  <a:moveTo>
                    <a:pt x="355" y="146"/>
                  </a:moveTo>
                  <a:lnTo>
                    <a:pt x="335" y="165"/>
                  </a:lnTo>
                  <a:lnTo>
                    <a:pt x="314" y="146"/>
                  </a:lnTo>
                  <a:lnTo>
                    <a:pt x="335" y="125"/>
                  </a:lnTo>
                  <a:lnTo>
                    <a:pt x="355" y="146"/>
                  </a:lnTo>
                  <a:close/>
                  <a:moveTo>
                    <a:pt x="311" y="143"/>
                  </a:moveTo>
                  <a:lnTo>
                    <a:pt x="292" y="122"/>
                  </a:lnTo>
                  <a:lnTo>
                    <a:pt x="311" y="102"/>
                  </a:lnTo>
                  <a:lnTo>
                    <a:pt x="332" y="122"/>
                  </a:lnTo>
                  <a:lnTo>
                    <a:pt x="311" y="143"/>
                  </a:lnTo>
                  <a:close/>
                  <a:moveTo>
                    <a:pt x="310" y="146"/>
                  </a:moveTo>
                  <a:lnTo>
                    <a:pt x="289" y="165"/>
                  </a:lnTo>
                  <a:lnTo>
                    <a:pt x="268" y="146"/>
                  </a:lnTo>
                  <a:lnTo>
                    <a:pt x="289" y="125"/>
                  </a:lnTo>
                  <a:lnTo>
                    <a:pt x="310" y="146"/>
                  </a:lnTo>
                  <a:close/>
                  <a:moveTo>
                    <a:pt x="266" y="143"/>
                  </a:moveTo>
                  <a:lnTo>
                    <a:pt x="245" y="122"/>
                  </a:lnTo>
                  <a:lnTo>
                    <a:pt x="266" y="102"/>
                  </a:lnTo>
                  <a:lnTo>
                    <a:pt x="287" y="122"/>
                  </a:lnTo>
                  <a:lnTo>
                    <a:pt x="266" y="143"/>
                  </a:lnTo>
                  <a:close/>
                  <a:moveTo>
                    <a:pt x="264" y="146"/>
                  </a:moveTo>
                  <a:lnTo>
                    <a:pt x="244" y="165"/>
                  </a:lnTo>
                  <a:lnTo>
                    <a:pt x="223" y="146"/>
                  </a:lnTo>
                  <a:lnTo>
                    <a:pt x="244" y="125"/>
                  </a:lnTo>
                  <a:lnTo>
                    <a:pt x="264" y="146"/>
                  </a:lnTo>
                  <a:close/>
                  <a:moveTo>
                    <a:pt x="220" y="143"/>
                  </a:moveTo>
                  <a:lnTo>
                    <a:pt x="201" y="122"/>
                  </a:lnTo>
                  <a:lnTo>
                    <a:pt x="220" y="102"/>
                  </a:lnTo>
                  <a:lnTo>
                    <a:pt x="241" y="122"/>
                  </a:lnTo>
                  <a:lnTo>
                    <a:pt x="220" y="143"/>
                  </a:lnTo>
                  <a:close/>
                  <a:moveTo>
                    <a:pt x="219" y="146"/>
                  </a:moveTo>
                  <a:lnTo>
                    <a:pt x="198" y="165"/>
                  </a:lnTo>
                  <a:lnTo>
                    <a:pt x="177" y="146"/>
                  </a:lnTo>
                  <a:lnTo>
                    <a:pt x="198" y="125"/>
                  </a:lnTo>
                  <a:lnTo>
                    <a:pt x="219" y="146"/>
                  </a:lnTo>
                  <a:close/>
                  <a:moveTo>
                    <a:pt x="175" y="143"/>
                  </a:moveTo>
                  <a:lnTo>
                    <a:pt x="154" y="122"/>
                  </a:lnTo>
                  <a:lnTo>
                    <a:pt x="175" y="102"/>
                  </a:lnTo>
                  <a:lnTo>
                    <a:pt x="195" y="122"/>
                  </a:lnTo>
                  <a:lnTo>
                    <a:pt x="175" y="143"/>
                  </a:lnTo>
                  <a:close/>
                  <a:moveTo>
                    <a:pt x="173" y="146"/>
                  </a:moveTo>
                  <a:lnTo>
                    <a:pt x="152" y="165"/>
                  </a:lnTo>
                  <a:lnTo>
                    <a:pt x="132" y="146"/>
                  </a:lnTo>
                  <a:lnTo>
                    <a:pt x="152" y="125"/>
                  </a:lnTo>
                  <a:lnTo>
                    <a:pt x="173" y="146"/>
                  </a:lnTo>
                  <a:close/>
                  <a:moveTo>
                    <a:pt x="129" y="143"/>
                  </a:moveTo>
                  <a:lnTo>
                    <a:pt x="108" y="122"/>
                  </a:lnTo>
                  <a:lnTo>
                    <a:pt x="129" y="102"/>
                  </a:lnTo>
                  <a:lnTo>
                    <a:pt x="150" y="122"/>
                  </a:lnTo>
                  <a:lnTo>
                    <a:pt x="129" y="143"/>
                  </a:lnTo>
                  <a:close/>
                  <a:moveTo>
                    <a:pt x="126" y="146"/>
                  </a:moveTo>
                  <a:lnTo>
                    <a:pt x="107" y="165"/>
                  </a:lnTo>
                  <a:lnTo>
                    <a:pt x="86" y="146"/>
                  </a:lnTo>
                  <a:lnTo>
                    <a:pt x="107" y="125"/>
                  </a:lnTo>
                  <a:lnTo>
                    <a:pt x="126" y="146"/>
                  </a:lnTo>
                  <a:close/>
                  <a:moveTo>
                    <a:pt x="83" y="143"/>
                  </a:moveTo>
                  <a:lnTo>
                    <a:pt x="63" y="122"/>
                  </a:lnTo>
                  <a:lnTo>
                    <a:pt x="83" y="102"/>
                  </a:lnTo>
                  <a:lnTo>
                    <a:pt x="104" y="122"/>
                  </a:lnTo>
                  <a:lnTo>
                    <a:pt x="83" y="143"/>
                  </a:lnTo>
                  <a:close/>
                  <a:moveTo>
                    <a:pt x="104" y="168"/>
                  </a:moveTo>
                  <a:lnTo>
                    <a:pt x="83" y="189"/>
                  </a:lnTo>
                  <a:lnTo>
                    <a:pt x="63" y="168"/>
                  </a:lnTo>
                  <a:lnTo>
                    <a:pt x="83" y="147"/>
                  </a:lnTo>
                  <a:lnTo>
                    <a:pt x="104" y="168"/>
                  </a:lnTo>
                  <a:close/>
                  <a:moveTo>
                    <a:pt x="104" y="214"/>
                  </a:moveTo>
                  <a:lnTo>
                    <a:pt x="83" y="234"/>
                  </a:lnTo>
                  <a:lnTo>
                    <a:pt x="63" y="214"/>
                  </a:lnTo>
                  <a:lnTo>
                    <a:pt x="83" y="193"/>
                  </a:lnTo>
                  <a:lnTo>
                    <a:pt x="104" y="214"/>
                  </a:lnTo>
                  <a:close/>
                  <a:moveTo>
                    <a:pt x="104" y="259"/>
                  </a:moveTo>
                  <a:lnTo>
                    <a:pt x="83" y="280"/>
                  </a:lnTo>
                  <a:lnTo>
                    <a:pt x="63" y="259"/>
                  </a:lnTo>
                  <a:lnTo>
                    <a:pt x="83" y="239"/>
                  </a:lnTo>
                  <a:lnTo>
                    <a:pt x="104" y="259"/>
                  </a:lnTo>
                  <a:close/>
                  <a:moveTo>
                    <a:pt x="104" y="305"/>
                  </a:moveTo>
                  <a:lnTo>
                    <a:pt x="83" y="326"/>
                  </a:lnTo>
                  <a:lnTo>
                    <a:pt x="63" y="305"/>
                  </a:lnTo>
                  <a:lnTo>
                    <a:pt x="83" y="284"/>
                  </a:lnTo>
                  <a:lnTo>
                    <a:pt x="104" y="305"/>
                  </a:lnTo>
                  <a:close/>
                  <a:moveTo>
                    <a:pt x="104" y="350"/>
                  </a:moveTo>
                  <a:lnTo>
                    <a:pt x="83" y="371"/>
                  </a:lnTo>
                  <a:lnTo>
                    <a:pt x="63" y="350"/>
                  </a:lnTo>
                  <a:lnTo>
                    <a:pt x="83" y="330"/>
                  </a:lnTo>
                  <a:lnTo>
                    <a:pt x="104" y="350"/>
                  </a:lnTo>
                  <a:close/>
                  <a:moveTo>
                    <a:pt x="104" y="396"/>
                  </a:moveTo>
                  <a:lnTo>
                    <a:pt x="83" y="417"/>
                  </a:lnTo>
                  <a:lnTo>
                    <a:pt x="63" y="396"/>
                  </a:lnTo>
                  <a:lnTo>
                    <a:pt x="83" y="375"/>
                  </a:lnTo>
                  <a:lnTo>
                    <a:pt x="104" y="396"/>
                  </a:lnTo>
                  <a:close/>
                  <a:moveTo>
                    <a:pt x="107" y="399"/>
                  </a:moveTo>
                  <a:lnTo>
                    <a:pt x="126" y="418"/>
                  </a:lnTo>
                  <a:lnTo>
                    <a:pt x="107" y="439"/>
                  </a:lnTo>
                  <a:lnTo>
                    <a:pt x="86" y="418"/>
                  </a:lnTo>
                  <a:lnTo>
                    <a:pt x="107" y="399"/>
                  </a:lnTo>
                  <a:close/>
                  <a:moveTo>
                    <a:pt x="108" y="396"/>
                  </a:moveTo>
                  <a:lnTo>
                    <a:pt x="129" y="375"/>
                  </a:lnTo>
                  <a:lnTo>
                    <a:pt x="150" y="396"/>
                  </a:lnTo>
                  <a:lnTo>
                    <a:pt x="129" y="417"/>
                  </a:lnTo>
                  <a:lnTo>
                    <a:pt x="108" y="396"/>
                  </a:lnTo>
                  <a:close/>
                  <a:moveTo>
                    <a:pt x="152" y="399"/>
                  </a:moveTo>
                  <a:lnTo>
                    <a:pt x="173" y="418"/>
                  </a:lnTo>
                  <a:lnTo>
                    <a:pt x="152" y="439"/>
                  </a:lnTo>
                  <a:lnTo>
                    <a:pt x="132" y="418"/>
                  </a:lnTo>
                  <a:lnTo>
                    <a:pt x="152" y="399"/>
                  </a:lnTo>
                  <a:close/>
                  <a:moveTo>
                    <a:pt x="154" y="396"/>
                  </a:moveTo>
                  <a:lnTo>
                    <a:pt x="175" y="375"/>
                  </a:lnTo>
                  <a:lnTo>
                    <a:pt x="195" y="396"/>
                  </a:lnTo>
                  <a:lnTo>
                    <a:pt x="175" y="417"/>
                  </a:lnTo>
                  <a:lnTo>
                    <a:pt x="154" y="396"/>
                  </a:lnTo>
                  <a:close/>
                  <a:moveTo>
                    <a:pt x="198" y="399"/>
                  </a:moveTo>
                  <a:lnTo>
                    <a:pt x="219" y="418"/>
                  </a:lnTo>
                  <a:lnTo>
                    <a:pt x="198" y="439"/>
                  </a:lnTo>
                  <a:lnTo>
                    <a:pt x="177" y="418"/>
                  </a:lnTo>
                  <a:lnTo>
                    <a:pt x="198" y="399"/>
                  </a:lnTo>
                  <a:close/>
                  <a:moveTo>
                    <a:pt x="201" y="396"/>
                  </a:moveTo>
                  <a:lnTo>
                    <a:pt x="220" y="375"/>
                  </a:lnTo>
                  <a:lnTo>
                    <a:pt x="241" y="396"/>
                  </a:lnTo>
                  <a:lnTo>
                    <a:pt x="220" y="417"/>
                  </a:lnTo>
                  <a:lnTo>
                    <a:pt x="201" y="396"/>
                  </a:lnTo>
                  <a:close/>
                  <a:moveTo>
                    <a:pt x="244" y="399"/>
                  </a:moveTo>
                  <a:lnTo>
                    <a:pt x="264" y="418"/>
                  </a:lnTo>
                  <a:lnTo>
                    <a:pt x="244" y="439"/>
                  </a:lnTo>
                  <a:lnTo>
                    <a:pt x="223" y="418"/>
                  </a:lnTo>
                  <a:lnTo>
                    <a:pt x="244" y="399"/>
                  </a:lnTo>
                  <a:close/>
                  <a:moveTo>
                    <a:pt x="245" y="396"/>
                  </a:moveTo>
                  <a:lnTo>
                    <a:pt x="266" y="375"/>
                  </a:lnTo>
                  <a:lnTo>
                    <a:pt x="287" y="396"/>
                  </a:lnTo>
                  <a:lnTo>
                    <a:pt x="266" y="417"/>
                  </a:lnTo>
                  <a:lnTo>
                    <a:pt x="245" y="396"/>
                  </a:lnTo>
                  <a:close/>
                  <a:moveTo>
                    <a:pt x="289" y="399"/>
                  </a:moveTo>
                  <a:lnTo>
                    <a:pt x="310" y="418"/>
                  </a:lnTo>
                  <a:lnTo>
                    <a:pt x="289" y="439"/>
                  </a:lnTo>
                  <a:lnTo>
                    <a:pt x="268" y="418"/>
                  </a:lnTo>
                  <a:lnTo>
                    <a:pt x="289" y="399"/>
                  </a:lnTo>
                  <a:close/>
                  <a:moveTo>
                    <a:pt x="292" y="396"/>
                  </a:moveTo>
                  <a:lnTo>
                    <a:pt x="311" y="375"/>
                  </a:lnTo>
                  <a:lnTo>
                    <a:pt x="332" y="396"/>
                  </a:lnTo>
                  <a:lnTo>
                    <a:pt x="311" y="417"/>
                  </a:lnTo>
                  <a:lnTo>
                    <a:pt x="292" y="396"/>
                  </a:lnTo>
                  <a:close/>
                  <a:moveTo>
                    <a:pt x="335" y="399"/>
                  </a:moveTo>
                  <a:lnTo>
                    <a:pt x="355" y="418"/>
                  </a:lnTo>
                  <a:lnTo>
                    <a:pt x="335" y="439"/>
                  </a:lnTo>
                  <a:lnTo>
                    <a:pt x="314" y="418"/>
                  </a:lnTo>
                  <a:lnTo>
                    <a:pt x="335" y="399"/>
                  </a:lnTo>
                  <a:close/>
                  <a:moveTo>
                    <a:pt x="336" y="396"/>
                  </a:moveTo>
                  <a:lnTo>
                    <a:pt x="357" y="375"/>
                  </a:lnTo>
                  <a:lnTo>
                    <a:pt x="378" y="396"/>
                  </a:lnTo>
                  <a:lnTo>
                    <a:pt x="357" y="417"/>
                  </a:lnTo>
                  <a:lnTo>
                    <a:pt x="336" y="396"/>
                  </a:lnTo>
                  <a:close/>
                  <a:moveTo>
                    <a:pt x="380" y="399"/>
                  </a:moveTo>
                  <a:lnTo>
                    <a:pt x="401" y="418"/>
                  </a:lnTo>
                  <a:lnTo>
                    <a:pt x="380" y="439"/>
                  </a:lnTo>
                  <a:lnTo>
                    <a:pt x="360" y="418"/>
                  </a:lnTo>
                  <a:lnTo>
                    <a:pt x="380" y="399"/>
                  </a:lnTo>
                  <a:close/>
                  <a:moveTo>
                    <a:pt x="383" y="396"/>
                  </a:moveTo>
                  <a:lnTo>
                    <a:pt x="404" y="375"/>
                  </a:lnTo>
                  <a:lnTo>
                    <a:pt x="423" y="396"/>
                  </a:lnTo>
                  <a:lnTo>
                    <a:pt x="404" y="417"/>
                  </a:lnTo>
                  <a:lnTo>
                    <a:pt x="383" y="396"/>
                  </a:lnTo>
                  <a:close/>
                  <a:moveTo>
                    <a:pt x="405" y="374"/>
                  </a:moveTo>
                  <a:lnTo>
                    <a:pt x="426" y="353"/>
                  </a:lnTo>
                  <a:lnTo>
                    <a:pt x="447" y="374"/>
                  </a:lnTo>
                  <a:lnTo>
                    <a:pt x="426" y="393"/>
                  </a:lnTo>
                  <a:lnTo>
                    <a:pt x="405" y="374"/>
                  </a:lnTo>
                  <a:close/>
                  <a:moveTo>
                    <a:pt x="405" y="327"/>
                  </a:moveTo>
                  <a:lnTo>
                    <a:pt x="426" y="306"/>
                  </a:lnTo>
                  <a:lnTo>
                    <a:pt x="447" y="327"/>
                  </a:lnTo>
                  <a:lnTo>
                    <a:pt x="426" y="348"/>
                  </a:lnTo>
                  <a:lnTo>
                    <a:pt x="405" y="327"/>
                  </a:lnTo>
                  <a:close/>
                  <a:moveTo>
                    <a:pt x="405" y="283"/>
                  </a:moveTo>
                  <a:lnTo>
                    <a:pt x="426" y="262"/>
                  </a:lnTo>
                  <a:lnTo>
                    <a:pt x="447" y="283"/>
                  </a:lnTo>
                  <a:lnTo>
                    <a:pt x="426" y="302"/>
                  </a:lnTo>
                  <a:lnTo>
                    <a:pt x="405" y="283"/>
                  </a:lnTo>
                  <a:close/>
                  <a:moveTo>
                    <a:pt x="405" y="236"/>
                  </a:moveTo>
                  <a:lnTo>
                    <a:pt x="426" y="215"/>
                  </a:lnTo>
                  <a:lnTo>
                    <a:pt x="447" y="236"/>
                  </a:lnTo>
                  <a:lnTo>
                    <a:pt x="426" y="257"/>
                  </a:lnTo>
                  <a:lnTo>
                    <a:pt x="405" y="236"/>
                  </a:lnTo>
                  <a:close/>
                  <a:moveTo>
                    <a:pt x="405" y="190"/>
                  </a:moveTo>
                  <a:lnTo>
                    <a:pt x="426" y="171"/>
                  </a:lnTo>
                  <a:lnTo>
                    <a:pt x="447" y="190"/>
                  </a:lnTo>
                  <a:lnTo>
                    <a:pt x="426" y="211"/>
                  </a:lnTo>
                  <a:lnTo>
                    <a:pt x="405" y="190"/>
                  </a:lnTo>
                  <a:close/>
                  <a:moveTo>
                    <a:pt x="405" y="146"/>
                  </a:moveTo>
                  <a:lnTo>
                    <a:pt x="426" y="125"/>
                  </a:lnTo>
                  <a:lnTo>
                    <a:pt x="447" y="146"/>
                  </a:lnTo>
                  <a:lnTo>
                    <a:pt x="426" y="165"/>
                  </a:lnTo>
                  <a:lnTo>
                    <a:pt x="405" y="146"/>
                  </a:lnTo>
                  <a:close/>
                  <a:moveTo>
                    <a:pt x="405" y="99"/>
                  </a:moveTo>
                  <a:lnTo>
                    <a:pt x="426" y="80"/>
                  </a:lnTo>
                  <a:lnTo>
                    <a:pt x="447" y="99"/>
                  </a:lnTo>
                  <a:lnTo>
                    <a:pt x="426" y="120"/>
                  </a:lnTo>
                  <a:lnTo>
                    <a:pt x="405" y="99"/>
                  </a:lnTo>
                  <a:close/>
                  <a:moveTo>
                    <a:pt x="404" y="98"/>
                  </a:moveTo>
                  <a:lnTo>
                    <a:pt x="383" y="77"/>
                  </a:lnTo>
                  <a:lnTo>
                    <a:pt x="404" y="56"/>
                  </a:lnTo>
                  <a:lnTo>
                    <a:pt x="423" y="77"/>
                  </a:lnTo>
                  <a:lnTo>
                    <a:pt x="404" y="98"/>
                  </a:lnTo>
                  <a:close/>
                  <a:moveTo>
                    <a:pt x="401" y="99"/>
                  </a:moveTo>
                  <a:lnTo>
                    <a:pt x="380" y="120"/>
                  </a:lnTo>
                  <a:lnTo>
                    <a:pt x="360" y="99"/>
                  </a:lnTo>
                  <a:lnTo>
                    <a:pt x="380" y="80"/>
                  </a:lnTo>
                  <a:lnTo>
                    <a:pt x="401" y="99"/>
                  </a:lnTo>
                  <a:close/>
                  <a:moveTo>
                    <a:pt x="357" y="98"/>
                  </a:moveTo>
                  <a:lnTo>
                    <a:pt x="336" y="77"/>
                  </a:lnTo>
                  <a:lnTo>
                    <a:pt x="357" y="56"/>
                  </a:lnTo>
                  <a:lnTo>
                    <a:pt x="378" y="77"/>
                  </a:lnTo>
                  <a:lnTo>
                    <a:pt x="357" y="98"/>
                  </a:lnTo>
                  <a:close/>
                  <a:moveTo>
                    <a:pt x="355" y="99"/>
                  </a:moveTo>
                  <a:lnTo>
                    <a:pt x="335" y="120"/>
                  </a:lnTo>
                  <a:lnTo>
                    <a:pt x="314" y="99"/>
                  </a:lnTo>
                  <a:lnTo>
                    <a:pt x="335" y="80"/>
                  </a:lnTo>
                  <a:lnTo>
                    <a:pt x="355" y="99"/>
                  </a:lnTo>
                  <a:close/>
                  <a:moveTo>
                    <a:pt x="311" y="98"/>
                  </a:moveTo>
                  <a:lnTo>
                    <a:pt x="292" y="77"/>
                  </a:lnTo>
                  <a:lnTo>
                    <a:pt x="311" y="56"/>
                  </a:lnTo>
                  <a:lnTo>
                    <a:pt x="332" y="77"/>
                  </a:lnTo>
                  <a:lnTo>
                    <a:pt x="311" y="98"/>
                  </a:lnTo>
                  <a:close/>
                  <a:moveTo>
                    <a:pt x="310" y="99"/>
                  </a:moveTo>
                  <a:lnTo>
                    <a:pt x="289" y="120"/>
                  </a:lnTo>
                  <a:lnTo>
                    <a:pt x="268" y="99"/>
                  </a:lnTo>
                  <a:lnTo>
                    <a:pt x="289" y="80"/>
                  </a:lnTo>
                  <a:lnTo>
                    <a:pt x="310" y="99"/>
                  </a:lnTo>
                  <a:close/>
                  <a:moveTo>
                    <a:pt x="266" y="98"/>
                  </a:moveTo>
                  <a:lnTo>
                    <a:pt x="245" y="77"/>
                  </a:lnTo>
                  <a:lnTo>
                    <a:pt x="266" y="56"/>
                  </a:lnTo>
                  <a:lnTo>
                    <a:pt x="287" y="77"/>
                  </a:lnTo>
                  <a:lnTo>
                    <a:pt x="266" y="98"/>
                  </a:lnTo>
                  <a:close/>
                  <a:moveTo>
                    <a:pt x="264" y="99"/>
                  </a:moveTo>
                  <a:lnTo>
                    <a:pt x="244" y="120"/>
                  </a:lnTo>
                  <a:lnTo>
                    <a:pt x="223" y="99"/>
                  </a:lnTo>
                  <a:lnTo>
                    <a:pt x="244" y="80"/>
                  </a:lnTo>
                  <a:lnTo>
                    <a:pt x="264" y="99"/>
                  </a:lnTo>
                  <a:close/>
                  <a:moveTo>
                    <a:pt x="220" y="98"/>
                  </a:moveTo>
                  <a:lnTo>
                    <a:pt x="201" y="77"/>
                  </a:lnTo>
                  <a:lnTo>
                    <a:pt x="220" y="56"/>
                  </a:lnTo>
                  <a:lnTo>
                    <a:pt x="241" y="77"/>
                  </a:lnTo>
                  <a:lnTo>
                    <a:pt x="220" y="98"/>
                  </a:lnTo>
                  <a:close/>
                  <a:moveTo>
                    <a:pt x="219" y="99"/>
                  </a:moveTo>
                  <a:lnTo>
                    <a:pt x="198" y="120"/>
                  </a:lnTo>
                  <a:lnTo>
                    <a:pt x="177" y="99"/>
                  </a:lnTo>
                  <a:lnTo>
                    <a:pt x="198" y="80"/>
                  </a:lnTo>
                  <a:lnTo>
                    <a:pt x="219" y="99"/>
                  </a:lnTo>
                  <a:close/>
                  <a:moveTo>
                    <a:pt x="175" y="98"/>
                  </a:moveTo>
                  <a:lnTo>
                    <a:pt x="154" y="77"/>
                  </a:lnTo>
                  <a:lnTo>
                    <a:pt x="175" y="56"/>
                  </a:lnTo>
                  <a:lnTo>
                    <a:pt x="195" y="77"/>
                  </a:lnTo>
                  <a:lnTo>
                    <a:pt x="175" y="98"/>
                  </a:lnTo>
                  <a:close/>
                  <a:moveTo>
                    <a:pt x="173" y="99"/>
                  </a:moveTo>
                  <a:lnTo>
                    <a:pt x="152" y="120"/>
                  </a:lnTo>
                  <a:lnTo>
                    <a:pt x="132" y="99"/>
                  </a:lnTo>
                  <a:lnTo>
                    <a:pt x="152" y="80"/>
                  </a:lnTo>
                  <a:lnTo>
                    <a:pt x="173" y="99"/>
                  </a:lnTo>
                  <a:close/>
                  <a:moveTo>
                    <a:pt x="129" y="98"/>
                  </a:moveTo>
                  <a:lnTo>
                    <a:pt x="108" y="77"/>
                  </a:lnTo>
                  <a:lnTo>
                    <a:pt x="129" y="56"/>
                  </a:lnTo>
                  <a:lnTo>
                    <a:pt x="150" y="77"/>
                  </a:lnTo>
                  <a:lnTo>
                    <a:pt x="129" y="98"/>
                  </a:lnTo>
                  <a:close/>
                  <a:moveTo>
                    <a:pt x="126" y="99"/>
                  </a:moveTo>
                  <a:lnTo>
                    <a:pt x="107" y="120"/>
                  </a:lnTo>
                  <a:lnTo>
                    <a:pt x="86" y="99"/>
                  </a:lnTo>
                  <a:lnTo>
                    <a:pt x="107" y="80"/>
                  </a:lnTo>
                  <a:lnTo>
                    <a:pt x="126" y="99"/>
                  </a:lnTo>
                  <a:close/>
                  <a:moveTo>
                    <a:pt x="83" y="98"/>
                  </a:moveTo>
                  <a:lnTo>
                    <a:pt x="63" y="77"/>
                  </a:lnTo>
                  <a:lnTo>
                    <a:pt x="83" y="56"/>
                  </a:lnTo>
                  <a:lnTo>
                    <a:pt x="104" y="77"/>
                  </a:lnTo>
                  <a:lnTo>
                    <a:pt x="83" y="98"/>
                  </a:lnTo>
                  <a:close/>
                  <a:moveTo>
                    <a:pt x="82" y="99"/>
                  </a:moveTo>
                  <a:lnTo>
                    <a:pt x="61" y="120"/>
                  </a:lnTo>
                  <a:lnTo>
                    <a:pt x="40" y="99"/>
                  </a:lnTo>
                  <a:lnTo>
                    <a:pt x="61" y="80"/>
                  </a:lnTo>
                  <a:lnTo>
                    <a:pt x="82" y="99"/>
                  </a:lnTo>
                  <a:close/>
                  <a:moveTo>
                    <a:pt x="82" y="146"/>
                  </a:moveTo>
                  <a:lnTo>
                    <a:pt x="61" y="165"/>
                  </a:lnTo>
                  <a:lnTo>
                    <a:pt x="40" y="146"/>
                  </a:lnTo>
                  <a:lnTo>
                    <a:pt x="61" y="125"/>
                  </a:lnTo>
                  <a:lnTo>
                    <a:pt x="82" y="146"/>
                  </a:lnTo>
                  <a:close/>
                  <a:moveTo>
                    <a:pt x="82" y="190"/>
                  </a:moveTo>
                  <a:lnTo>
                    <a:pt x="61" y="211"/>
                  </a:lnTo>
                  <a:lnTo>
                    <a:pt x="40" y="190"/>
                  </a:lnTo>
                  <a:lnTo>
                    <a:pt x="61" y="171"/>
                  </a:lnTo>
                  <a:lnTo>
                    <a:pt x="82" y="190"/>
                  </a:lnTo>
                  <a:close/>
                  <a:moveTo>
                    <a:pt x="82" y="236"/>
                  </a:moveTo>
                  <a:lnTo>
                    <a:pt x="61" y="257"/>
                  </a:lnTo>
                  <a:lnTo>
                    <a:pt x="40" y="236"/>
                  </a:lnTo>
                  <a:lnTo>
                    <a:pt x="61" y="215"/>
                  </a:lnTo>
                  <a:lnTo>
                    <a:pt x="82" y="236"/>
                  </a:lnTo>
                  <a:close/>
                  <a:moveTo>
                    <a:pt x="82" y="283"/>
                  </a:moveTo>
                  <a:lnTo>
                    <a:pt x="61" y="302"/>
                  </a:lnTo>
                  <a:lnTo>
                    <a:pt x="40" y="283"/>
                  </a:lnTo>
                  <a:lnTo>
                    <a:pt x="61" y="262"/>
                  </a:lnTo>
                  <a:lnTo>
                    <a:pt x="82" y="283"/>
                  </a:lnTo>
                  <a:close/>
                  <a:moveTo>
                    <a:pt x="82" y="327"/>
                  </a:moveTo>
                  <a:lnTo>
                    <a:pt x="61" y="348"/>
                  </a:lnTo>
                  <a:lnTo>
                    <a:pt x="40" y="327"/>
                  </a:lnTo>
                  <a:lnTo>
                    <a:pt x="61" y="306"/>
                  </a:lnTo>
                  <a:lnTo>
                    <a:pt x="82" y="327"/>
                  </a:lnTo>
                  <a:close/>
                  <a:moveTo>
                    <a:pt x="82" y="374"/>
                  </a:moveTo>
                  <a:lnTo>
                    <a:pt x="61" y="393"/>
                  </a:lnTo>
                  <a:lnTo>
                    <a:pt x="40" y="374"/>
                  </a:lnTo>
                  <a:lnTo>
                    <a:pt x="61" y="353"/>
                  </a:lnTo>
                  <a:lnTo>
                    <a:pt x="82" y="374"/>
                  </a:lnTo>
                  <a:close/>
                  <a:moveTo>
                    <a:pt x="82" y="418"/>
                  </a:moveTo>
                  <a:lnTo>
                    <a:pt x="61" y="439"/>
                  </a:lnTo>
                  <a:lnTo>
                    <a:pt x="40" y="418"/>
                  </a:lnTo>
                  <a:lnTo>
                    <a:pt x="61" y="399"/>
                  </a:lnTo>
                  <a:lnTo>
                    <a:pt x="82" y="418"/>
                  </a:lnTo>
                  <a:close/>
                  <a:moveTo>
                    <a:pt x="83" y="421"/>
                  </a:moveTo>
                  <a:lnTo>
                    <a:pt x="104" y="442"/>
                  </a:lnTo>
                  <a:lnTo>
                    <a:pt x="83" y="462"/>
                  </a:lnTo>
                  <a:lnTo>
                    <a:pt x="63" y="442"/>
                  </a:lnTo>
                  <a:lnTo>
                    <a:pt x="83" y="421"/>
                  </a:lnTo>
                  <a:close/>
                  <a:moveTo>
                    <a:pt x="107" y="444"/>
                  </a:moveTo>
                  <a:lnTo>
                    <a:pt x="126" y="465"/>
                  </a:lnTo>
                  <a:lnTo>
                    <a:pt x="107" y="486"/>
                  </a:lnTo>
                  <a:lnTo>
                    <a:pt x="86" y="465"/>
                  </a:lnTo>
                  <a:lnTo>
                    <a:pt x="107" y="444"/>
                  </a:lnTo>
                  <a:close/>
                  <a:moveTo>
                    <a:pt x="108" y="442"/>
                  </a:moveTo>
                  <a:lnTo>
                    <a:pt x="129" y="421"/>
                  </a:lnTo>
                  <a:lnTo>
                    <a:pt x="150" y="442"/>
                  </a:lnTo>
                  <a:lnTo>
                    <a:pt x="129" y="462"/>
                  </a:lnTo>
                  <a:lnTo>
                    <a:pt x="108" y="442"/>
                  </a:lnTo>
                  <a:close/>
                  <a:moveTo>
                    <a:pt x="152" y="444"/>
                  </a:moveTo>
                  <a:lnTo>
                    <a:pt x="173" y="465"/>
                  </a:lnTo>
                  <a:lnTo>
                    <a:pt x="152" y="486"/>
                  </a:lnTo>
                  <a:lnTo>
                    <a:pt x="132" y="465"/>
                  </a:lnTo>
                  <a:lnTo>
                    <a:pt x="152" y="444"/>
                  </a:lnTo>
                  <a:close/>
                  <a:moveTo>
                    <a:pt x="154" y="442"/>
                  </a:moveTo>
                  <a:lnTo>
                    <a:pt x="175" y="421"/>
                  </a:lnTo>
                  <a:lnTo>
                    <a:pt x="195" y="442"/>
                  </a:lnTo>
                  <a:lnTo>
                    <a:pt x="175" y="462"/>
                  </a:lnTo>
                  <a:lnTo>
                    <a:pt x="154" y="442"/>
                  </a:lnTo>
                  <a:close/>
                  <a:moveTo>
                    <a:pt x="198" y="444"/>
                  </a:moveTo>
                  <a:lnTo>
                    <a:pt x="219" y="465"/>
                  </a:lnTo>
                  <a:lnTo>
                    <a:pt x="198" y="486"/>
                  </a:lnTo>
                  <a:lnTo>
                    <a:pt x="177" y="465"/>
                  </a:lnTo>
                  <a:lnTo>
                    <a:pt x="198" y="444"/>
                  </a:lnTo>
                  <a:close/>
                  <a:moveTo>
                    <a:pt x="201" y="442"/>
                  </a:moveTo>
                  <a:lnTo>
                    <a:pt x="220" y="421"/>
                  </a:lnTo>
                  <a:lnTo>
                    <a:pt x="241" y="442"/>
                  </a:lnTo>
                  <a:lnTo>
                    <a:pt x="220" y="462"/>
                  </a:lnTo>
                  <a:lnTo>
                    <a:pt x="201" y="442"/>
                  </a:lnTo>
                  <a:close/>
                  <a:moveTo>
                    <a:pt x="244" y="444"/>
                  </a:moveTo>
                  <a:lnTo>
                    <a:pt x="264" y="465"/>
                  </a:lnTo>
                  <a:lnTo>
                    <a:pt x="244" y="486"/>
                  </a:lnTo>
                  <a:lnTo>
                    <a:pt x="223" y="465"/>
                  </a:lnTo>
                  <a:lnTo>
                    <a:pt x="244" y="444"/>
                  </a:lnTo>
                  <a:close/>
                  <a:moveTo>
                    <a:pt x="245" y="442"/>
                  </a:moveTo>
                  <a:lnTo>
                    <a:pt x="266" y="421"/>
                  </a:lnTo>
                  <a:lnTo>
                    <a:pt x="287" y="442"/>
                  </a:lnTo>
                  <a:lnTo>
                    <a:pt x="266" y="462"/>
                  </a:lnTo>
                  <a:lnTo>
                    <a:pt x="245" y="442"/>
                  </a:lnTo>
                  <a:close/>
                  <a:moveTo>
                    <a:pt x="289" y="444"/>
                  </a:moveTo>
                  <a:lnTo>
                    <a:pt x="310" y="465"/>
                  </a:lnTo>
                  <a:lnTo>
                    <a:pt x="289" y="486"/>
                  </a:lnTo>
                  <a:lnTo>
                    <a:pt x="268" y="465"/>
                  </a:lnTo>
                  <a:lnTo>
                    <a:pt x="289" y="444"/>
                  </a:lnTo>
                  <a:close/>
                  <a:moveTo>
                    <a:pt x="292" y="442"/>
                  </a:moveTo>
                  <a:lnTo>
                    <a:pt x="311" y="421"/>
                  </a:lnTo>
                  <a:lnTo>
                    <a:pt x="332" y="442"/>
                  </a:lnTo>
                  <a:lnTo>
                    <a:pt x="311" y="462"/>
                  </a:lnTo>
                  <a:lnTo>
                    <a:pt x="292" y="442"/>
                  </a:lnTo>
                  <a:close/>
                  <a:moveTo>
                    <a:pt x="335" y="444"/>
                  </a:moveTo>
                  <a:lnTo>
                    <a:pt x="355" y="465"/>
                  </a:lnTo>
                  <a:lnTo>
                    <a:pt x="335" y="486"/>
                  </a:lnTo>
                  <a:lnTo>
                    <a:pt x="314" y="465"/>
                  </a:lnTo>
                  <a:lnTo>
                    <a:pt x="335" y="444"/>
                  </a:lnTo>
                  <a:close/>
                  <a:moveTo>
                    <a:pt x="336" y="442"/>
                  </a:moveTo>
                  <a:lnTo>
                    <a:pt x="357" y="421"/>
                  </a:lnTo>
                  <a:lnTo>
                    <a:pt x="378" y="442"/>
                  </a:lnTo>
                  <a:lnTo>
                    <a:pt x="357" y="462"/>
                  </a:lnTo>
                  <a:lnTo>
                    <a:pt x="336" y="442"/>
                  </a:lnTo>
                  <a:close/>
                  <a:moveTo>
                    <a:pt x="380" y="444"/>
                  </a:moveTo>
                  <a:lnTo>
                    <a:pt x="401" y="465"/>
                  </a:lnTo>
                  <a:lnTo>
                    <a:pt x="380" y="486"/>
                  </a:lnTo>
                  <a:lnTo>
                    <a:pt x="360" y="465"/>
                  </a:lnTo>
                  <a:lnTo>
                    <a:pt x="380" y="444"/>
                  </a:lnTo>
                  <a:close/>
                  <a:moveTo>
                    <a:pt x="383" y="442"/>
                  </a:moveTo>
                  <a:lnTo>
                    <a:pt x="404" y="421"/>
                  </a:lnTo>
                  <a:lnTo>
                    <a:pt x="423" y="442"/>
                  </a:lnTo>
                  <a:lnTo>
                    <a:pt x="404" y="462"/>
                  </a:lnTo>
                  <a:lnTo>
                    <a:pt x="383" y="442"/>
                  </a:lnTo>
                  <a:close/>
                  <a:moveTo>
                    <a:pt x="426" y="439"/>
                  </a:moveTo>
                  <a:lnTo>
                    <a:pt x="405" y="418"/>
                  </a:lnTo>
                  <a:lnTo>
                    <a:pt x="426" y="399"/>
                  </a:lnTo>
                  <a:lnTo>
                    <a:pt x="447" y="418"/>
                  </a:lnTo>
                  <a:lnTo>
                    <a:pt x="426" y="439"/>
                  </a:lnTo>
                  <a:close/>
                  <a:moveTo>
                    <a:pt x="469" y="396"/>
                  </a:moveTo>
                  <a:lnTo>
                    <a:pt x="448" y="417"/>
                  </a:lnTo>
                  <a:lnTo>
                    <a:pt x="429" y="396"/>
                  </a:lnTo>
                  <a:lnTo>
                    <a:pt x="448" y="375"/>
                  </a:lnTo>
                  <a:lnTo>
                    <a:pt x="469" y="396"/>
                  </a:lnTo>
                  <a:close/>
                  <a:moveTo>
                    <a:pt x="469" y="350"/>
                  </a:moveTo>
                  <a:lnTo>
                    <a:pt x="448" y="371"/>
                  </a:lnTo>
                  <a:lnTo>
                    <a:pt x="429" y="350"/>
                  </a:lnTo>
                  <a:lnTo>
                    <a:pt x="448" y="330"/>
                  </a:lnTo>
                  <a:lnTo>
                    <a:pt x="469" y="350"/>
                  </a:lnTo>
                  <a:close/>
                  <a:moveTo>
                    <a:pt x="469" y="305"/>
                  </a:moveTo>
                  <a:lnTo>
                    <a:pt x="448" y="326"/>
                  </a:lnTo>
                  <a:lnTo>
                    <a:pt x="429" y="305"/>
                  </a:lnTo>
                  <a:lnTo>
                    <a:pt x="448" y="284"/>
                  </a:lnTo>
                  <a:lnTo>
                    <a:pt x="469" y="305"/>
                  </a:lnTo>
                  <a:close/>
                  <a:moveTo>
                    <a:pt x="469" y="259"/>
                  </a:moveTo>
                  <a:lnTo>
                    <a:pt x="448" y="280"/>
                  </a:lnTo>
                  <a:lnTo>
                    <a:pt x="429" y="259"/>
                  </a:lnTo>
                  <a:lnTo>
                    <a:pt x="448" y="239"/>
                  </a:lnTo>
                  <a:lnTo>
                    <a:pt x="469" y="259"/>
                  </a:lnTo>
                  <a:close/>
                  <a:moveTo>
                    <a:pt x="469" y="214"/>
                  </a:moveTo>
                  <a:lnTo>
                    <a:pt x="448" y="234"/>
                  </a:lnTo>
                  <a:lnTo>
                    <a:pt x="429" y="214"/>
                  </a:lnTo>
                  <a:lnTo>
                    <a:pt x="448" y="193"/>
                  </a:lnTo>
                  <a:lnTo>
                    <a:pt x="469" y="214"/>
                  </a:lnTo>
                  <a:close/>
                  <a:moveTo>
                    <a:pt x="469" y="168"/>
                  </a:moveTo>
                  <a:lnTo>
                    <a:pt x="448" y="189"/>
                  </a:lnTo>
                  <a:lnTo>
                    <a:pt x="429" y="168"/>
                  </a:lnTo>
                  <a:lnTo>
                    <a:pt x="448" y="147"/>
                  </a:lnTo>
                  <a:lnTo>
                    <a:pt x="469" y="168"/>
                  </a:lnTo>
                  <a:close/>
                  <a:moveTo>
                    <a:pt x="469" y="122"/>
                  </a:moveTo>
                  <a:lnTo>
                    <a:pt x="448" y="143"/>
                  </a:lnTo>
                  <a:lnTo>
                    <a:pt x="429" y="122"/>
                  </a:lnTo>
                  <a:lnTo>
                    <a:pt x="448" y="102"/>
                  </a:lnTo>
                  <a:lnTo>
                    <a:pt x="469" y="122"/>
                  </a:lnTo>
                  <a:close/>
                  <a:moveTo>
                    <a:pt x="469" y="77"/>
                  </a:moveTo>
                  <a:lnTo>
                    <a:pt x="448" y="98"/>
                  </a:lnTo>
                  <a:lnTo>
                    <a:pt x="429" y="77"/>
                  </a:lnTo>
                  <a:lnTo>
                    <a:pt x="448" y="56"/>
                  </a:lnTo>
                  <a:lnTo>
                    <a:pt x="469" y="77"/>
                  </a:lnTo>
                  <a:close/>
                  <a:moveTo>
                    <a:pt x="448" y="11"/>
                  </a:moveTo>
                  <a:lnTo>
                    <a:pt x="469" y="31"/>
                  </a:lnTo>
                  <a:lnTo>
                    <a:pt x="448" y="52"/>
                  </a:lnTo>
                  <a:lnTo>
                    <a:pt x="429" y="31"/>
                  </a:lnTo>
                  <a:lnTo>
                    <a:pt x="448" y="11"/>
                  </a:lnTo>
                  <a:close/>
                  <a:moveTo>
                    <a:pt x="447" y="55"/>
                  </a:moveTo>
                  <a:lnTo>
                    <a:pt x="426" y="74"/>
                  </a:lnTo>
                  <a:lnTo>
                    <a:pt x="405" y="55"/>
                  </a:lnTo>
                  <a:lnTo>
                    <a:pt x="426" y="34"/>
                  </a:lnTo>
                  <a:lnTo>
                    <a:pt x="447" y="55"/>
                  </a:lnTo>
                  <a:close/>
                  <a:moveTo>
                    <a:pt x="404" y="11"/>
                  </a:moveTo>
                  <a:lnTo>
                    <a:pt x="423" y="31"/>
                  </a:lnTo>
                  <a:lnTo>
                    <a:pt x="404" y="52"/>
                  </a:lnTo>
                  <a:lnTo>
                    <a:pt x="383" y="31"/>
                  </a:lnTo>
                  <a:lnTo>
                    <a:pt x="404" y="11"/>
                  </a:lnTo>
                  <a:close/>
                  <a:moveTo>
                    <a:pt x="401" y="55"/>
                  </a:moveTo>
                  <a:lnTo>
                    <a:pt x="380" y="74"/>
                  </a:lnTo>
                  <a:lnTo>
                    <a:pt x="360" y="55"/>
                  </a:lnTo>
                  <a:lnTo>
                    <a:pt x="380" y="34"/>
                  </a:lnTo>
                  <a:lnTo>
                    <a:pt x="401" y="55"/>
                  </a:lnTo>
                  <a:close/>
                  <a:moveTo>
                    <a:pt x="357" y="11"/>
                  </a:moveTo>
                  <a:lnTo>
                    <a:pt x="378" y="31"/>
                  </a:lnTo>
                  <a:lnTo>
                    <a:pt x="357" y="52"/>
                  </a:lnTo>
                  <a:lnTo>
                    <a:pt x="336" y="31"/>
                  </a:lnTo>
                  <a:lnTo>
                    <a:pt x="357" y="11"/>
                  </a:lnTo>
                  <a:close/>
                  <a:moveTo>
                    <a:pt x="355" y="55"/>
                  </a:moveTo>
                  <a:lnTo>
                    <a:pt x="335" y="74"/>
                  </a:lnTo>
                  <a:lnTo>
                    <a:pt x="314" y="55"/>
                  </a:lnTo>
                  <a:lnTo>
                    <a:pt x="335" y="34"/>
                  </a:lnTo>
                  <a:lnTo>
                    <a:pt x="355" y="55"/>
                  </a:lnTo>
                  <a:close/>
                  <a:moveTo>
                    <a:pt x="311" y="11"/>
                  </a:moveTo>
                  <a:lnTo>
                    <a:pt x="332" y="31"/>
                  </a:lnTo>
                  <a:lnTo>
                    <a:pt x="311" y="52"/>
                  </a:lnTo>
                  <a:lnTo>
                    <a:pt x="292" y="31"/>
                  </a:lnTo>
                  <a:lnTo>
                    <a:pt x="311" y="11"/>
                  </a:lnTo>
                  <a:close/>
                  <a:moveTo>
                    <a:pt x="310" y="55"/>
                  </a:moveTo>
                  <a:lnTo>
                    <a:pt x="289" y="74"/>
                  </a:lnTo>
                  <a:lnTo>
                    <a:pt x="268" y="55"/>
                  </a:lnTo>
                  <a:lnTo>
                    <a:pt x="289" y="34"/>
                  </a:lnTo>
                  <a:lnTo>
                    <a:pt x="310" y="55"/>
                  </a:lnTo>
                  <a:close/>
                  <a:moveTo>
                    <a:pt x="266" y="11"/>
                  </a:moveTo>
                  <a:lnTo>
                    <a:pt x="287" y="31"/>
                  </a:lnTo>
                  <a:lnTo>
                    <a:pt x="266" y="52"/>
                  </a:lnTo>
                  <a:lnTo>
                    <a:pt x="245" y="31"/>
                  </a:lnTo>
                  <a:lnTo>
                    <a:pt x="266" y="11"/>
                  </a:lnTo>
                  <a:close/>
                  <a:moveTo>
                    <a:pt x="264" y="55"/>
                  </a:moveTo>
                  <a:lnTo>
                    <a:pt x="244" y="74"/>
                  </a:lnTo>
                  <a:lnTo>
                    <a:pt x="223" y="55"/>
                  </a:lnTo>
                  <a:lnTo>
                    <a:pt x="244" y="34"/>
                  </a:lnTo>
                  <a:lnTo>
                    <a:pt x="264" y="55"/>
                  </a:lnTo>
                  <a:close/>
                  <a:moveTo>
                    <a:pt x="220" y="11"/>
                  </a:moveTo>
                  <a:lnTo>
                    <a:pt x="241" y="31"/>
                  </a:lnTo>
                  <a:lnTo>
                    <a:pt x="220" y="52"/>
                  </a:lnTo>
                  <a:lnTo>
                    <a:pt x="201" y="31"/>
                  </a:lnTo>
                  <a:lnTo>
                    <a:pt x="220" y="11"/>
                  </a:lnTo>
                  <a:close/>
                  <a:moveTo>
                    <a:pt x="219" y="55"/>
                  </a:moveTo>
                  <a:lnTo>
                    <a:pt x="198" y="74"/>
                  </a:lnTo>
                  <a:lnTo>
                    <a:pt x="177" y="55"/>
                  </a:lnTo>
                  <a:lnTo>
                    <a:pt x="198" y="34"/>
                  </a:lnTo>
                  <a:lnTo>
                    <a:pt x="219" y="55"/>
                  </a:lnTo>
                  <a:close/>
                  <a:moveTo>
                    <a:pt x="175" y="11"/>
                  </a:moveTo>
                  <a:lnTo>
                    <a:pt x="195" y="31"/>
                  </a:lnTo>
                  <a:lnTo>
                    <a:pt x="175" y="52"/>
                  </a:lnTo>
                  <a:lnTo>
                    <a:pt x="154" y="31"/>
                  </a:lnTo>
                  <a:lnTo>
                    <a:pt x="175" y="11"/>
                  </a:lnTo>
                  <a:close/>
                  <a:moveTo>
                    <a:pt x="173" y="55"/>
                  </a:moveTo>
                  <a:lnTo>
                    <a:pt x="152" y="74"/>
                  </a:lnTo>
                  <a:lnTo>
                    <a:pt x="132" y="55"/>
                  </a:lnTo>
                  <a:lnTo>
                    <a:pt x="152" y="34"/>
                  </a:lnTo>
                  <a:lnTo>
                    <a:pt x="173" y="55"/>
                  </a:lnTo>
                  <a:close/>
                  <a:moveTo>
                    <a:pt x="129" y="11"/>
                  </a:moveTo>
                  <a:lnTo>
                    <a:pt x="150" y="31"/>
                  </a:lnTo>
                  <a:lnTo>
                    <a:pt x="129" y="52"/>
                  </a:lnTo>
                  <a:lnTo>
                    <a:pt x="108" y="31"/>
                  </a:lnTo>
                  <a:lnTo>
                    <a:pt x="129" y="11"/>
                  </a:lnTo>
                  <a:close/>
                  <a:moveTo>
                    <a:pt x="126" y="55"/>
                  </a:moveTo>
                  <a:lnTo>
                    <a:pt x="107" y="74"/>
                  </a:lnTo>
                  <a:lnTo>
                    <a:pt x="86" y="55"/>
                  </a:lnTo>
                  <a:lnTo>
                    <a:pt x="107" y="34"/>
                  </a:lnTo>
                  <a:lnTo>
                    <a:pt x="126" y="55"/>
                  </a:lnTo>
                  <a:close/>
                  <a:moveTo>
                    <a:pt x="83" y="11"/>
                  </a:moveTo>
                  <a:lnTo>
                    <a:pt x="104" y="31"/>
                  </a:lnTo>
                  <a:lnTo>
                    <a:pt x="83" y="52"/>
                  </a:lnTo>
                  <a:lnTo>
                    <a:pt x="63" y="31"/>
                  </a:lnTo>
                  <a:lnTo>
                    <a:pt x="83" y="11"/>
                  </a:lnTo>
                  <a:close/>
                  <a:moveTo>
                    <a:pt x="82" y="55"/>
                  </a:moveTo>
                  <a:lnTo>
                    <a:pt x="61" y="74"/>
                  </a:lnTo>
                  <a:lnTo>
                    <a:pt x="40" y="55"/>
                  </a:lnTo>
                  <a:lnTo>
                    <a:pt x="61" y="34"/>
                  </a:lnTo>
                  <a:lnTo>
                    <a:pt x="82" y="55"/>
                  </a:lnTo>
                  <a:close/>
                  <a:moveTo>
                    <a:pt x="17" y="31"/>
                  </a:moveTo>
                  <a:lnTo>
                    <a:pt x="38" y="11"/>
                  </a:lnTo>
                  <a:lnTo>
                    <a:pt x="59" y="31"/>
                  </a:lnTo>
                  <a:lnTo>
                    <a:pt x="38" y="52"/>
                  </a:lnTo>
                  <a:lnTo>
                    <a:pt x="17" y="31"/>
                  </a:lnTo>
                  <a:close/>
                  <a:moveTo>
                    <a:pt x="17" y="77"/>
                  </a:moveTo>
                  <a:lnTo>
                    <a:pt x="38" y="56"/>
                  </a:lnTo>
                  <a:lnTo>
                    <a:pt x="59" y="77"/>
                  </a:lnTo>
                  <a:lnTo>
                    <a:pt x="38" y="98"/>
                  </a:lnTo>
                  <a:lnTo>
                    <a:pt x="17" y="77"/>
                  </a:lnTo>
                  <a:close/>
                  <a:moveTo>
                    <a:pt x="17" y="122"/>
                  </a:moveTo>
                  <a:lnTo>
                    <a:pt x="38" y="102"/>
                  </a:lnTo>
                  <a:lnTo>
                    <a:pt x="59" y="122"/>
                  </a:lnTo>
                  <a:lnTo>
                    <a:pt x="38" y="143"/>
                  </a:lnTo>
                  <a:lnTo>
                    <a:pt x="17" y="122"/>
                  </a:lnTo>
                  <a:close/>
                  <a:moveTo>
                    <a:pt x="17" y="168"/>
                  </a:moveTo>
                  <a:lnTo>
                    <a:pt x="38" y="147"/>
                  </a:lnTo>
                  <a:lnTo>
                    <a:pt x="59" y="168"/>
                  </a:lnTo>
                  <a:lnTo>
                    <a:pt x="38" y="189"/>
                  </a:lnTo>
                  <a:lnTo>
                    <a:pt x="17" y="168"/>
                  </a:lnTo>
                  <a:close/>
                  <a:moveTo>
                    <a:pt x="17" y="214"/>
                  </a:moveTo>
                  <a:lnTo>
                    <a:pt x="38" y="193"/>
                  </a:lnTo>
                  <a:lnTo>
                    <a:pt x="59" y="214"/>
                  </a:lnTo>
                  <a:lnTo>
                    <a:pt x="38" y="234"/>
                  </a:lnTo>
                  <a:lnTo>
                    <a:pt x="17" y="214"/>
                  </a:lnTo>
                  <a:close/>
                  <a:moveTo>
                    <a:pt x="17" y="259"/>
                  </a:moveTo>
                  <a:lnTo>
                    <a:pt x="38" y="239"/>
                  </a:lnTo>
                  <a:lnTo>
                    <a:pt x="59" y="259"/>
                  </a:lnTo>
                  <a:lnTo>
                    <a:pt x="38" y="280"/>
                  </a:lnTo>
                  <a:lnTo>
                    <a:pt x="17" y="259"/>
                  </a:lnTo>
                  <a:close/>
                  <a:moveTo>
                    <a:pt x="17" y="305"/>
                  </a:moveTo>
                  <a:lnTo>
                    <a:pt x="38" y="284"/>
                  </a:lnTo>
                  <a:lnTo>
                    <a:pt x="59" y="305"/>
                  </a:lnTo>
                  <a:lnTo>
                    <a:pt x="38" y="326"/>
                  </a:lnTo>
                  <a:lnTo>
                    <a:pt x="17" y="305"/>
                  </a:lnTo>
                  <a:close/>
                  <a:moveTo>
                    <a:pt x="17" y="350"/>
                  </a:moveTo>
                  <a:lnTo>
                    <a:pt x="38" y="330"/>
                  </a:lnTo>
                  <a:lnTo>
                    <a:pt x="59" y="350"/>
                  </a:lnTo>
                  <a:lnTo>
                    <a:pt x="38" y="371"/>
                  </a:lnTo>
                  <a:lnTo>
                    <a:pt x="17" y="350"/>
                  </a:lnTo>
                  <a:close/>
                  <a:moveTo>
                    <a:pt x="17" y="396"/>
                  </a:moveTo>
                  <a:lnTo>
                    <a:pt x="38" y="375"/>
                  </a:lnTo>
                  <a:lnTo>
                    <a:pt x="59" y="396"/>
                  </a:lnTo>
                  <a:lnTo>
                    <a:pt x="38" y="417"/>
                  </a:lnTo>
                  <a:lnTo>
                    <a:pt x="17" y="396"/>
                  </a:lnTo>
                  <a:close/>
                  <a:moveTo>
                    <a:pt x="17" y="442"/>
                  </a:moveTo>
                  <a:lnTo>
                    <a:pt x="38" y="421"/>
                  </a:lnTo>
                  <a:lnTo>
                    <a:pt x="59" y="442"/>
                  </a:lnTo>
                  <a:lnTo>
                    <a:pt x="38" y="462"/>
                  </a:lnTo>
                  <a:lnTo>
                    <a:pt x="17" y="442"/>
                  </a:lnTo>
                  <a:close/>
                  <a:moveTo>
                    <a:pt x="40" y="465"/>
                  </a:moveTo>
                  <a:lnTo>
                    <a:pt x="61" y="444"/>
                  </a:lnTo>
                  <a:lnTo>
                    <a:pt x="82" y="465"/>
                  </a:lnTo>
                  <a:lnTo>
                    <a:pt x="61" y="486"/>
                  </a:lnTo>
                  <a:lnTo>
                    <a:pt x="40" y="465"/>
                  </a:lnTo>
                  <a:close/>
                  <a:moveTo>
                    <a:pt x="61" y="530"/>
                  </a:moveTo>
                  <a:lnTo>
                    <a:pt x="40" y="511"/>
                  </a:lnTo>
                  <a:lnTo>
                    <a:pt x="61" y="490"/>
                  </a:lnTo>
                  <a:lnTo>
                    <a:pt x="82" y="511"/>
                  </a:lnTo>
                  <a:lnTo>
                    <a:pt x="61" y="530"/>
                  </a:lnTo>
                  <a:close/>
                  <a:moveTo>
                    <a:pt x="63" y="487"/>
                  </a:moveTo>
                  <a:lnTo>
                    <a:pt x="83" y="467"/>
                  </a:lnTo>
                  <a:lnTo>
                    <a:pt x="104" y="487"/>
                  </a:lnTo>
                  <a:lnTo>
                    <a:pt x="83" y="508"/>
                  </a:lnTo>
                  <a:lnTo>
                    <a:pt x="63" y="487"/>
                  </a:lnTo>
                  <a:close/>
                  <a:moveTo>
                    <a:pt x="107" y="530"/>
                  </a:moveTo>
                  <a:lnTo>
                    <a:pt x="86" y="511"/>
                  </a:lnTo>
                  <a:lnTo>
                    <a:pt x="107" y="490"/>
                  </a:lnTo>
                  <a:lnTo>
                    <a:pt x="126" y="511"/>
                  </a:lnTo>
                  <a:lnTo>
                    <a:pt x="107" y="530"/>
                  </a:lnTo>
                  <a:close/>
                  <a:moveTo>
                    <a:pt x="108" y="487"/>
                  </a:moveTo>
                  <a:lnTo>
                    <a:pt x="129" y="467"/>
                  </a:lnTo>
                  <a:lnTo>
                    <a:pt x="150" y="487"/>
                  </a:lnTo>
                  <a:lnTo>
                    <a:pt x="129" y="508"/>
                  </a:lnTo>
                  <a:lnTo>
                    <a:pt x="108" y="487"/>
                  </a:lnTo>
                  <a:close/>
                  <a:moveTo>
                    <a:pt x="152" y="530"/>
                  </a:moveTo>
                  <a:lnTo>
                    <a:pt x="132" y="511"/>
                  </a:lnTo>
                  <a:lnTo>
                    <a:pt x="152" y="490"/>
                  </a:lnTo>
                  <a:lnTo>
                    <a:pt x="173" y="511"/>
                  </a:lnTo>
                  <a:lnTo>
                    <a:pt x="152" y="530"/>
                  </a:lnTo>
                  <a:close/>
                  <a:moveTo>
                    <a:pt x="154" y="487"/>
                  </a:moveTo>
                  <a:lnTo>
                    <a:pt x="175" y="467"/>
                  </a:lnTo>
                  <a:lnTo>
                    <a:pt x="195" y="487"/>
                  </a:lnTo>
                  <a:lnTo>
                    <a:pt x="175" y="508"/>
                  </a:lnTo>
                  <a:lnTo>
                    <a:pt x="154" y="487"/>
                  </a:lnTo>
                  <a:close/>
                  <a:moveTo>
                    <a:pt x="198" y="530"/>
                  </a:moveTo>
                  <a:lnTo>
                    <a:pt x="177" y="511"/>
                  </a:lnTo>
                  <a:lnTo>
                    <a:pt x="198" y="490"/>
                  </a:lnTo>
                  <a:lnTo>
                    <a:pt x="219" y="511"/>
                  </a:lnTo>
                  <a:lnTo>
                    <a:pt x="198" y="530"/>
                  </a:lnTo>
                  <a:close/>
                  <a:moveTo>
                    <a:pt x="201" y="487"/>
                  </a:moveTo>
                  <a:lnTo>
                    <a:pt x="220" y="467"/>
                  </a:lnTo>
                  <a:lnTo>
                    <a:pt x="241" y="487"/>
                  </a:lnTo>
                  <a:lnTo>
                    <a:pt x="220" y="508"/>
                  </a:lnTo>
                  <a:lnTo>
                    <a:pt x="201" y="487"/>
                  </a:lnTo>
                  <a:close/>
                  <a:moveTo>
                    <a:pt x="244" y="530"/>
                  </a:moveTo>
                  <a:lnTo>
                    <a:pt x="223" y="511"/>
                  </a:lnTo>
                  <a:lnTo>
                    <a:pt x="244" y="490"/>
                  </a:lnTo>
                  <a:lnTo>
                    <a:pt x="264" y="511"/>
                  </a:lnTo>
                  <a:lnTo>
                    <a:pt x="244" y="530"/>
                  </a:lnTo>
                  <a:close/>
                  <a:moveTo>
                    <a:pt x="245" y="487"/>
                  </a:moveTo>
                  <a:lnTo>
                    <a:pt x="266" y="467"/>
                  </a:lnTo>
                  <a:lnTo>
                    <a:pt x="287" y="487"/>
                  </a:lnTo>
                  <a:lnTo>
                    <a:pt x="266" y="508"/>
                  </a:lnTo>
                  <a:lnTo>
                    <a:pt x="245" y="487"/>
                  </a:lnTo>
                  <a:close/>
                  <a:moveTo>
                    <a:pt x="289" y="530"/>
                  </a:moveTo>
                  <a:lnTo>
                    <a:pt x="268" y="511"/>
                  </a:lnTo>
                  <a:lnTo>
                    <a:pt x="289" y="490"/>
                  </a:lnTo>
                  <a:lnTo>
                    <a:pt x="310" y="511"/>
                  </a:lnTo>
                  <a:lnTo>
                    <a:pt x="289" y="530"/>
                  </a:lnTo>
                  <a:close/>
                  <a:moveTo>
                    <a:pt x="292" y="487"/>
                  </a:moveTo>
                  <a:lnTo>
                    <a:pt x="311" y="467"/>
                  </a:lnTo>
                  <a:lnTo>
                    <a:pt x="332" y="487"/>
                  </a:lnTo>
                  <a:lnTo>
                    <a:pt x="311" y="508"/>
                  </a:lnTo>
                  <a:lnTo>
                    <a:pt x="292" y="487"/>
                  </a:lnTo>
                  <a:close/>
                  <a:moveTo>
                    <a:pt x="335" y="530"/>
                  </a:moveTo>
                  <a:lnTo>
                    <a:pt x="314" y="511"/>
                  </a:lnTo>
                  <a:lnTo>
                    <a:pt x="335" y="490"/>
                  </a:lnTo>
                  <a:lnTo>
                    <a:pt x="355" y="511"/>
                  </a:lnTo>
                  <a:lnTo>
                    <a:pt x="335" y="530"/>
                  </a:lnTo>
                  <a:close/>
                  <a:moveTo>
                    <a:pt x="336" y="487"/>
                  </a:moveTo>
                  <a:lnTo>
                    <a:pt x="357" y="467"/>
                  </a:lnTo>
                  <a:lnTo>
                    <a:pt x="378" y="487"/>
                  </a:lnTo>
                  <a:lnTo>
                    <a:pt x="357" y="508"/>
                  </a:lnTo>
                  <a:lnTo>
                    <a:pt x="336" y="487"/>
                  </a:lnTo>
                  <a:close/>
                  <a:moveTo>
                    <a:pt x="380" y="530"/>
                  </a:moveTo>
                  <a:lnTo>
                    <a:pt x="360" y="511"/>
                  </a:lnTo>
                  <a:lnTo>
                    <a:pt x="380" y="490"/>
                  </a:lnTo>
                  <a:lnTo>
                    <a:pt x="401" y="511"/>
                  </a:lnTo>
                  <a:lnTo>
                    <a:pt x="380" y="530"/>
                  </a:lnTo>
                  <a:close/>
                  <a:moveTo>
                    <a:pt x="383" y="487"/>
                  </a:moveTo>
                  <a:lnTo>
                    <a:pt x="404" y="467"/>
                  </a:lnTo>
                  <a:lnTo>
                    <a:pt x="423" y="487"/>
                  </a:lnTo>
                  <a:lnTo>
                    <a:pt x="404" y="508"/>
                  </a:lnTo>
                  <a:lnTo>
                    <a:pt x="383" y="487"/>
                  </a:lnTo>
                  <a:close/>
                  <a:moveTo>
                    <a:pt x="426" y="530"/>
                  </a:moveTo>
                  <a:lnTo>
                    <a:pt x="405" y="511"/>
                  </a:lnTo>
                  <a:lnTo>
                    <a:pt x="426" y="490"/>
                  </a:lnTo>
                  <a:lnTo>
                    <a:pt x="447" y="511"/>
                  </a:lnTo>
                  <a:lnTo>
                    <a:pt x="426" y="530"/>
                  </a:lnTo>
                  <a:close/>
                </a:path>
              </a:pathLst>
            </a:cu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0" name="Freeform 14"/>
            <p:cNvSpPr>
              <a:spLocks/>
            </p:cNvSpPr>
            <p:nvPr/>
          </p:nvSpPr>
          <p:spPr bwMode="auto">
            <a:xfrm>
              <a:off x="11533188" y="5607050"/>
              <a:ext cx="4762" cy="4763"/>
            </a:xfrm>
            <a:custGeom>
              <a:avLst/>
              <a:gdLst>
                <a:gd name="T0" fmla="*/ 3 w 3"/>
                <a:gd name="T1" fmla="*/ 3 h 3"/>
                <a:gd name="T2" fmla="*/ 3 w 3"/>
                <a:gd name="T3" fmla="*/ 0 h 3"/>
                <a:gd name="T4" fmla="*/ 0 w 3"/>
                <a:gd name="T5" fmla="*/ 0 h 3"/>
                <a:gd name="T6" fmla="*/ 3 w 3"/>
                <a:gd name="T7" fmla="*/ 3 h 3"/>
              </a:gdLst>
              <a:ahLst/>
              <a:cxnLst>
                <a:cxn ang="0">
                  <a:pos x="T0" y="T1"/>
                </a:cxn>
                <a:cxn ang="0">
                  <a:pos x="T2" y="T3"/>
                </a:cxn>
                <a:cxn ang="0">
                  <a:pos x="T4" y="T5"/>
                </a:cxn>
                <a:cxn ang="0">
                  <a:pos x="T6" y="T7"/>
                </a:cxn>
              </a:cxnLst>
              <a:rect l="0" t="0" r="r" b="b"/>
              <a:pathLst>
                <a:path w="3" h="3">
                  <a:moveTo>
                    <a:pt x="3" y="3"/>
                  </a:moveTo>
                  <a:lnTo>
                    <a:pt x="3" y="0"/>
                  </a:lnTo>
                  <a:lnTo>
                    <a:pt x="0" y="0"/>
                  </a:lnTo>
                  <a:lnTo>
                    <a:pt x="3" y="3"/>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1" name="Freeform 15"/>
            <p:cNvSpPr>
              <a:spLocks/>
            </p:cNvSpPr>
            <p:nvPr/>
          </p:nvSpPr>
          <p:spPr bwMode="auto">
            <a:xfrm>
              <a:off x="11410950" y="5618163"/>
              <a:ext cx="31750" cy="131763"/>
            </a:xfrm>
            <a:custGeom>
              <a:avLst/>
              <a:gdLst>
                <a:gd name="T0" fmla="*/ 4 w 14"/>
                <a:gd name="T1" fmla="*/ 54 h 59"/>
                <a:gd name="T2" fmla="*/ 14 w 14"/>
                <a:gd name="T3" fmla="*/ 59 h 59"/>
                <a:gd name="T4" fmla="*/ 14 w 14"/>
                <a:gd name="T5" fmla="*/ 4 h 59"/>
                <a:gd name="T6" fmla="*/ 0 w 14"/>
                <a:gd name="T7" fmla="*/ 0 h 59"/>
                <a:gd name="T8" fmla="*/ 0 w 14"/>
                <a:gd name="T9" fmla="*/ 52 h 59"/>
                <a:gd name="T10" fmla="*/ 4 w 14"/>
                <a:gd name="T11" fmla="*/ 54 h 59"/>
              </a:gdLst>
              <a:ahLst/>
              <a:cxnLst>
                <a:cxn ang="0">
                  <a:pos x="T0" y="T1"/>
                </a:cxn>
                <a:cxn ang="0">
                  <a:pos x="T2" y="T3"/>
                </a:cxn>
                <a:cxn ang="0">
                  <a:pos x="T4" y="T5"/>
                </a:cxn>
                <a:cxn ang="0">
                  <a:pos x="T6" y="T7"/>
                </a:cxn>
                <a:cxn ang="0">
                  <a:pos x="T8" y="T9"/>
                </a:cxn>
                <a:cxn ang="0">
                  <a:pos x="T10" y="T11"/>
                </a:cxn>
              </a:cxnLst>
              <a:rect l="0" t="0" r="r" b="b"/>
              <a:pathLst>
                <a:path w="14" h="59">
                  <a:moveTo>
                    <a:pt x="4" y="54"/>
                  </a:moveTo>
                  <a:cubicBezTo>
                    <a:pt x="8" y="55"/>
                    <a:pt x="11" y="57"/>
                    <a:pt x="14" y="59"/>
                  </a:cubicBezTo>
                  <a:cubicBezTo>
                    <a:pt x="14" y="4"/>
                    <a:pt x="14" y="4"/>
                    <a:pt x="14" y="4"/>
                  </a:cubicBezTo>
                  <a:cubicBezTo>
                    <a:pt x="10" y="3"/>
                    <a:pt x="5" y="2"/>
                    <a:pt x="0" y="0"/>
                  </a:cubicBezTo>
                  <a:cubicBezTo>
                    <a:pt x="0" y="52"/>
                    <a:pt x="0" y="52"/>
                    <a:pt x="0" y="52"/>
                  </a:cubicBezTo>
                  <a:cubicBezTo>
                    <a:pt x="1" y="52"/>
                    <a:pt x="2" y="53"/>
                    <a:pt x="4" y="5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2" name="Freeform 16"/>
            <p:cNvSpPr>
              <a:spLocks/>
            </p:cNvSpPr>
            <p:nvPr/>
          </p:nvSpPr>
          <p:spPr bwMode="auto">
            <a:xfrm>
              <a:off x="11093450" y="5934075"/>
              <a:ext cx="50800" cy="144463"/>
            </a:xfrm>
            <a:custGeom>
              <a:avLst/>
              <a:gdLst>
                <a:gd name="T0" fmla="*/ 0 w 23"/>
                <a:gd name="T1" fmla="*/ 0 h 65"/>
                <a:gd name="T2" fmla="*/ 0 w 23"/>
                <a:gd name="T3" fmla="*/ 56 h 65"/>
                <a:gd name="T4" fmla="*/ 9 w 23"/>
                <a:gd name="T5" fmla="*/ 61 h 65"/>
                <a:gd name="T6" fmla="*/ 23 w 23"/>
                <a:gd name="T7" fmla="*/ 65 h 65"/>
                <a:gd name="T8" fmla="*/ 23 w 23"/>
                <a:gd name="T9" fmla="*/ 13 h 65"/>
                <a:gd name="T10" fmla="*/ 0 w 23"/>
                <a:gd name="T11" fmla="*/ 0 h 65"/>
              </a:gdLst>
              <a:ahLst/>
              <a:cxnLst>
                <a:cxn ang="0">
                  <a:pos x="T0" y="T1"/>
                </a:cxn>
                <a:cxn ang="0">
                  <a:pos x="T2" y="T3"/>
                </a:cxn>
                <a:cxn ang="0">
                  <a:pos x="T4" y="T5"/>
                </a:cxn>
                <a:cxn ang="0">
                  <a:pos x="T6" y="T7"/>
                </a:cxn>
                <a:cxn ang="0">
                  <a:pos x="T8" y="T9"/>
                </a:cxn>
                <a:cxn ang="0">
                  <a:pos x="T10" y="T11"/>
                </a:cxn>
              </a:cxnLst>
              <a:rect l="0" t="0" r="r" b="b"/>
              <a:pathLst>
                <a:path w="23" h="65">
                  <a:moveTo>
                    <a:pt x="0" y="0"/>
                  </a:moveTo>
                  <a:cubicBezTo>
                    <a:pt x="0" y="56"/>
                    <a:pt x="0" y="56"/>
                    <a:pt x="0" y="56"/>
                  </a:cubicBezTo>
                  <a:cubicBezTo>
                    <a:pt x="2" y="58"/>
                    <a:pt x="5" y="60"/>
                    <a:pt x="9" y="61"/>
                  </a:cubicBezTo>
                  <a:cubicBezTo>
                    <a:pt x="13" y="62"/>
                    <a:pt x="18" y="64"/>
                    <a:pt x="23" y="65"/>
                  </a:cubicBezTo>
                  <a:cubicBezTo>
                    <a:pt x="23" y="13"/>
                    <a:pt x="23" y="13"/>
                    <a:pt x="23" y="13"/>
                  </a:cubicBezTo>
                  <a:cubicBezTo>
                    <a:pt x="15" y="10"/>
                    <a:pt x="8" y="5"/>
                    <a:pt x="0" y="0"/>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3" name="Freeform 17"/>
            <p:cNvSpPr>
              <a:spLocks/>
            </p:cNvSpPr>
            <p:nvPr/>
          </p:nvSpPr>
          <p:spPr bwMode="auto">
            <a:xfrm>
              <a:off x="11087100" y="5645150"/>
              <a:ext cx="57150" cy="222250"/>
            </a:xfrm>
            <a:custGeom>
              <a:avLst/>
              <a:gdLst>
                <a:gd name="T0" fmla="*/ 17 w 26"/>
                <a:gd name="T1" fmla="*/ 8 h 100"/>
                <a:gd name="T2" fmla="*/ 5 w 26"/>
                <a:gd name="T3" fmla="*/ 27 h 100"/>
                <a:gd name="T4" fmla="*/ 0 w 26"/>
                <a:gd name="T5" fmla="*/ 51 h 100"/>
                <a:gd name="T6" fmla="*/ 3 w 26"/>
                <a:gd name="T7" fmla="*/ 69 h 100"/>
                <a:gd name="T8" fmla="*/ 12 w 26"/>
                <a:gd name="T9" fmla="*/ 86 h 100"/>
                <a:gd name="T10" fmla="*/ 26 w 26"/>
                <a:gd name="T11" fmla="*/ 100 h 100"/>
                <a:gd name="T12" fmla="*/ 26 w 26"/>
                <a:gd name="T13" fmla="*/ 0 h 100"/>
                <a:gd name="T14" fmla="*/ 17 w 26"/>
                <a:gd name="T15" fmla="*/ 8 h 1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 h="100">
                  <a:moveTo>
                    <a:pt x="17" y="8"/>
                  </a:moveTo>
                  <a:cubicBezTo>
                    <a:pt x="11" y="14"/>
                    <a:pt x="7" y="20"/>
                    <a:pt x="5" y="27"/>
                  </a:cubicBezTo>
                  <a:cubicBezTo>
                    <a:pt x="2" y="34"/>
                    <a:pt x="0" y="42"/>
                    <a:pt x="0" y="51"/>
                  </a:cubicBezTo>
                  <a:cubicBezTo>
                    <a:pt x="0" y="57"/>
                    <a:pt x="1" y="63"/>
                    <a:pt x="3" y="69"/>
                  </a:cubicBezTo>
                  <a:cubicBezTo>
                    <a:pt x="5" y="75"/>
                    <a:pt x="8" y="81"/>
                    <a:pt x="12" y="86"/>
                  </a:cubicBezTo>
                  <a:cubicBezTo>
                    <a:pt x="15" y="91"/>
                    <a:pt x="20" y="96"/>
                    <a:pt x="26" y="100"/>
                  </a:cubicBezTo>
                  <a:cubicBezTo>
                    <a:pt x="26" y="0"/>
                    <a:pt x="26" y="0"/>
                    <a:pt x="26" y="0"/>
                  </a:cubicBezTo>
                  <a:cubicBezTo>
                    <a:pt x="22" y="3"/>
                    <a:pt x="19" y="5"/>
                    <a:pt x="17" y="8"/>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4" name="Freeform 18"/>
            <p:cNvSpPr>
              <a:spLocks/>
            </p:cNvSpPr>
            <p:nvPr/>
          </p:nvSpPr>
          <p:spPr bwMode="auto">
            <a:xfrm>
              <a:off x="11325225" y="5735638"/>
              <a:ext cx="73025" cy="360363"/>
            </a:xfrm>
            <a:custGeom>
              <a:avLst/>
              <a:gdLst>
                <a:gd name="T0" fmla="*/ 28 w 33"/>
                <a:gd name="T1" fmla="*/ 14 h 162"/>
                <a:gd name="T2" fmla="*/ 1 w 33"/>
                <a:gd name="T3" fmla="*/ 0 h 162"/>
                <a:gd name="T4" fmla="*/ 0 w 33"/>
                <a:gd name="T5" fmla="*/ 0 h 162"/>
                <a:gd name="T6" fmla="*/ 0 w 33"/>
                <a:gd name="T7" fmla="*/ 162 h 162"/>
                <a:gd name="T8" fmla="*/ 5 w 33"/>
                <a:gd name="T9" fmla="*/ 162 h 162"/>
                <a:gd name="T10" fmla="*/ 5 w 33"/>
                <a:gd name="T11" fmla="*/ 127 h 162"/>
                <a:gd name="T12" fmla="*/ 31 w 33"/>
                <a:gd name="T13" fmla="*/ 116 h 162"/>
                <a:gd name="T14" fmla="*/ 33 w 33"/>
                <a:gd name="T15" fmla="*/ 114 h 162"/>
                <a:gd name="T16" fmla="*/ 33 w 33"/>
                <a:gd name="T17" fmla="*/ 18 h 162"/>
                <a:gd name="T18" fmla="*/ 28 w 33"/>
                <a:gd name="T19" fmla="*/ 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162">
                  <a:moveTo>
                    <a:pt x="28" y="14"/>
                  </a:moveTo>
                  <a:cubicBezTo>
                    <a:pt x="21" y="9"/>
                    <a:pt x="12" y="5"/>
                    <a:pt x="1" y="0"/>
                  </a:cubicBezTo>
                  <a:cubicBezTo>
                    <a:pt x="1" y="0"/>
                    <a:pt x="1" y="0"/>
                    <a:pt x="0" y="0"/>
                  </a:cubicBezTo>
                  <a:cubicBezTo>
                    <a:pt x="0" y="162"/>
                    <a:pt x="0" y="162"/>
                    <a:pt x="0" y="162"/>
                  </a:cubicBezTo>
                  <a:cubicBezTo>
                    <a:pt x="5" y="162"/>
                    <a:pt x="5" y="162"/>
                    <a:pt x="5" y="162"/>
                  </a:cubicBezTo>
                  <a:cubicBezTo>
                    <a:pt x="5" y="127"/>
                    <a:pt x="5" y="127"/>
                    <a:pt x="5" y="127"/>
                  </a:cubicBezTo>
                  <a:cubicBezTo>
                    <a:pt x="15" y="125"/>
                    <a:pt x="24" y="121"/>
                    <a:pt x="31" y="116"/>
                  </a:cubicBezTo>
                  <a:cubicBezTo>
                    <a:pt x="32" y="115"/>
                    <a:pt x="33" y="115"/>
                    <a:pt x="33" y="114"/>
                  </a:cubicBezTo>
                  <a:cubicBezTo>
                    <a:pt x="33" y="18"/>
                    <a:pt x="33" y="18"/>
                    <a:pt x="33" y="18"/>
                  </a:cubicBezTo>
                  <a:cubicBezTo>
                    <a:pt x="32" y="17"/>
                    <a:pt x="30" y="15"/>
                    <a:pt x="28" y="1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5" name="Freeform 19"/>
            <p:cNvSpPr>
              <a:spLocks/>
            </p:cNvSpPr>
            <p:nvPr/>
          </p:nvSpPr>
          <p:spPr bwMode="auto">
            <a:xfrm>
              <a:off x="11325225" y="5489575"/>
              <a:ext cx="73025" cy="184150"/>
            </a:xfrm>
            <a:custGeom>
              <a:avLst/>
              <a:gdLst>
                <a:gd name="T0" fmla="*/ 9 w 33"/>
                <a:gd name="T1" fmla="*/ 76 h 83"/>
                <a:gd name="T2" fmla="*/ 24 w 33"/>
                <a:gd name="T3" fmla="*/ 80 h 83"/>
                <a:gd name="T4" fmla="*/ 33 w 33"/>
                <a:gd name="T5" fmla="*/ 83 h 83"/>
                <a:gd name="T6" fmla="*/ 33 w 33"/>
                <a:gd name="T7" fmla="*/ 32 h 83"/>
                <a:gd name="T8" fmla="*/ 29 w 33"/>
                <a:gd name="T9" fmla="*/ 31 h 83"/>
                <a:gd name="T10" fmla="*/ 5 w 33"/>
                <a:gd name="T11" fmla="*/ 29 h 83"/>
                <a:gd name="T12" fmla="*/ 5 w 33"/>
                <a:gd name="T13" fmla="*/ 0 h 83"/>
                <a:gd name="T14" fmla="*/ 0 w 33"/>
                <a:gd name="T15" fmla="*/ 0 h 83"/>
                <a:gd name="T16" fmla="*/ 0 w 33"/>
                <a:gd name="T17" fmla="*/ 75 h 83"/>
                <a:gd name="T18" fmla="*/ 9 w 33"/>
                <a:gd name="T19" fmla="*/ 76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 h="83">
                  <a:moveTo>
                    <a:pt x="9" y="76"/>
                  </a:moveTo>
                  <a:cubicBezTo>
                    <a:pt x="15" y="77"/>
                    <a:pt x="20" y="78"/>
                    <a:pt x="24" y="80"/>
                  </a:cubicBezTo>
                  <a:cubicBezTo>
                    <a:pt x="27" y="81"/>
                    <a:pt x="30" y="82"/>
                    <a:pt x="33" y="83"/>
                  </a:cubicBezTo>
                  <a:cubicBezTo>
                    <a:pt x="33" y="32"/>
                    <a:pt x="33" y="32"/>
                    <a:pt x="33" y="32"/>
                  </a:cubicBezTo>
                  <a:cubicBezTo>
                    <a:pt x="32" y="32"/>
                    <a:pt x="31" y="32"/>
                    <a:pt x="29" y="31"/>
                  </a:cubicBezTo>
                  <a:cubicBezTo>
                    <a:pt x="22" y="30"/>
                    <a:pt x="14" y="29"/>
                    <a:pt x="5" y="29"/>
                  </a:cubicBezTo>
                  <a:cubicBezTo>
                    <a:pt x="5" y="0"/>
                    <a:pt x="5" y="0"/>
                    <a:pt x="5" y="0"/>
                  </a:cubicBezTo>
                  <a:cubicBezTo>
                    <a:pt x="0" y="0"/>
                    <a:pt x="0" y="0"/>
                    <a:pt x="0" y="0"/>
                  </a:cubicBezTo>
                  <a:cubicBezTo>
                    <a:pt x="0" y="75"/>
                    <a:pt x="0" y="75"/>
                    <a:pt x="0" y="75"/>
                  </a:cubicBezTo>
                  <a:cubicBezTo>
                    <a:pt x="3" y="75"/>
                    <a:pt x="6" y="76"/>
                    <a:pt x="9" y="7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6" name="Freeform 20"/>
            <p:cNvSpPr>
              <a:spLocks/>
            </p:cNvSpPr>
            <p:nvPr/>
          </p:nvSpPr>
          <p:spPr bwMode="auto">
            <a:xfrm>
              <a:off x="11241088" y="5549900"/>
              <a:ext cx="73025" cy="606425"/>
            </a:xfrm>
            <a:custGeom>
              <a:avLst/>
              <a:gdLst>
                <a:gd name="T0" fmla="*/ 19 w 33"/>
                <a:gd name="T1" fmla="*/ 104 h 273"/>
                <a:gd name="T2" fmla="*/ 11 w 33"/>
                <a:gd name="T3" fmla="*/ 98 h 273"/>
                <a:gd name="T4" fmla="*/ 8 w 33"/>
                <a:gd name="T5" fmla="*/ 93 h 273"/>
                <a:gd name="T6" fmla="*/ 8 w 33"/>
                <a:gd name="T7" fmla="*/ 88 h 273"/>
                <a:gd name="T8" fmla="*/ 9 w 33"/>
                <a:gd name="T9" fmla="*/ 83 h 273"/>
                <a:gd name="T10" fmla="*/ 12 w 33"/>
                <a:gd name="T11" fmla="*/ 78 h 273"/>
                <a:gd name="T12" fmla="*/ 18 w 33"/>
                <a:gd name="T13" fmla="*/ 75 h 273"/>
                <a:gd name="T14" fmla="*/ 26 w 33"/>
                <a:gd name="T15" fmla="*/ 74 h 273"/>
                <a:gd name="T16" fmla="*/ 33 w 33"/>
                <a:gd name="T17" fmla="*/ 74 h 273"/>
                <a:gd name="T18" fmla="*/ 33 w 33"/>
                <a:gd name="T19" fmla="*/ 0 h 273"/>
                <a:gd name="T20" fmla="*/ 2 w 33"/>
                <a:gd name="T21" fmla="*/ 0 h 273"/>
                <a:gd name="T22" fmla="*/ 2 w 33"/>
                <a:gd name="T23" fmla="*/ 30 h 273"/>
                <a:gd name="T24" fmla="*/ 0 w 33"/>
                <a:gd name="T25" fmla="*/ 30 h 273"/>
                <a:gd name="T26" fmla="*/ 0 w 33"/>
                <a:gd name="T27" fmla="*/ 160 h 273"/>
                <a:gd name="T28" fmla="*/ 8 w 33"/>
                <a:gd name="T29" fmla="*/ 164 h 273"/>
                <a:gd name="T30" fmla="*/ 18 w 33"/>
                <a:gd name="T31" fmla="*/ 170 h 273"/>
                <a:gd name="T32" fmla="*/ 22 w 33"/>
                <a:gd name="T33" fmla="*/ 175 h 273"/>
                <a:gd name="T34" fmla="*/ 23 w 33"/>
                <a:gd name="T35" fmla="*/ 181 h 273"/>
                <a:gd name="T36" fmla="*/ 22 w 33"/>
                <a:gd name="T37" fmla="*/ 186 h 273"/>
                <a:gd name="T38" fmla="*/ 19 w 33"/>
                <a:gd name="T39" fmla="*/ 191 h 273"/>
                <a:gd name="T40" fmla="*/ 14 w 33"/>
                <a:gd name="T41" fmla="*/ 194 h 273"/>
                <a:gd name="T42" fmla="*/ 6 w 33"/>
                <a:gd name="T43" fmla="*/ 196 h 273"/>
                <a:gd name="T44" fmla="*/ 0 w 33"/>
                <a:gd name="T45" fmla="*/ 196 h 273"/>
                <a:gd name="T46" fmla="*/ 0 w 33"/>
                <a:gd name="T47" fmla="*/ 242 h 273"/>
                <a:gd name="T48" fmla="*/ 2 w 33"/>
                <a:gd name="T49" fmla="*/ 242 h 273"/>
                <a:gd name="T50" fmla="*/ 2 w 33"/>
                <a:gd name="T51" fmla="*/ 273 h 273"/>
                <a:gd name="T52" fmla="*/ 33 w 33"/>
                <a:gd name="T53" fmla="*/ 273 h 273"/>
                <a:gd name="T54" fmla="*/ 33 w 33"/>
                <a:gd name="T55" fmla="*/ 111 h 273"/>
                <a:gd name="T56" fmla="*/ 19 w 33"/>
                <a:gd name="T57" fmla="*/ 104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3" h="273">
                  <a:moveTo>
                    <a:pt x="19" y="104"/>
                  </a:moveTo>
                  <a:cubicBezTo>
                    <a:pt x="16" y="102"/>
                    <a:pt x="13" y="100"/>
                    <a:pt x="11" y="98"/>
                  </a:cubicBezTo>
                  <a:cubicBezTo>
                    <a:pt x="10" y="96"/>
                    <a:pt x="9" y="94"/>
                    <a:pt x="8" y="93"/>
                  </a:cubicBezTo>
                  <a:cubicBezTo>
                    <a:pt x="8" y="91"/>
                    <a:pt x="8" y="89"/>
                    <a:pt x="8" y="88"/>
                  </a:cubicBezTo>
                  <a:cubicBezTo>
                    <a:pt x="8" y="86"/>
                    <a:pt x="8" y="84"/>
                    <a:pt x="9" y="83"/>
                  </a:cubicBezTo>
                  <a:cubicBezTo>
                    <a:pt x="10" y="81"/>
                    <a:pt x="11" y="80"/>
                    <a:pt x="12" y="78"/>
                  </a:cubicBezTo>
                  <a:cubicBezTo>
                    <a:pt x="14" y="77"/>
                    <a:pt x="16" y="76"/>
                    <a:pt x="18" y="75"/>
                  </a:cubicBezTo>
                  <a:cubicBezTo>
                    <a:pt x="20" y="74"/>
                    <a:pt x="23" y="74"/>
                    <a:pt x="26" y="74"/>
                  </a:cubicBezTo>
                  <a:cubicBezTo>
                    <a:pt x="28" y="74"/>
                    <a:pt x="31" y="74"/>
                    <a:pt x="33" y="74"/>
                  </a:cubicBezTo>
                  <a:cubicBezTo>
                    <a:pt x="33" y="0"/>
                    <a:pt x="33" y="0"/>
                    <a:pt x="33" y="0"/>
                  </a:cubicBezTo>
                  <a:cubicBezTo>
                    <a:pt x="2" y="0"/>
                    <a:pt x="2" y="0"/>
                    <a:pt x="2" y="0"/>
                  </a:cubicBezTo>
                  <a:cubicBezTo>
                    <a:pt x="2" y="30"/>
                    <a:pt x="2" y="30"/>
                    <a:pt x="2" y="30"/>
                  </a:cubicBezTo>
                  <a:cubicBezTo>
                    <a:pt x="1" y="30"/>
                    <a:pt x="1" y="30"/>
                    <a:pt x="0" y="30"/>
                  </a:cubicBezTo>
                  <a:cubicBezTo>
                    <a:pt x="0" y="160"/>
                    <a:pt x="0" y="160"/>
                    <a:pt x="0" y="160"/>
                  </a:cubicBezTo>
                  <a:cubicBezTo>
                    <a:pt x="3" y="161"/>
                    <a:pt x="6" y="162"/>
                    <a:pt x="8" y="164"/>
                  </a:cubicBezTo>
                  <a:cubicBezTo>
                    <a:pt x="13" y="166"/>
                    <a:pt x="16" y="168"/>
                    <a:pt x="18" y="170"/>
                  </a:cubicBezTo>
                  <a:cubicBezTo>
                    <a:pt x="20" y="172"/>
                    <a:pt x="22" y="174"/>
                    <a:pt x="22" y="175"/>
                  </a:cubicBezTo>
                  <a:cubicBezTo>
                    <a:pt x="23" y="177"/>
                    <a:pt x="23" y="179"/>
                    <a:pt x="23" y="181"/>
                  </a:cubicBezTo>
                  <a:cubicBezTo>
                    <a:pt x="23" y="183"/>
                    <a:pt x="23" y="185"/>
                    <a:pt x="22" y="186"/>
                  </a:cubicBezTo>
                  <a:cubicBezTo>
                    <a:pt x="21" y="188"/>
                    <a:pt x="20" y="190"/>
                    <a:pt x="19" y="191"/>
                  </a:cubicBezTo>
                  <a:cubicBezTo>
                    <a:pt x="18" y="192"/>
                    <a:pt x="16" y="194"/>
                    <a:pt x="14" y="194"/>
                  </a:cubicBezTo>
                  <a:cubicBezTo>
                    <a:pt x="12" y="195"/>
                    <a:pt x="9" y="196"/>
                    <a:pt x="6" y="196"/>
                  </a:cubicBezTo>
                  <a:cubicBezTo>
                    <a:pt x="4" y="196"/>
                    <a:pt x="2" y="196"/>
                    <a:pt x="0" y="196"/>
                  </a:cubicBezTo>
                  <a:cubicBezTo>
                    <a:pt x="0" y="242"/>
                    <a:pt x="0" y="242"/>
                    <a:pt x="0" y="242"/>
                  </a:cubicBezTo>
                  <a:cubicBezTo>
                    <a:pt x="1" y="242"/>
                    <a:pt x="1" y="242"/>
                    <a:pt x="2" y="242"/>
                  </a:cubicBezTo>
                  <a:cubicBezTo>
                    <a:pt x="2" y="273"/>
                    <a:pt x="2" y="273"/>
                    <a:pt x="2" y="273"/>
                  </a:cubicBezTo>
                  <a:cubicBezTo>
                    <a:pt x="33" y="273"/>
                    <a:pt x="33" y="273"/>
                    <a:pt x="33" y="273"/>
                  </a:cubicBezTo>
                  <a:cubicBezTo>
                    <a:pt x="33" y="111"/>
                    <a:pt x="33" y="111"/>
                    <a:pt x="33" y="111"/>
                  </a:cubicBezTo>
                  <a:cubicBezTo>
                    <a:pt x="27" y="108"/>
                    <a:pt x="23" y="106"/>
                    <a:pt x="19" y="104"/>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7" name="Freeform 21"/>
            <p:cNvSpPr>
              <a:spLocks/>
            </p:cNvSpPr>
            <p:nvPr/>
          </p:nvSpPr>
          <p:spPr bwMode="auto">
            <a:xfrm>
              <a:off x="11410950" y="5834063"/>
              <a:ext cx="55562" cy="214313"/>
            </a:xfrm>
            <a:custGeom>
              <a:avLst/>
              <a:gdLst>
                <a:gd name="T0" fmla="*/ 12 w 25"/>
                <a:gd name="T1" fmla="*/ 12 h 97"/>
                <a:gd name="T2" fmla="*/ 0 w 25"/>
                <a:gd name="T3" fmla="*/ 0 h 97"/>
                <a:gd name="T4" fmla="*/ 0 w 25"/>
                <a:gd name="T5" fmla="*/ 97 h 97"/>
                <a:gd name="T6" fmla="*/ 14 w 25"/>
                <a:gd name="T7" fmla="*/ 83 h 97"/>
                <a:gd name="T8" fmla="*/ 22 w 25"/>
                <a:gd name="T9" fmla="*/ 65 h 97"/>
                <a:gd name="T10" fmla="*/ 25 w 25"/>
                <a:gd name="T11" fmla="*/ 48 h 97"/>
                <a:gd name="T12" fmla="*/ 22 w 25"/>
                <a:gd name="T13" fmla="*/ 29 h 97"/>
                <a:gd name="T14" fmla="*/ 12 w 25"/>
                <a:gd name="T15" fmla="*/ 12 h 9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97">
                  <a:moveTo>
                    <a:pt x="12" y="12"/>
                  </a:moveTo>
                  <a:cubicBezTo>
                    <a:pt x="9" y="8"/>
                    <a:pt x="5" y="4"/>
                    <a:pt x="0" y="0"/>
                  </a:cubicBezTo>
                  <a:cubicBezTo>
                    <a:pt x="0" y="97"/>
                    <a:pt x="0" y="97"/>
                    <a:pt x="0" y="97"/>
                  </a:cubicBezTo>
                  <a:cubicBezTo>
                    <a:pt x="5" y="92"/>
                    <a:pt x="10" y="88"/>
                    <a:pt x="14" y="83"/>
                  </a:cubicBezTo>
                  <a:cubicBezTo>
                    <a:pt x="18" y="77"/>
                    <a:pt x="21" y="71"/>
                    <a:pt x="22" y="65"/>
                  </a:cubicBezTo>
                  <a:cubicBezTo>
                    <a:pt x="24" y="59"/>
                    <a:pt x="25" y="53"/>
                    <a:pt x="25" y="48"/>
                  </a:cubicBezTo>
                  <a:cubicBezTo>
                    <a:pt x="25" y="42"/>
                    <a:pt x="24" y="35"/>
                    <a:pt x="22" y="29"/>
                  </a:cubicBezTo>
                  <a:cubicBezTo>
                    <a:pt x="20" y="23"/>
                    <a:pt x="17" y="18"/>
                    <a:pt x="12" y="12"/>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8" name="Freeform 22"/>
            <p:cNvSpPr>
              <a:spLocks/>
            </p:cNvSpPr>
            <p:nvPr/>
          </p:nvSpPr>
          <p:spPr bwMode="auto">
            <a:xfrm>
              <a:off x="11155363" y="5903913"/>
              <a:ext cx="74612" cy="122238"/>
            </a:xfrm>
            <a:custGeom>
              <a:avLst/>
              <a:gdLst>
                <a:gd name="T0" fmla="*/ 7 w 33"/>
                <a:gd name="T1" fmla="*/ 3 h 55"/>
                <a:gd name="T2" fmla="*/ 0 w 33"/>
                <a:gd name="T3" fmla="*/ 0 h 55"/>
                <a:gd name="T4" fmla="*/ 0 w 33"/>
                <a:gd name="T5" fmla="*/ 51 h 55"/>
                <a:gd name="T6" fmla="*/ 1 w 33"/>
                <a:gd name="T7" fmla="*/ 51 h 55"/>
                <a:gd name="T8" fmla="*/ 18 w 33"/>
                <a:gd name="T9" fmla="*/ 54 h 55"/>
                <a:gd name="T10" fmla="*/ 33 w 33"/>
                <a:gd name="T11" fmla="*/ 55 h 55"/>
                <a:gd name="T12" fmla="*/ 33 w 33"/>
                <a:gd name="T13" fmla="*/ 9 h 55"/>
                <a:gd name="T14" fmla="*/ 7 w 33"/>
                <a:gd name="T15" fmla="*/ 3 h 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55">
                  <a:moveTo>
                    <a:pt x="7" y="3"/>
                  </a:moveTo>
                  <a:cubicBezTo>
                    <a:pt x="5" y="2"/>
                    <a:pt x="2" y="1"/>
                    <a:pt x="0" y="0"/>
                  </a:cubicBezTo>
                  <a:cubicBezTo>
                    <a:pt x="0" y="51"/>
                    <a:pt x="0" y="51"/>
                    <a:pt x="0" y="51"/>
                  </a:cubicBezTo>
                  <a:cubicBezTo>
                    <a:pt x="0" y="51"/>
                    <a:pt x="1" y="51"/>
                    <a:pt x="1" y="51"/>
                  </a:cubicBezTo>
                  <a:cubicBezTo>
                    <a:pt x="6" y="53"/>
                    <a:pt x="12" y="54"/>
                    <a:pt x="18" y="54"/>
                  </a:cubicBezTo>
                  <a:cubicBezTo>
                    <a:pt x="23" y="55"/>
                    <a:pt x="28" y="55"/>
                    <a:pt x="33" y="55"/>
                  </a:cubicBezTo>
                  <a:cubicBezTo>
                    <a:pt x="33" y="9"/>
                    <a:pt x="33" y="9"/>
                    <a:pt x="33" y="9"/>
                  </a:cubicBezTo>
                  <a:cubicBezTo>
                    <a:pt x="24" y="8"/>
                    <a:pt x="16" y="6"/>
                    <a:pt x="7" y="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9" name="Freeform 23"/>
            <p:cNvSpPr>
              <a:spLocks/>
            </p:cNvSpPr>
            <p:nvPr/>
          </p:nvSpPr>
          <p:spPr bwMode="auto">
            <a:xfrm>
              <a:off x="11155363" y="5557838"/>
              <a:ext cx="74612" cy="287338"/>
            </a:xfrm>
            <a:custGeom>
              <a:avLst/>
              <a:gdLst>
                <a:gd name="T0" fmla="*/ 24 w 33"/>
                <a:gd name="T1" fmla="*/ 126 h 129"/>
                <a:gd name="T2" fmla="*/ 33 w 33"/>
                <a:gd name="T3" fmla="*/ 129 h 129"/>
                <a:gd name="T4" fmla="*/ 33 w 33"/>
                <a:gd name="T5" fmla="*/ 0 h 129"/>
                <a:gd name="T6" fmla="*/ 10 w 33"/>
                <a:gd name="T7" fmla="*/ 7 h 129"/>
                <a:gd name="T8" fmla="*/ 0 w 33"/>
                <a:gd name="T9" fmla="*/ 13 h 129"/>
                <a:gd name="T10" fmla="*/ 0 w 33"/>
                <a:gd name="T11" fmla="*/ 113 h 129"/>
                <a:gd name="T12" fmla="*/ 1 w 33"/>
                <a:gd name="T13" fmla="*/ 113 h 129"/>
                <a:gd name="T14" fmla="*/ 24 w 33"/>
                <a:gd name="T15" fmla="*/ 126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129">
                  <a:moveTo>
                    <a:pt x="24" y="126"/>
                  </a:moveTo>
                  <a:cubicBezTo>
                    <a:pt x="27" y="127"/>
                    <a:pt x="30" y="128"/>
                    <a:pt x="33" y="129"/>
                  </a:cubicBezTo>
                  <a:cubicBezTo>
                    <a:pt x="33" y="0"/>
                    <a:pt x="33" y="0"/>
                    <a:pt x="33" y="0"/>
                  </a:cubicBezTo>
                  <a:cubicBezTo>
                    <a:pt x="24" y="1"/>
                    <a:pt x="17" y="4"/>
                    <a:pt x="10" y="7"/>
                  </a:cubicBezTo>
                  <a:cubicBezTo>
                    <a:pt x="6" y="9"/>
                    <a:pt x="3" y="11"/>
                    <a:pt x="0" y="13"/>
                  </a:cubicBezTo>
                  <a:cubicBezTo>
                    <a:pt x="0" y="113"/>
                    <a:pt x="0" y="113"/>
                    <a:pt x="0" y="113"/>
                  </a:cubicBezTo>
                  <a:cubicBezTo>
                    <a:pt x="0" y="113"/>
                    <a:pt x="1" y="113"/>
                    <a:pt x="1" y="113"/>
                  </a:cubicBezTo>
                  <a:cubicBezTo>
                    <a:pt x="7" y="118"/>
                    <a:pt x="15" y="122"/>
                    <a:pt x="24" y="126"/>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0" name="Freeform 24"/>
            <p:cNvSpPr>
              <a:spLocks/>
            </p:cNvSpPr>
            <p:nvPr/>
          </p:nvSpPr>
          <p:spPr bwMode="auto">
            <a:xfrm>
              <a:off x="10725150" y="5341938"/>
              <a:ext cx="857250" cy="53975"/>
            </a:xfrm>
            <a:custGeom>
              <a:avLst/>
              <a:gdLst>
                <a:gd name="T0" fmla="*/ 362 w 386"/>
                <a:gd name="T1" fmla="*/ 0 h 24"/>
                <a:gd name="T2" fmla="*/ 359 w 386"/>
                <a:gd name="T3" fmla="*/ 0 h 24"/>
                <a:gd name="T4" fmla="*/ 26 w 386"/>
                <a:gd name="T5" fmla="*/ 0 h 24"/>
                <a:gd name="T6" fmla="*/ 24 w 386"/>
                <a:gd name="T7" fmla="*/ 0 h 24"/>
                <a:gd name="T8" fmla="*/ 0 w 386"/>
                <a:gd name="T9" fmla="*/ 24 h 24"/>
                <a:gd name="T10" fmla="*/ 24 w 386"/>
                <a:gd name="T11" fmla="*/ 24 h 24"/>
                <a:gd name="T12" fmla="*/ 48 w 386"/>
                <a:gd name="T13" fmla="*/ 24 h 24"/>
                <a:gd name="T14" fmla="*/ 338 w 386"/>
                <a:gd name="T15" fmla="*/ 24 h 24"/>
                <a:gd name="T16" fmla="*/ 362 w 386"/>
                <a:gd name="T17" fmla="*/ 24 h 24"/>
                <a:gd name="T18" fmla="*/ 386 w 386"/>
                <a:gd name="T19" fmla="*/ 24 h 24"/>
                <a:gd name="T20" fmla="*/ 362 w 38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6" h="24">
                  <a:moveTo>
                    <a:pt x="362" y="0"/>
                  </a:moveTo>
                  <a:cubicBezTo>
                    <a:pt x="361" y="0"/>
                    <a:pt x="360" y="0"/>
                    <a:pt x="359" y="0"/>
                  </a:cubicBezTo>
                  <a:cubicBezTo>
                    <a:pt x="26" y="0"/>
                    <a:pt x="26" y="0"/>
                    <a:pt x="26" y="0"/>
                  </a:cubicBezTo>
                  <a:cubicBezTo>
                    <a:pt x="26" y="0"/>
                    <a:pt x="25" y="0"/>
                    <a:pt x="24" y="0"/>
                  </a:cubicBezTo>
                  <a:cubicBezTo>
                    <a:pt x="10" y="0"/>
                    <a:pt x="0" y="11"/>
                    <a:pt x="0" y="24"/>
                  </a:cubicBezTo>
                  <a:cubicBezTo>
                    <a:pt x="24" y="24"/>
                    <a:pt x="24" y="24"/>
                    <a:pt x="24" y="24"/>
                  </a:cubicBezTo>
                  <a:cubicBezTo>
                    <a:pt x="48" y="24"/>
                    <a:pt x="48" y="24"/>
                    <a:pt x="48" y="24"/>
                  </a:cubicBezTo>
                  <a:cubicBezTo>
                    <a:pt x="338" y="24"/>
                    <a:pt x="338" y="24"/>
                    <a:pt x="338" y="24"/>
                  </a:cubicBezTo>
                  <a:cubicBezTo>
                    <a:pt x="362" y="24"/>
                    <a:pt x="362" y="24"/>
                    <a:pt x="362" y="24"/>
                  </a:cubicBezTo>
                  <a:cubicBezTo>
                    <a:pt x="386" y="24"/>
                    <a:pt x="386" y="24"/>
                    <a:pt x="386" y="24"/>
                  </a:cubicBezTo>
                  <a:cubicBezTo>
                    <a:pt x="386" y="11"/>
                    <a:pt x="375" y="0"/>
                    <a:pt x="362" y="0"/>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1" name="Rectangle 25"/>
            <p:cNvSpPr>
              <a:spLocks noChangeArrowheads="1"/>
            </p:cNvSpPr>
            <p:nvPr/>
          </p:nvSpPr>
          <p:spPr bwMode="auto">
            <a:xfrm>
              <a:off x="10752138" y="5578475"/>
              <a:ext cx="803275" cy="26988"/>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2" name="Rectangle 26"/>
            <p:cNvSpPr>
              <a:spLocks noChangeArrowheads="1"/>
            </p:cNvSpPr>
            <p:nvPr/>
          </p:nvSpPr>
          <p:spPr bwMode="auto">
            <a:xfrm>
              <a:off x="10725150" y="5395913"/>
              <a:ext cx="857250" cy="184150"/>
            </a:xfrm>
            <a:prstGeom prst="rect">
              <a:avLst/>
            </a:pr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3" name="Freeform 27"/>
            <p:cNvSpPr>
              <a:spLocks/>
            </p:cNvSpPr>
            <p:nvPr/>
          </p:nvSpPr>
          <p:spPr bwMode="auto">
            <a:xfrm>
              <a:off x="10810875" y="6308725"/>
              <a:ext cx="676275" cy="147638"/>
            </a:xfrm>
            <a:custGeom>
              <a:avLst/>
              <a:gdLst>
                <a:gd name="T0" fmla="*/ 0 w 426"/>
                <a:gd name="T1" fmla="*/ 53 h 93"/>
                <a:gd name="T2" fmla="*/ 41 w 426"/>
                <a:gd name="T3" fmla="*/ 14 h 93"/>
                <a:gd name="T4" fmla="*/ 70 w 426"/>
                <a:gd name="T5" fmla="*/ 44 h 93"/>
                <a:gd name="T6" fmla="*/ 97 w 426"/>
                <a:gd name="T7" fmla="*/ 44 h 93"/>
                <a:gd name="T8" fmla="*/ 140 w 426"/>
                <a:gd name="T9" fmla="*/ 0 h 93"/>
                <a:gd name="T10" fmla="*/ 174 w 426"/>
                <a:gd name="T11" fmla="*/ 0 h 93"/>
                <a:gd name="T12" fmla="*/ 216 w 426"/>
                <a:gd name="T13" fmla="*/ 0 h 93"/>
                <a:gd name="T14" fmla="*/ 254 w 426"/>
                <a:gd name="T15" fmla="*/ 38 h 93"/>
                <a:gd name="T16" fmla="*/ 280 w 426"/>
                <a:gd name="T17" fmla="*/ 11 h 93"/>
                <a:gd name="T18" fmla="*/ 335 w 426"/>
                <a:gd name="T19" fmla="*/ 11 h 93"/>
                <a:gd name="T20" fmla="*/ 399 w 426"/>
                <a:gd name="T21" fmla="*/ 11 h 93"/>
                <a:gd name="T22" fmla="*/ 426 w 426"/>
                <a:gd name="T23" fmla="*/ 38 h 93"/>
                <a:gd name="T24" fmla="*/ 426 w 426"/>
                <a:gd name="T25" fmla="*/ 93 h 93"/>
                <a:gd name="T26" fmla="*/ 0 w 426"/>
                <a:gd name="T27" fmla="*/ 93 h 93"/>
                <a:gd name="T28" fmla="*/ 0 w 426"/>
                <a:gd name="T29" fmla="*/ 53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6" h="93">
                  <a:moveTo>
                    <a:pt x="0" y="53"/>
                  </a:moveTo>
                  <a:lnTo>
                    <a:pt x="41" y="14"/>
                  </a:lnTo>
                  <a:lnTo>
                    <a:pt x="70" y="44"/>
                  </a:lnTo>
                  <a:lnTo>
                    <a:pt x="97" y="44"/>
                  </a:lnTo>
                  <a:lnTo>
                    <a:pt x="140" y="0"/>
                  </a:lnTo>
                  <a:lnTo>
                    <a:pt x="174" y="0"/>
                  </a:lnTo>
                  <a:lnTo>
                    <a:pt x="216" y="0"/>
                  </a:lnTo>
                  <a:lnTo>
                    <a:pt x="254" y="38"/>
                  </a:lnTo>
                  <a:lnTo>
                    <a:pt x="280" y="11"/>
                  </a:lnTo>
                  <a:lnTo>
                    <a:pt x="335" y="11"/>
                  </a:lnTo>
                  <a:lnTo>
                    <a:pt x="399" y="11"/>
                  </a:lnTo>
                  <a:lnTo>
                    <a:pt x="426" y="38"/>
                  </a:lnTo>
                  <a:lnTo>
                    <a:pt x="426" y="93"/>
                  </a:lnTo>
                  <a:lnTo>
                    <a:pt x="0" y="93"/>
                  </a:lnTo>
                  <a:lnTo>
                    <a:pt x="0" y="53"/>
                  </a:lnTo>
                  <a:close/>
                </a:path>
              </a:pathLst>
            </a:custGeom>
            <a:solidFill>
              <a:schemeClr val="bg2">
                <a:lumMod val="9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nvGrpSpPr>
          <p:cNvPr id="148" name="Group 147"/>
          <p:cNvGrpSpPr/>
          <p:nvPr/>
        </p:nvGrpSpPr>
        <p:grpSpPr>
          <a:xfrm>
            <a:off x="5127937" y="2811011"/>
            <a:ext cx="1296921" cy="1779223"/>
            <a:chOff x="6039398" y="2789974"/>
            <a:chExt cx="1296921" cy="1779223"/>
          </a:xfrm>
        </p:grpSpPr>
        <p:sp>
          <p:nvSpPr>
            <p:cNvPr id="48" name="Rectangle 31"/>
            <p:cNvSpPr>
              <a:spLocks noChangeArrowheads="1"/>
            </p:cNvSpPr>
            <p:nvPr/>
          </p:nvSpPr>
          <p:spPr bwMode="auto">
            <a:xfrm>
              <a:off x="6124683" y="2789974"/>
              <a:ext cx="263207" cy="261737"/>
            </a:xfrm>
            <a:prstGeom prst="rect">
              <a:avLst/>
            </a:prstGeom>
            <a:solidFill>
              <a:schemeClr val="tx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9" name="Rectangle 32"/>
            <p:cNvSpPr>
              <a:spLocks noChangeArrowheads="1"/>
            </p:cNvSpPr>
            <p:nvPr/>
          </p:nvSpPr>
          <p:spPr bwMode="auto">
            <a:xfrm>
              <a:off x="6134976" y="3634002"/>
              <a:ext cx="263207" cy="264678"/>
            </a:xfrm>
            <a:prstGeom prst="rect">
              <a:avLst/>
            </a:prstGeom>
            <a:solidFill>
              <a:schemeClr val="tx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0" name="Rectangle 33"/>
            <p:cNvSpPr>
              <a:spLocks noChangeArrowheads="1"/>
            </p:cNvSpPr>
            <p:nvPr/>
          </p:nvSpPr>
          <p:spPr bwMode="auto">
            <a:xfrm>
              <a:off x="6593751" y="3447258"/>
              <a:ext cx="263207" cy="261737"/>
            </a:xfrm>
            <a:prstGeom prst="rect">
              <a:avLst/>
            </a:prstGeom>
            <a:solidFill>
              <a:schemeClr val="tx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1" name="Rectangle 34"/>
            <p:cNvSpPr>
              <a:spLocks noChangeArrowheads="1"/>
            </p:cNvSpPr>
            <p:nvPr/>
          </p:nvSpPr>
          <p:spPr bwMode="auto">
            <a:xfrm>
              <a:off x="6949595" y="3761930"/>
              <a:ext cx="263207" cy="263207"/>
            </a:xfrm>
            <a:prstGeom prst="rect">
              <a:avLst/>
            </a:prstGeom>
            <a:solidFill>
              <a:schemeClr val="tx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2" name="Rectangle 35"/>
            <p:cNvSpPr>
              <a:spLocks noChangeArrowheads="1"/>
            </p:cNvSpPr>
            <p:nvPr/>
          </p:nvSpPr>
          <p:spPr bwMode="auto">
            <a:xfrm>
              <a:off x="6084981" y="4110422"/>
              <a:ext cx="458775" cy="458775"/>
            </a:xfrm>
            <a:prstGeom prst="rect">
              <a:avLst/>
            </a:prstGeom>
            <a:solidFill>
              <a:schemeClr val="bg1">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3" name="Freeform 36"/>
            <p:cNvSpPr>
              <a:spLocks/>
            </p:cNvSpPr>
            <p:nvPr/>
          </p:nvSpPr>
          <p:spPr bwMode="auto">
            <a:xfrm>
              <a:off x="6165855" y="4192767"/>
              <a:ext cx="32350" cy="76462"/>
            </a:xfrm>
            <a:custGeom>
              <a:avLst/>
              <a:gdLst>
                <a:gd name="T0" fmla="*/ 16 w 16"/>
                <a:gd name="T1" fmla="*/ 0 h 37"/>
                <a:gd name="T2" fmla="*/ 16 w 16"/>
                <a:gd name="T3" fmla="*/ 37 h 37"/>
                <a:gd name="T4" fmla="*/ 8 w 16"/>
                <a:gd name="T5" fmla="*/ 37 h 37"/>
                <a:gd name="T6" fmla="*/ 8 w 16"/>
                <a:gd name="T7" fmla="*/ 9 h 37"/>
                <a:gd name="T8" fmla="*/ 6 w 16"/>
                <a:gd name="T9" fmla="*/ 10 h 37"/>
                <a:gd name="T10" fmla="*/ 4 w 16"/>
                <a:gd name="T11" fmla="*/ 11 h 37"/>
                <a:gd name="T12" fmla="*/ 2 w 16"/>
                <a:gd name="T13" fmla="*/ 12 h 37"/>
                <a:gd name="T14" fmla="*/ 0 w 16"/>
                <a:gd name="T15" fmla="*/ 12 h 37"/>
                <a:gd name="T16" fmla="*/ 0 w 16"/>
                <a:gd name="T17" fmla="*/ 5 h 37"/>
                <a:gd name="T18" fmla="*/ 6 w 16"/>
                <a:gd name="T19" fmla="*/ 3 h 37"/>
                <a:gd name="T20" fmla="*/ 11 w 16"/>
                <a:gd name="T21" fmla="*/ 0 h 37"/>
                <a:gd name="T22" fmla="*/ 16 w 16"/>
                <a:gd name="T2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37">
                  <a:moveTo>
                    <a:pt x="16" y="0"/>
                  </a:moveTo>
                  <a:cubicBezTo>
                    <a:pt x="16" y="37"/>
                    <a:pt x="16" y="37"/>
                    <a:pt x="16" y="37"/>
                  </a:cubicBezTo>
                  <a:cubicBezTo>
                    <a:pt x="8" y="37"/>
                    <a:pt x="8" y="37"/>
                    <a:pt x="8" y="37"/>
                  </a:cubicBezTo>
                  <a:cubicBezTo>
                    <a:pt x="8" y="9"/>
                    <a:pt x="8" y="9"/>
                    <a:pt x="8" y="9"/>
                  </a:cubicBezTo>
                  <a:cubicBezTo>
                    <a:pt x="7" y="9"/>
                    <a:pt x="7" y="10"/>
                    <a:pt x="6" y="10"/>
                  </a:cubicBezTo>
                  <a:cubicBezTo>
                    <a:pt x="6" y="10"/>
                    <a:pt x="5" y="11"/>
                    <a:pt x="4" y="11"/>
                  </a:cubicBezTo>
                  <a:cubicBezTo>
                    <a:pt x="4" y="11"/>
                    <a:pt x="3" y="11"/>
                    <a:pt x="2" y="12"/>
                  </a:cubicBezTo>
                  <a:cubicBezTo>
                    <a:pt x="1" y="12"/>
                    <a:pt x="1" y="12"/>
                    <a:pt x="0" y="12"/>
                  </a:cubicBezTo>
                  <a:cubicBezTo>
                    <a:pt x="0" y="5"/>
                    <a:pt x="0" y="5"/>
                    <a:pt x="0" y="5"/>
                  </a:cubicBezTo>
                  <a:cubicBezTo>
                    <a:pt x="2" y="5"/>
                    <a:pt x="4" y="4"/>
                    <a:pt x="6" y="3"/>
                  </a:cubicBezTo>
                  <a:cubicBezTo>
                    <a:pt x="8" y="2"/>
                    <a:pt x="10" y="1"/>
                    <a:pt x="11" y="0"/>
                  </a:cubicBezTo>
                  <a:lnTo>
                    <a:pt x="16"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4" name="Freeform 37"/>
            <p:cNvSpPr>
              <a:spLocks noEditPoints="1"/>
            </p:cNvSpPr>
            <p:nvPr/>
          </p:nvSpPr>
          <p:spPr bwMode="auto">
            <a:xfrm>
              <a:off x="6224672" y="4192767"/>
              <a:ext cx="54406" cy="77933"/>
            </a:xfrm>
            <a:custGeom>
              <a:avLst/>
              <a:gdLst>
                <a:gd name="T0" fmla="*/ 13 w 26"/>
                <a:gd name="T1" fmla="*/ 38 h 38"/>
                <a:gd name="T2" fmla="*/ 0 w 26"/>
                <a:gd name="T3" fmla="*/ 19 h 38"/>
                <a:gd name="T4" fmla="*/ 3 w 26"/>
                <a:gd name="T5" fmla="*/ 5 h 38"/>
                <a:gd name="T6" fmla="*/ 14 w 26"/>
                <a:gd name="T7" fmla="*/ 0 h 38"/>
                <a:gd name="T8" fmla="*/ 26 w 26"/>
                <a:gd name="T9" fmla="*/ 19 h 38"/>
                <a:gd name="T10" fmla="*/ 23 w 26"/>
                <a:gd name="T11" fmla="*/ 33 h 38"/>
                <a:gd name="T12" fmla="*/ 13 w 26"/>
                <a:gd name="T13" fmla="*/ 38 h 38"/>
                <a:gd name="T14" fmla="*/ 13 w 26"/>
                <a:gd name="T15" fmla="*/ 6 h 38"/>
                <a:gd name="T16" fmla="*/ 8 w 26"/>
                <a:gd name="T17" fmla="*/ 19 h 38"/>
                <a:gd name="T18" fmla="*/ 13 w 26"/>
                <a:gd name="T19" fmla="*/ 32 h 38"/>
                <a:gd name="T20" fmla="*/ 18 w 26"/>
                <a:gd name="T21" fmla="*/ 19 h 38"/>
                <a:gd name="T22" fmla="*/ 13 w 26"/>
                <a:gd name="T2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8">
                  <a:moveTo>
                    <a:pt x="13" y="38"/>
                  </a:moveTo>
                  <a:cubicBezTo>
                    <a:pt x="4" y="38"/>
                    <a:pt x="0" y="32"/>
                    <a:pt x="0" y="19"/>
                  </a:cubicBezTo>
                  <a:cubicBezTo>
                    <a:pt x="0" y="13"/>
                    <a:pt x="1" y="8"/>
                    <a:pt x="3" y="5"/>
                  </a:cubicBezTo>
                  <a:cubicBezTo>
                    <a:pt x="6" y="2"/>
                    <a:pt x="9" y="0"/>
                    <a:pt x="14" y="0"/>
                  </a:cubicBezTo>
                  <a:cubicBezTo>
                    <a:pt x="22" y="0"/>
                    <a:pt x="26" y="6"/>
                    <a:pt x="26" y="19"/>
                  </a:cubicBezTo>
                  <a:cubicBezTo>
                    <a:pt x="26" y="25"/>
                    <a:pt x="25" y="30"/>
                    <a:pt x="23" y="33"/>
                  </a:cubicBezTo>
                  <a:cubicBezTo>
                    <a:pt x="21" y="36"/>
                    <a:pt x="17" y="38"/>
                    <a:pt x="13" y="38"/>
                  </a:cubicBezTo>
                  <a:close/>
                  <a:moveTo>
                    <a:pt x="13" y="6"/>
                  </a:moveTo>
                  <a:cubicBezTo>
                    <a:pt x="10" y="6"/>
                    <a:pt x="8" y="11"/>
                    <a:pt x="8" y="19"/>
                  </a:cubicBezTo>
                  <a:cubicBezTo>
                    <a:pt x="8" y="28"/>
                    <a:pt x="10" y="32"/>
                    <a:pt x="13" y="32"/>
                  </a:cubicBezTo>
                  <a:cubicBezTo>
                    <a:pt x="16" y="32"/>
                    <a:pt x="18" y="27"/>
                    <a:pt x="18" y="19"/>
                  </a:cubicBezTo>
                  <a:cubicBezTo>
                    <a:pt x="18" y="10"/>
                    <a:pt x="17" y="6"/>
                    <a:pt x="13" y="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5" name="Freeform 38"/>
            <p:cNvSpPr>
              <a:spLocks/>
            </p:cNvSpPr>
            <p:nvPr/>
          </p:nvSpPr>
          <p:spPr bwMode="auto">
            <a:xfrm>
              <a:off x="6295253" y="4192767"/>
              <a:ext cx="30879" cy="76462"/>
            </a:xfrm>
            <a:custGeom>
              <a:avLst/>
              <a:gdLst>
                <a:gd name="T0" fmla="*/ 15 w 15"/>
                <a:gd name="T1" fmla="*/ 0 h 37"/>
                <a:gd name="T2" fmla="*/ 15 w 15"/>
                <a:gd name="T3" fmla="*/ 37 h 37"/>
                <a:gd name="T4" fmla="*/ 7 w 15"/>
                <a:gd name="T5" fmla="*/ 37 h 37"/>
                <a:gd name="T6" fmla="*/ 7 w 15"/>
                <a:gd name="T7" fmla="*/ 9 h 37"/>
                <a:gd name="T8" fmla="*/ 6 w 15"/>
                <a:gd name="T9" fmla="*/ 10 h 37"/>
                <a:gd name="T10" fmla="*/ 4 w 15"/>
                <a:gd name="T11" fmla="*/ 11 h 37"/>
                <a:gd name="T12" fmla="*/ 2 w 15"/>
                <a:gd name="T13" fmla="*/ 12 h 37"/>
                <a:gd name="T14" fmla="*/ 0 w 15"/>
                <a:gd name="T15" fmla="*/ 12 h 37"/>
                <a:gd name="T16" fmla="*/ 0 w 15"/>
                <a:gd name="T17" fmla="*/ 5 h 37"/>
                <a:gd name="T18" fmla="*/ 6 w 15"/>
                <a:gd name="T19" fmla="*/ 3 h 37"/>
                <a:gd name="T20" fmla="*/ 11 w 15"/>
                <a:gd name="T21" fmla="*/ 0 h 37"/>
                <a:gd name="T22" fmla="*/ 15 w 15"/>
                <a:gd name="T2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7">
                  <a:moveTo>
                    <a:pt x="15" y="0"/>
                  </a:moveTo>
                  <a:cubicBezTo>
                    <a:pt x="15" y="37"/>
                    <a:pt x="15" y="37"/>
                    <a:pt x="15" y="37"/>
                  </a:cubicBezTo>
                  <a:cubicBezTo>
                    <a:pt x="7" y="37"/>
                    <a:pt x="7" y="37"/>
                    <a:pt x="7" y="37"/>
                  </a:cubicBezTo>
                  <a:cubicBezTo>
                    <a:pt x="7" y="9"/>
                    <a:pt x="7" y="9"/>
                    <a:pt x="7" y="9"/>
                  </a:cubicBezTo>
                  <a:cubicBezTo>
                    <a:pt x="7" y="9"/>
                    <a:pt x="6" y="10"/>
                    <a:pt x="6" y="10"/>
                  </a:cubicBezTo>
                  <a:cubicBezTo>
                    <a:pt x="5" y="10"/>
                    <a:pt x="5" y="11"/>
                    <a:pt x="4" y="11"/>
                  </a:cubicBezTo>
                  <a:cubicBezTo>
                    <a:pt x="3" y="11"/>
                    <a:pt x="2" y="11"/>
                    <a:pt x="2" y="12"/>
                  </a:cubicBezTo>
                  <a:cubicBezTo>
                    <a:pt x="1" y="12"/>
                    <a:pt x="0" y="12"/>
                    <a:pt x="0" y="12"/>
                  </a:cubicBezTo>
                  <a:cubicBezTo>
                    <a:pt x="0" y="5"/>
                    <a:pt x="0" y="5"/>
                    <a:pt x="0" y="5"/>
                  </a:cubicBezTo>
                  <a:cubicBezTo>
                    <a:pt x="2" y="5"/>
                    <a:pt x="4" y="4"/>
                    <a:pt x="6" y="3"/>
                  </a:cubicBezTo>
                  <a:cubicBezTo>
                    <a:pt x="7" y="2"/>
                    <a:pt x="9" y="1"/>
                    <a:pt x="11" y="0"/>
                  </a:cubicBezTo>
                  <a:lnTo>
                    <a:pt x="15"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6" name="Freeform 39"/>
            <p:cNvSpPr>
              <a:spLocks noEditPoints="1"/>
            </p:cNvSpPr>
            <p:nvPr/>
          </p:nvSpPr>
          <p:spPr bwMode="auto">
            <a:xfrm>
              <a:off x="6157032" y="4300108"/>
              <a:ext cx="55876" cy="77933"/>
            </a:xfrm>
            <a:custGeom>
              <a:avLst/>
              <a:gdLst>
                <a:gd name="T0" fmla="*/ 13 w 27"/>
                <a:gd name="T1" fmla="*/ 38 h 38"/>
                <a:gd name="T2" fmla="*/ 0 w 27"/>
                <a:gd name="T3" fmla="*/ 20 h 38"/>
                <a:gd name="T4" fmla="*/ 4 w 27"/>
                <a:gd name="T5" fmla="*/ 5 h 38"/>
                <a:gd name="T6" fmla="*/ 14 w 27"/>
                <a:gd name="T7" fmla="*/ 0 h 38"/>
                <a:gd name="T8" fmla="*/ 27 w 27"/>
                <a:gd name="T9" fmla="*/ 19 h 38"/>
                <a:gd name="T10" fmla="*/ 24 w 27"/>
                <a:gd name="T11" fmla="*/ 33 h 38"/>
                <a:gd name="T12" fmla="*/ 13 w 27"/>
                <a:gd name="T13" fmla="*/ 38 h 38"/>
                <a:gd name="T14" fmla="*/ 14 w 27"/>
                <a:gd name="T15" fmla="*/ 7 h 38"/>
                <a:gd name="T16" fmla="*/ 9 w 27"/>
                <a:gd name="T17" fmla="*/ 20 h 38"/>
                <a:gd name="T18" fmla="*/ 14 w 27"/>
                <a:gd name="T19" fmla="*/ 32 h 38"/>
                <a:gd name="T20" fmla="*/ 19 w 27"/>
                <a:gd name="T21" fmla="*/ 19 h 38"/>
                <a:gd name="T22" fmla="*/ 14 w 27"/>
                <a:gd name="T23"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8">
                  <a:moveTo>
                    <a:pt x="13" y="38"/>
                  </a:moveTo>
                  <a:cubicBezTo>
                    <a:pt x="5" y="38"/>
                    <a:pt x="0" y="32"/>
                    <a:pt x="0" y="20"/>
                  </a:cubicBezTo>
                  <a:cubicBezTo>
                    <a:pt x="0" y="14"/>
                    <a:pt x="2" y="9"/>
                    <a:pt x="4" y="5"/>
                  </a:cubicBezTo>
                  <a:cubicBezTo>
                    <a:pt x="6" y="2"/>
                    <a:pt x="10" y="0"/>
                    <a:pt x="14" y="0"/>
                  </a:cubicBezTo>
                  <a:cubicBezTo>
                    <a:pt x="23" y="0"/>
                    <a:pt x="27" y="7"/>
                    <a:pt x="27" y="19"/>
                  </a:cubicBezTo>
                  <a:cubicBezTo>
                    <a:pt x="27" y="25"/>
                    <a:pt x="26" y="30"/>
                    <a:pt x="24" y="33"/>
                  </a:cubicBezTo>
                  <a:cubicBezTo>
                    <a:pt x="21" y="37"/>
                    <a:pt x="18" y="38"/>
                    <a:pt x="13" y="38"/>
                  </a:cubicBezTo>
                  <a:close/>
                  <a:moveTo>
                    <a:pt x="14" y="7"/>
                  </a:moveTo>
                  <a:cubicBezTo>
                    <a:pt x="10" y="7"/>
                    <a:pt x="9" y="11"/>
                    <a:pt x="9" y="20"/>
                  </a:cubicBezTo>
                  <a:cubicBezTo>
                    <a:pt x="9" y="28"/>
                    <a:pt x="10" y="32"/>
                    <a:pt x="14" y="32"/>
                  </a:cubicBezTo>
                  <a:cubicBezTo>
                    <a:pt x="17" y="32"/>
                    <a:pt x="19" y="28"/>
                    <a:pt x="19" y="19"/>
                  </a:cubicBezTo>
                  <a:cubicBezTo>
                    <a:pt x="19" y="11"/>
                    <a:pt x="17" y="7"/>
                    <a:pt x="14" y="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7" name="Freeform 40"/>
            <p:cNvSpPr>
              <a:spLocks/>
            </p:cNvSpPr>
            <p:nvPr/>
          </p:nvSpPr>
          <p:spPr bwMode="auto">
            <a:xfrm>
              <a:off x="6230554" y="4300108"/>
              <a:ext cx="33820" cy="77933"/>
            </a:xfrm>
            <a:custGeom>
              <a:avLst/>
              <a:gdLst>
                <a:gd name="T0" fmla="*/ 16 w 16"/>
                <a:gd name="T1" fmla="*/ 0 h 38"/>
                <a:gd name="T2" fmla="*/ 16 w 16"/>
                <a:gd name="T3" fmla="*/ 38 h 38"/>
                <a:gd name="T4" fmla="*/ 8 w 16"/>
                <a:gd name="T5" fmla="*/ 38 h 38"/>
                <a:gd name="T6" fmla="*/ 8 w 16"/>
                <a:gd name="T7" fmla="*/ 9 h 38"/>
                <a:gd name="T8" fmla="*/ 7 w 16"/>
                <a:gd name="T9" fmla="*/ 10 h 38"/>
                <a:gd name="T10" fmla="*/ 5 w 16"/>
                <a:gd name="T11" fmla="*/ 11 h 38"/>
                <a:gd name="T12" fmla="*/ 3 w 16"/>
                <a:gd name="T13" fmla="*/ 12 h 38"/>
                <a:gd name="T14" fmla="*/ 0 w 16"/>
                <a:gd name="T15" fmla="*/ 12 h 38"/>
                <a:gd name="T16" fmla="*/ 0 w 16"/>
                <a:gd name="T17" fmla="*/ 6 h 38"/>
                <a:gd name="T18" fmla="*/ 6 w 16"/>
                <a:gd name="T19" fmla="*/ 3 h 38"/>
                <a:gd name="T20" fmla="*/ 11 w 16"/>
                <a:gd name="T21" fmla="*/ 0 h 38"/>
                <a:gd name="T22" fmla="*/ 16 w 16"/>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38">
                  <a:moveTo>
                    <a:pt x="16" y="0"/>
                  </a:moveTo>
                  <a:cubicBezTo>
                    <a:pt x="16" y="38"/>
                    <a:pt x="16" y="38"/>
                    <a:pt x="16" y="38"/>
                  </a:cubicBezTo>
                  <a:cubicBezTo>
                    <a:pt x="8" y="38"/>
                    <a:pt x="8" y="38"/>
                    <a:pt x="8" y="38"/>
                  </a:cubicBezTo>
                  <a:cubicBezTo>
                    <a:pt x="8" y="9"/>
                    <a:pt x="8" y="9"/>
                    <a:pt x="8" y="9"/>
                  </a:cubicBezTo>
                  <a:cubicBezTo>
                    <a:pt x="8" y="10"/>
                    <a:pt x="7" y="10"/>
                    <a:pt x="7" y="10"/>
                  </a:cubicBezTo>
                  <a:cubicBezTo>
                    <a:pt x="6" y="11"/>
                    <a:pt x="5" y="11"/>
                    <a:pt x="5" y="11"/>
                  </a:cubicBezTo>
                  <a:cubicBezTo>
                    <a:pt x="4" y="12"/>
                    <a:pt x="3" y="12"/>
                    <a:pt x="3" y="12"/>
                  </a:cubicBezTo>
                  <a:cubicBezTo>
                    <a:pt x="2" y="12"/>
                    <a:pt x="1" y="12"/>
                    <a:pt x="0" y="12"/>
                  </a:cubicBezTo>
                  <a:cubicBezTo>
                    <a:pt x="0" y="6"/>
                    <a:pt x="0" y="6"/>
                    <a:pt x="0" y="6"/>
                  </a:cubicBezTo>
                  <a:cubicBezTo>
                    <a:pt x="3" y="5"/>
                    <a:pt x="5" y="4"/>
                    <a:pt x="6" y="3"/>
                  </a:cubicBezTo>
                  <a:cubicBezTo>
                    <a:pt x="8" y="2"/>
                    <a:pt x="10" y="1"/>
                    <a:pt x="11" y="0"/>
                  </a:cubicBezTo>
                  <a:lnTo>
                    <a:pt x="16"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8" name="Freeform 41"/>
            <p:cNvSpPr>
              <a:spLocks noEditPoints="1"/>
            </p:cNvSpPr>
            <p:nvPr/>
          </p:nvSpPr>
          <p:spPr bwMode="auto">
            <a:xfrm>
              <a:off x="6286430" y="4300108"/>
              <a:ext cx="55876" cy="77933"/>
            </a:xfrm>
            <a:custGeom>
              <a:avLst/>
              <a:gdLst>
                <a:gd name="T0" fmla="*/ 13 w 27"/>
                <a:gd name="T1" fmla="*/ 38 h 38"/>
                <a:gd name="T2" fmla="*/ 0 w 27"/>
                <a:gd name="T3" fmla="*/ 20 h 38"/>
                <a:gd name="T4" fmla="*/ 3 w 27"/>
                <a:gd name="T5" fmla="*/ 5 h 38"/>
                <a:gd name="T6" fmla="*/ 14 w 27"/>
                <a:gd name="T7" fmla="*/ 0 h 38"/>
                <a:gd name="T8" fmla="*/ 27 w 27"/>
                <a:gd name="T9" fmla="*/ 19 h 38"/>
                <a:gd name="T10" fmla="*/ 23 w 27"/>
                <a:gd name="T11" fmla="*/ 33 h 38"/>
                <a:gd name="T12" fmla="*/ 13 w 27"/>
                <a:gd name="T13" fmla="*/ 38 h 38"/>
                <a:gd name="T14" fmla="*/ 13 w 27"/>
                <a:gd name="T15" fmla="*/ 7 h 38"/>
                <a:gd name="T16" fmla="*/ 8 w 27"/>
                <a:gd name="T17" fmla="*/ 20 h 38"/>
                <a:gd name="T18" fmla="*/ 13 w 27"/>
                <a:gd name="T19" fmla="*/ 32 h 38"/>
                <a:gd name="T20" fmla="*/ 18 w 27"/>
                <a:gd name="T21" fmla="*/ 19 h 38"/>
                <a:gd name="T22" fmla="*/ 13 w 27"/>
                <a:gd name="T23"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8">
                  <a:moveTo>
                    <a:pt x="13" y="38"/>
                  </a:moveTo>
                  <a:cubicBezTo>
                    <a:pt x="4" y="38"/>
                    <a:pt x="0" y="32"/>
                    <a:pt x="0" y="20"/>
                  </a:cubicBezTo>
                  <a:cubicBezTo>
                    <a:pt x="0" y="14"/>
                    <a:pt x="1" y="9"/>
                    <a:pt x="3" y="5"/>
                  </a:cubicBezTo>
                  <a:cubicBezTo>
                    <a:pt x="6" y="2"/>
                    <a:pt x="9" y="0"/>
                    <a:pt x="14" y="0"/>
                  </a:cubicBezTo>
                  <a:cubicBezTo>
                    <a:pt x="22" y="0"/>
                    <a:pt x="27" y="7"/>
                    <a:pt x="27" y="19"/>
                  </a:cubicBezTo>
                  <a:cubicBezTo>
                    <a:pt x="27" y="25"/>
                    <a:pt x="25" y="30"/>
                    <a:pt x="23" y="33"/>
                  </a:cubicBezTo>
                  <a:cubicBezTo>
                    <a:pt x="21" y="37"/>
                    <a:pt x="17" y="38"/>
                    <a:pt x="13" y="38"/>
                  </a:cubicBezTo>
                  <a:close/>
                  <a:moveTo>
                    <a:pt x="13" y="7"/>
                  </a:moveTo>
                  <a:cubicBezTo>
                    <a:pt x="10" y="7"/>
                    <a:pt x="8" y="11"/>
                    <a:pt x="8" y="20"/>
                  </a:cubicBezTo>
                  <a:cubicBezTo>
                    <a:pt x="8" y="28"/>
                    <a:pt x="10" y="32"/>
                    <a:pt x="13" y="32"/>
                  </a:cubicBezTo>
                  <a:cubicBezTo>
                    <a:pt x="17" y="32"/>
                    <a:pt x="18" y="28"/>
                    <a:pt x="18" y="19"/>
                  </a:cubicBezTo>
                  <a:cubicBezTo>
                    <a:pt x="18" y="11"/>
                    <a:pt x="17" y="7"/>
                    <a:pt x="13" y="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9" name="Freeform 42"/>
            <p:cNvSpPr>
              <a:spLocks noEditPoints="1"/>
            </p:cNvSpPr>
            <p:nvPr/>
          </p:nvSpPr>
          <p:spPr bwMode="auto">
            <a:xfrm>
              <a:off x="6157032" y="4408920"/>
              <a:ext cx="55876" cy="77933"/>
            </a:xfrm>
            <a:custGeom>
              <a:avLst/>
              <a:gdLst>
                <a:gd name="T0" fmla="*/ 13 w 27"/>
                <a:gd name="T1" fmla="*/ 38 h 38"/>
                <a:gd name="T2" fmla="*/ 0 w 27"/>
                <a:gd name="T3" fmla="*/ 19 h 38"/>
                <a:gd name="T4" fmla="*/ 4 w 27"/>
                <a:gd name="T5" fmla="*/ 5 h 38"/>
                <a:gd name="T6" fmla="*/ 14 w 27"/>
                <a:gd name="T7" fmla="*/ 0 h 38"/>
                <a:gd name="T8" fmla="*/ 27 w 27"/>
                <a:gd name="T9" fmla="*/ 18 h 38"/>
                <a:gd name="T10" fmla="*/ 24 w 27"/>
                <a:gd name="T11" fmla="*/ 33 h 38"/>
                <a:gd name="T12" fmla="*/ 13 w 27"/>
                <a:gd name="T13" fmla="*/ 38 h 38"/>
                <a:gd name="T14" fmla="*/ 14 w 27"/>
                <a:gd name="T15" fmla="*/ 6 h 38"/>
                <a:gd name="T16" fmla="*/ 9 w 27"/>
                <a:gd name="T17" fmla="*/ 19 h 38"/>
                <a:gd name="T18" fmla="*/ 14 w 27"/>
                <a:gd name="T19" fmla="*/ 32 h 38"/>
                <a:gd name="T20" fmla="*/ 19 w 27"/>
                <a:gd name="T21" fmla="*/ 19 h 38"/>
                <a:gd name="T22" fmla="*/ 14 w 27"/>
                <a:gd name="T2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8">
                  <a:moveTo>
                    <a:pt x="13" y="38"/>
                  </a:moveTo>
                  <a:cubicBezTo>
                    <a:pt x="5" y="38"/>
                    <a:pt x="0" y="32"/>
                    <a:pt x="0" y="19"/>
                  </a:cubicBezTo>
                  <a:cubicBezTo>
                    <a:pt x="0" y="13"/>
                    <a:pt x="2" y="8"/>
                    <a:pt x="4" y="5"/>
                  </a:cubicBezTo>
                  <a:cubicBezTo>
                    <a:pt x="6" y="1"/>
                    <a:pt x="10" y="0"/>
                    <a:pt x="14" y="0"/>
                  </a:cubicBezTo>
                  <a:cubicBezTo>
                    <a:pt x="23" y="0"/>
                    <a:pt x="27" y="6"/>
                    <a:pt x="27" y="18"/>
                  </a:cubicBezTo>
                  <a:cubicBezTo>
                    <a:pt x="27" y="25"/>
                    <a:pt x="26" y="29"/>
                    <a:pt x="24" y="33"/>
                  </a:cubicBezTo>
                  <a:cubicBezTo>
                    <a:pt x="21" y="36"/>
                    <a:pt x="18" y="38"/>
                    <a:pt x="13" y="38"/>
                  </a:cubicBezTo>
                  <a:close/>
                  <a:moveTo>
                    <a:pt x="14" y="6"/>
                  </a:moveTo>
                  <a:cubicBezTo>
                    <a:pt x="10" y="6"/>
                    <a:pt x="9" y="10"/>
                    <a:pt x="9" y="19"/>
                  </a:cubicBezTo>
                  <a:cubicBezTo>
                    <a:pt x="9" y="27"/>
                    <a:pt x="10" y="32"/>
                    <a:pt x="14" y="32"/>
                  </a:cubicBezTo>
                  <a:cubicBezTo>
                    <a:pt x="17" y="32"/>
                    <a:pt x="19" y="27"/>
                    <a:pt x="19" y="19"/>
                  </a:cubicBezTo>
                  <a:cubicBezTo>
                    <a:pt x="19" y="10"/>
                    <a:pt x="17" y="6"/>
                    <a:pt x="14" y="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0" name="Freeform 43"/>
            <p:cNvSpPr>
              <a:spLocks noEditPoints="1"/>
            </p:cNvSpPr>
            <p:nvPr/>
          </p:nvSpPr>
          <p:spPr bwMode="auto">
            <a:xfrm>
              <a:off x="6224672" y="4408920"/>
              <a:ext cx="54406" cy="77933"/>
            </a:xfrm>
            <a:custGeom>
              <a:avLst/>
              <a:gdLst>
                <a:gd name="T0" fmla="*/ 13 w 26"/>
                <a:gd name="T1" fmla="*/ 38 h 38"/>
                <a:gd name="T2" fmla="*/ 0 w 26"/>
                <a:gd name="T3" fmla="*/ 19 h 38"/>
                <a:gd name="T4" fmla="*/ 3 w 26"/>
                <a:gd name="T5" fmla="*/ 5 h 38"/>
                <a:gd name="T6" fmla="*/ 14 w 26"/>
                <a:gd name="T7" fmla="*/ 0 h 38"/>
                <a:gd name="T8" fmla="*/ 26 w 26"/>
                <a:gd name="T9" fmla="*/ 18 h 38"/>
                <a:gd name="T10" fmla="*/ 23 w 26"/>
                <a:gd name="T11" fmla="*/ 33 h 38"/>
                <a:gd name="T12" fmla="*/ 13 w 26"/>
                <a:gd name="T13" fmla="*/ 38 h 38"/>
                <a:gd name="T14" fmla="*/ 13 w 26"/>
                <a:gd name="T15" fmla="*/ 6 h 38"/>
                <a:gd name="T16" fmla="*/ 8 w 26"/>
                <a:gd name="T17" fmla="*/ 19 h 38"/>
                <a:gd name="T18" fmla="*/ 13 w 26"/>
                <a:gd name="T19" fmla="*/ 32 h 38"/>
                <a:gd name="T20" fmla="*/ 18 w 26"/>
                <a:gd name="T21" fmla="*/ 19 h 38"/>
                <a:gd name="T22" fmla="*/ 13 w 26"/>
                <a:gd name="T2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6" h="38">
                  <a:moveTo>
                    <a:pt x="13" y="38"/>
                  </a:moveTo>
                  <a:cubicBezTo>
                    <a:pt x="4" y="38"/>
                    <a:pt x="0" y="32"/>
                    <a:pt x="0" y="19"/>
                  </a:cubicBezTo>
                  <a:cubicBezTo>
                    <a:pt x="0" y="13"/>
                    <a:pt x="1" y="8"/>
                    <a:pt x="3" y="5"/>
                  </a:cubicBezTo>
                  <a:cubicBezTo>
                    <a:pt x="6" y="1"/>
                    <a:pt x="9" y="0"/>
                    <a:pt x="14" y="0"/>
                  </a:cubicBezTo>
                  <a:cubicBezTo>
                    <a:pt x="22" y="0"/>
                    <a:pt x="26" y="6"/>
                    <a:pt x="26" y="18"/>
                  </a:cubicBezTo>
                  <a:cubicBezTo>
                    <a:pt x="26" y="25"/>
                    <a:pt x="25" y="29"/>
                    <a:pt x="23" y="33"/>
                  </a:cubicBezTo>
                  <a:cubicBezTo>
                    <a:pt x="21" y="36"/>
                    <a:pt x="17" y="38"/>
                    <a:pt x="13" y="38"/>
                  </a:cubicBezTo>
                  <a:close/>
                  <a:moveTo>
                    <a:pt x="13" y="6"/>
                  </a:moveTo>
                  <a:cubicBezTo>
                    <a:pt x="10" y="6"/>
                    <a:pt x="8" y="10"/>
                    <a:pt x="8" y="19"/>
                  </a:cubicBezTo>
                  <a:cubicBezTo>
                    <a:pt x="8" y="27"/>
                    <a:pt x="10" y="32"/>
                    <a:pt x="13" y="32"/>
                  </a:cubicBezTo>
                  <a:cubicBezTo>
                    <a:pt x="16" y="32"/>
                    <a:pt x="18" y="27"/>
                    <a:pt x="18" y="19"/>
                  </a:cubicBezTo>
                  <a:cubicBezTo>
                    <a:pt x="18" y="10"/>
                    <a:pt x="17" y="6"/>
                    <a:pt x="13" y="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1" name="Freeform 44"/>
            <p:cNvSpPr>
              <a:spLocks/>
            </p:cNvSpPr>
            <p:nvPr/>
          </p:nvSpPr>
          <p:spPr bwMode="auto">
            <a:xfrm>
              <a:off x="6295253" y="4408920"/>
              <a:ext cx="30879" cy="76462"/>
            </a:xfrm>
            <a:custGeom>
              <a:avLst/>
              <a:gdLst>
                <a:gd name="T0" fmla="*/ 15 w 15"/>
                <a:gd name="T1" fmla="*/ 0 h 37"/>
                <a:gd name="T2" fmla="*/ 15 w 15"/>
                <a:gd name="T3" fmla="*/ 37 h 37"/>
                <a:gd name="T4" fmla="*/ 7 w 15"/>
                <a:gd name="T5" fmla="*/ 37 h 37"/>
                <a:gd name="T6" fmla="*/ 7 w 15"/>
                <a:gd name="T7" fmla="*/ 9 h 37"/>
                <a:gd name="T8" fmla="*/ 6 w 15"/>
                <a:gd name="T9" fmla="*/ 10 h 37"/>
                <a:gd name="T10" fmla="*/ 4 w 15"/>
                <a:gd name="T11" fmla="*/ 11 h 37"/>
                <a:gd name="T12" fmla="*/ 2 w 15"/>
                <a:gd name="T13" fmla="*/ 11 h 37"/>
                <a:gd name="T14" fmla="*/ 0 w 15"/>
                <a:gd name="T15" fmla="*/ 12 h 37"/>
                <a:gd name="T16" fmla="*/ 0 w 15"/>
                <a:gd name="T17" fmla="*/ 5 h 37"/>
                <a:gd name="T18" fmla="*/ 6 w 15"/>
                <a:gd name="T19" fmla="*/ 3 h 37"/>
                <a:gd name="T20" fmla="*/ 11 w 15"/>
                <a:gd name="T21" fmla="*/ 0 h 37"/>
                <a:gd name="T22" fmla="*/ 15 w 15"/>
                <a:gd name="T2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7">
                  <a:moveTo>
                    <a:pt x="15" y="0"/>
                  </a:moveTo>
                  <a:cubicBezTo>
                    <a:pt x="15" y="37"/>
                    <a:pt x="15" y="37"/>
                    <a:pt x="15" y="37"/>
                  </a:cubicBezTo>
                  <a:cubicBezTo>
                    <a:pt x="7" y="37"/>
                    <a:pt x="7" y="37"/>
                    <a:pt x="7" y="37"/>
                  </a:cubicBezTo>
                  <a:cubicBezTo>
                    <a:pt x="7" y="9"/>
                    <a:pt x="7" y="9"/>
                    <a:pt x="7" y="9"/>
                  </a:cubicBezTo>
                  <a:cubicBezTo>
                    <a:pt x="7" y="9"/>
                    <a:pt x="6" y="9"/>
                    <a:pt x="6" y="10"/>
                  </a:cubicBezTo>
                  <a:cubicBezTo>
                    <a:pt x="5" y="10"/>
                    <a:pt x="5" y="10"/>
                    <a:pt x="4" y="11"/>
                  </a:cubicBezTo>
                  <a:cubicBezTo>
                    <a:pt x="3" y="11"/>
                    <a:pt x="2" y="11"/>
                    <a:pt x="2" y="11"/>
                  </a:cubicBezTo>
                  <a:cubicBezTo>
                    <a:pt x="1" y="12"/>
                    <a:pt x="0" y="12"/>
                    <a:pt x="0" y="12"/>
                  </a:cubicBezTo>
                  <a:cubicBezTo>
                    <a:pt x="0" y="5"/>
                    <a:pt x="0" y="5"/>
                    <a:pt x="0" y="5"/>
                  </a:cubicBezTo>
                  <a:cubicBezTo>
                    <a:pt x="2" y="4"/>
                    <a:pt x="4" y="4"/>
                    <a:pt x="6" y="3"/>
                  </a:cubicBezTo>
                  <a:cubicBezTo>
                    <a:pt x="7" y="2"/>
                    <a:pt x="9" y="1"/>
                    <a:pt x="11" y="0"/>
                  </a:cubicBezTo>
                  <a:lnTo>
                    <a:pt x="15"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2" name="Freeform 45"/>
            <p:cNvSpPr>
              <a:spLocks/>
            </p:cNvSpPr>
            <p:nvPr/>
          </p:nvSpPr>
          <p:spPr bwMode="auto">
            <a:xfrm>
              <a:off x="6424651" y="4192767"/>
              <a:ext cx="32350" cy="76462"/>
            </a:xfrm>
            <a:custGeom>
              <a:avLst/>
              <a:gdLst>
                <a:gd name="T0" fmla="*/ 16 w 16"/>
                <a:gd name="T1" fmla="*/ 0 h 37"/>
                <a:gd name="T2" fmla="*/ 16 w 16"/>
                <a:gd name="T3" fmla="*/ 37 h 37"/>
                <a:gd name="T4" fmla="*/ 8 w 16"/>
                <a:gd name="T5" fmla="*/ 37 h 37"/>
                <a:gd name="T6" fmla="*/ 8 w 16"/>
                <a:gd name="T7" fmla="*/ 9 h 37"/>
                <a:gd name="T8" fmla="*/ 6 w 16"/>
                <a:gd name="T9" fmla="*/ 10 h 37"/>
                <a:gd name="T10" fmla="*/ 4 w 16"/>
                <a:gd name="T11" fmla="*/ 11 h 37"/>
                <a:gd name="T12" fmla="*/ 2 w 16"/>
                <a:gd name="T13" fmla="*/ 12 h 37"/>
                <a:gd name="T14" fmla="*/ 0 w 16"/>
                <a:gd name="T15" fmla="*/ 12 h 37"/>
                <a:gd name="T16" fmla="*/ 0 w 16"/>
                <a:gd name="T17" fmla="*/ 5 h 37"/>
                <a:gd name="T18" fmla="*/ 6 w 16"/>
                <a:gd name="T19" fmla="*/ 3 h 37"/>
                <a:gd name="T20" fmla="*/ 11 w 16"/>
                <a:gd name="T21" fmla="*/ 0 h 37"/>
                <a:gd name="T22" fmla="*/ 16 w 16"/>
                <a:gd name="T23"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37">
                  <a:moveTo>
                    <a:pt x="16" y="0"/>
                  </a:moveTo>
                  <a:cubicBezTo>
                    <a:pt x="16" y="37"/>
                    <a:pt x="16" y="37"/>
                    <a:pt x="16" y="37"/>
                  </a:cubicBezTo>
                  <a:cubicBezTo>
                    <a:pt x="8" y="37"/>
                    <a:pt x="8" y="37"/>
                    <a:pt x="8" y="37"/>
                  </a:cubicBezTo>
                  <a:cubicBezTo>
                    <a:pt x="8" y="9"/>
                    <a:pt x="8" y="9"/>
                    <a:pt x="8" y="9"/>
                  </a:cubicBezTo>
                  <a:cubicBezTo>
                    <a:pt x="7" y="9"/>
                    <a:pt x="7" y="10"/>
                    <a:pt x="6" y="10"/>
                  </a:cubicBezTo>
                  <a:cubicBezTo>
                    <a:pt x="6" y="10"/>
                    <a:pt x="5" y="11"/>
                    <a:pt x="4" y="11"/>
                  </a:cubicBezTo>
                  <a:cubicBezTo>
                    <a:pt x="4" y="11"/>
                    <a:pt x="3" y="11"/>
                    <a:pt x="2" y="12"/>
                  </a:cubicBezTo>
                  <a:cubicBezTo>
                    <a:pt x="2" y="12"/>
                    <a:pt x="1" y="12"/>
                    <a:pt x="0" y="12"/>
                  </a:cubicBezTo>
                  <a:cubicBezTo>
                    <a:pt x="0" y="5"/>
                    <a:pt x="0" y="5"/>
                    <a:pt x="0" y="5"/>
                  </a:cubicBezTo>
                  <a:cubicBezTo>
                    <a:pt x="2" y="5"/>
                    <a:pt x="4" y="4"/>
                    <a:pt x="6" y="3"/>
                  </a:cubicBezTo>
                  <a:cubicBezTo>
                    <a:pt x="8" y="2"/>
                    <a:pt x="10" y="1"/>
                    <a:pt x="11" y="0"/>
                  </a:cubicBezTo>
                  <a:lnTo>
                    <a:pt x="16"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3" name="Freeform 46"/>
            <p:cNvSpPr>
              <a:spLocks noEditPoints="1"/>
            </p:cNvSpPr>
            <p:nvPr/>
          </p:nvSpPr>
          <p:spPr bwMode="auto">
            <a:xfrm>
              <a:off x="6415828" y="4300108"/>
              <a:ext cx="55876" cy="77933"/>
            </a:xfrm>
            <a:custGeom>
              <a:avLst/>
              <a:gdLst>
                <a:gd name="T0" fmla="*/ 14 w 27"/>
                <a:gd name="T1" fmla="*/ 38 h 38"/>
                <a:gd name="T2" fmla="*/ 0 w 27"/>
                <a:gd name="T3" fmla="*/ 20 h 38"/>
                <a:gd name="T4" fmla="*/ 4 w 27"/>
                <a:gd name="T5" fmla="*/ 5 h 38"/>
                <a:gd name="T6" fmla="*/ 14 w 27"/>
                <a:gd name="T7" fmla="*/ 0 h 38"/>
                <a:gd name="T8" fmla="*/ 27 w 27"/>
                <a:gd name="T9" fmla="*/ 19 h 38"/>
                <a:gd name="T10" fmla="*/ 24 w 27"/>
                <a:gd name="T11" fmla="*/ 33 h 38"/>
                <a:gd name="T12" fmla="*/ 14 w 27"/>
                <a:gd name="T13" fmla="*/ 38 h 38"/>
                <a:gd name="T14" fmla="*/ 14 w 27"/>
                <a:gd name="T15" fmla="*/ 7 h 38"/>
                <a:gd name="T16" fmla="*/ 9 w 27"/>
                <a:gd name="T17" fmla="*/ 20 h 38"/>
                <a:gd name="T18" fmla="*/ 14 w 27"/>
                <a:gd name="T19" fmla="*/ 32 h 38"/>
                <a:gd name="T20" fmla="*/ 19 w 27"/>
                <a:gd name="T21" fmla="*/ 19 h 38"/>
                <a:gd name="T22" fmla="*/ 14 w 27"/>
                <a:gd name="T23" fmla="*/ 7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8">
                  <a:moveTo>
                    <a:pt x="14" y="38"/>
                  </a:moveTo>
                  <a:cubicBezTo>
                    <a:pt x="5" y="38"/>
                    <a:pt x="0" y="32"/>
                    <a:pt x="0" y="20"/>
                  </a:cubicBezTo>
                  <a:cubicBezTo>
                    <a:pt x="0" y="14"/>
                    <a:pt x="2" y="9"/>
                    <a:pt x="4" y="5"/>
                  </a:cubicBezTo>
                  <a:cubicBezTo>
                    <a:pt x="6" y="2"/>
                    <a:pt x="10" y="0"/>
                    <a:pt x="14" y="0"/>
                  </a:cubicBezTo>
                  <a:cubicBezTo>
                    <a:pt x="23" y="0"/>
                    <a:pt x="27" y="7"/>
                    <a:pt x="27" y="19"/>
                  </a:cubicBezTo>
                  <a:cubicBezTo>
                    <a:pt x="27" y="25"/>
                    <a:pt x="26" y="30"/>
                    <a:pt x="24" y="33"/>
                  </a:cubicBezTo>
                  <a:cubicBezTo>
                    <a:pt x="21" y="37"/>
                    <a:pt x="18" y="38"/>
                    <a:pt x="14" y="38"/>
                  </a:cubicBezTo>
                  <a:close/>
                  <a:moveTo>
                    <a:pt x="14" y="7"/>
                  </a:moveTo>
                  <a:cubicBezTo>
                    <a:pt x="10" y="7"/>
                    <a:pt x="9" y="11"/>
                    <a:pt x="9" y="20"/>
                  </a:cubicBezTo>
                  <a:cubicBezTo>
                    <a:pt x="9" y="28"/>
                    <a:pt x="10" y="32"/>
                    <a:pt x="14" y="32"/>
                  </a:cubicBezTo>
                  <a:cubicBezTo>
                    <a:pt x="17" y="32"/>
                    <a:pt x="19" y="28"/>
                    <a:pt x="19" y="19"/>
                  </a:cubicBezTo>
                  <a:cubicBezTo>
                    <a:pt x="19" y="11"/>
                    <a:pt x="17" y="7"/>
                    <a:pt x="14" y="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4" name="Freeform 47"/>
            <p:cNvSpPr>
              <a:spLocks noEditPoints="1"/>
            </p:cNvSpPr>
            <p:nvPr/>
          </p:nvSpPr>
          <p:spPr bwMode="auto">
            <a:xfrm>
              <a:off x="6415828" y="4408920"/>
              <a:ext cx="55876" cy="77933"/>
            </a:xfrm>
            <a:custGeom>
              <a:avLst/>
              <a:gdLst>
                <a:gd name="T0" fmla="*/ 14 w 27"/>
                <a:gd name="T1" fmla="*/ 38 h 38"/>
                <a:gd name="T2" fmla="*/ 0 w 27"/>
                <a:gd name="T3" fmla="*/ 19 h 38"/>
                <a:gd name="T4" fmla="*/ 4 w 27"/>
                <a:gd name="T5" fmla="*/ 5 h 38"/>
                <a:gd name="T6" fmla="*/ 14 w 27"/>
                <a:gd name="T7" fmla="*/ 0 h 38"/>
                <a:gd name="T8" fmla="*/ 27 w 27"/>
                <a:gd name="T9" fmla="*/ 18 h 38"/>
                <a:gd name="T10" fmla="*/ 24 w 27"/>
                <a:gd name="T11" fmla="*/ 33 h 38"/>
                <a:gd name="T12" fmla="*/ 14 w 27"/>
                <a:gd name="T13" fmla="*/ 38 h 38"/>
                <a:gd name="T14" fmla="*/ 14 w 27"/>
                <a:gd name="T15" fmla="*/ 6 h 38"/>
                <a:gd name="T16" fmla="*/ 9 w 27"/>
                <a:gd name="T17" fmla="*/ 19 h 38"/>
                <a:gd name="T18" fmla="*/ 14 w 27"/>
                <a:gd name="T19" fmla="*/ 32 h 38"/>
                <a:gd name="T20" fmla="*/ 19 w 27"/>
                <a:gd name="T21" fmla="*/ 19 h 38"/>
                <a:gd name="T22" fmla="*/ 14 w 27"/>
                <a:gd name="T2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8">
                  <a:moveTo>
                    <a:pt x="14" y="38"/>
                  </a:moveTo>
                  <a:cubicBezTo>
                    <a:pt x="5" y="38"/>
                    <a:pt x="0" y="32"/>
                    <a:pt x="0" y="19"/>
                  </a:cubicBezTo>
                  <a:cubicBezTo>
                    <a:pt x="0" y="13"/>
                    <a:pt x="2" y="8"/>
                    <a:pt x="4" y="5"/>
                  </a:cubicBezTo>
                  <a:cubicBezTo>
                    <a:pt x="6" y="1"/>
                    <a:pt x="10" y="0"/>
                    <a:pt x="14" y="0"/>
                  </a:cubicBezTo>
                  <a:cubicBezTo>
                    <a:pt x="23" y="0"/>
                    <a:pt x="27" y="6"/>
                    <a:pt x="27" y="18"/>
                  </a:cubicBezTo>
                  <a:cubicBezTo>
                    <a:pt x="27" y="25"/>
                    <a:pt x="26" y="29"/>
                    <a:pt x="24" y="33"/>
                  </a:cubicBezTo>
                  <a:cubicBezTo>
                    <a:pt x="21" y="36"/>
                    <a:pt x="18" y="38"/>
                    <a:pt x="14" y="38"/>
                  </a:cubicBezTo>
                  <a:close/>
                  <a:moveTo>
                    <a:pt x="14" y="6"/>
                  </a:moveTo>
                  <a:cubicBezTo>
                    <a:pt x="10" y="6"/>
                    <a:pt x="9" y="10"/>
                    <a:pt x="9" y="19"/>
                  </a:cubicBezTo>
                  <a:cubicBezTo>
                    <a:pt x="9" y="27"/>
                    <a:pt x="10" y="32"/>
                    <a:pt x="14" y="32"/>
                  </a:cubicBezTo>
                  <a:cubicBezTo>
                    <a:pt x="17" y="32"/>
                    <a:pt x="19" y="27"/>
                    <a:pt x="19" y="19"/>
                  </a:cubicBezTo>
                  <a:cubicBezTo>
                    <a:pt x="19" y="10"/>
                    <a:pt x="17" y="6"/>
                    <a:pt x="14" y="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5" name="Freeform 48"/>
            <p:cNvSpPr>
              <a:spLocks noEditPoints="1"/>
            </p:cNvSpPr>
            <p:nvPr/>
          </p:nvSpPr>
          <p:spPr bwMode="auto">
            <a:xfrm>
              <a:off x="6351129" y="4192767"/>
              <a:ext cx="54406" cy="77933"/>
            </a:xfrm>
            <a:custGeom>
              <a:avLst/>
              <a:gdLst>
                <a:gd name="T0" fmla="*/ 13 w 27"/>
                <a:gd name="T1" fmla="*/ 38 h 38"/>
                <a:gd name="T2" fmla="*/ 0 w 27"/>
                <a:gd name="T3" fmla="*/ 19 h 38"/>
                <a:gd name="T4" fmla="*/ 4 w 27"/>
                <a:gd name="T5" fmla="*/ 5 h 38"/>
                <a:gd name="T6" fmla="*/ 14 w 27"/>
                <a:gd name="T7" fmla="*/ 0 h 38"/>
                <a:gd name="T8" fmla="*/ 27 w 27"/>
                <a:gd name="T9" fmla="*/ 19 h 38"/>
                <a:gd name="T10" fmla="*/ 23 w 27"/>
                <a:gd name="T11" fmla="*/ 33 h 38"/>
                <a:gd name="T12" fmla="*/ 13 w 27"/>
                <a:gd name="T13" fmla="*/ 38 h 38"/>
                <a:gd name="T14" fmla="*/ 14 w 27"/>
                <a:gd name="T15" fmla="*/ 6 h 38"/>
                <a:gd name="T16" fmla="*/ 8 w 27"/>
                <a:gd name="T17" fmla="*/ 19 h 38"/>
                <a:gd name="T18" fmla="*/ 13 w 27"/>
                <a:gd name="T19" fmla="*/ 32 h 38"/>
                <a:gd name="T20" fmla="*/ 18 w 27"/>
                <a:gd name="T21" fmla="*/ 19 h 38"/>
                <a:gd name="T22" fmla="*/ 14 w 27"/>
                <a:gd name="T2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8">
                  <a:moveTo>
                    <a:pt x="13" y="38"/>
                  </a:moveTo>
                  <a:cubicBezTo>
                    <a:pt x="4" y="38"/>
                    <a:pt x="0" y="32"/>
                    <a:pt x="0" y="19"/>
                  </a:cubicBezTo>
                  <a:cubicBezTo>
                    <a:pt x="0" y="13"/>
                    <a:pt x="1" y="8"/>
                    <a:pt x="4" y="5"/>
                  </a:cubicBezTo>
                  <a:cubicBezTo>
                    <a:pt x="6" y="2"/>
                    <a:pt x="9" y="0"/>
                    <a:pt x="14" y="0"/>
                  </a:cubicBezTo>
                  <a:cubicBezTo>
                    <a:pt x="22" y="0"/>
                    <a:pt x="27" y="6"/>
                    <a:pt x="27" y="19"/>
                  </a:cubicBezTo>
                  <a:cubicBezTo>
                    <a:pt x="27" y="25"/>
                    <a:pt x="26" y="30"/>
                    <a:pt x="23" y="33"/>
                  </a:cubicBezTo>
                  <a:cubicBezTo>
                    <a:pt x="21" y="36"/>
                    <a:pt x="18" y="38"/>
                    <a:pt x="13" y="38"/>
                  </a:cubicBezTo>
                  <a:close/>
                  <a:moveTo>
                    <a:pt x="14" y="6"/>
                  </a:moveTo>
                  <a:cubicBezTo>
                    <a:pt x="10" y="6"/>
                    <a:pt x="8" y="11"/>
                    <a:pt x="8" y="19"/>
                  </a:cubicBezTo>
                  <a:cubicBezTo>
                    <a:pt x="8" y="28"/>
                    <a:pt x="10" y="32"/>
                    <a:pt x="13" y="32"/>
                  </a:cubicBezTo>
                  <a:cubicBezTo>
                    <a:pt x="17" y="32"/>
                    <a:pt x="18" y="27"/>
                    <a:pt x="18" y="19"/>
                  </a:cubicBezTo>
                  <a:cubicBezTo>
                    <a:pt x="18" y="10"/>
                    <a:pt x="17" y="6"/>
                    <a:pt x="14" y="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6" name="Freeform 49"/>
            <p:cNvSpPr>
              <a:spLocks/>
            </p:cNvSpPr>
            <p:nvPr/>
          </p:nvSpPr>
          <p:spPr bwMode="auto">
            <a:xfrm>
              <a:off x="6358481" y="4300108"/>
              <a:ext cx="33820" cy="77933"/>
            </a:xfrm>
            <a:custGeom>
              <a:avLst/>
              <a:gdLst>
                <a:gd name="T0" fmla="*/ 16 w 16"/>
                <a:gd name="T1" fmla="*/ 0 h 38"/>
                <a:gd name="T2" fmla="*/ 16 w 16"/>
                <a:gd name="T3" fmla="*/ 38 h 38"/>
                <a:gd name="T4" fmla="*/ 8 w 16"/>
                <a:gd name="T5" fmla="*/ 38 h 38"/>
                <a:gd name="T6" fmla="*/ 8 w 16"/>
                <a:gd name="T7" fmla="*/ 9 h 38"/>
                <a:gd name="T8" fmla="*/ 6 w 16"/>
                <a:gd name="T9" fmla="*/ 10 h 38"/>
                <a:gd name="T10" fmla="*/ 4 w 16"/>
                <a:gd name="T11" fmla="*/ 11 h 38"/>
                <a:gd name="T12" fmla="*/ 2 w 16"/>
                <a:gd name="T13" fmla="*/ 12 h 38"/>
                <a:gd name="T14" fmla="*/ 0 w 16"/>
                <a:gd name="T15" fmla="*/ 12 h 38"/>
                <a:gd name="T16" fmla="*/ 0 w 16"/>
                <a:gd name="T17" fmla="*/ 6 h 38"/>
                <a:gd name="T18" fmla="*/ 6 w 16"/>
                <a:gd name="T19" fmla="*/ 3 h 38"/>
                <a:gd name="T20" fmla="*/ 11 w 16"/>
                <a:gd name="T21" fmla="*/ 0 h 38"/>
                <a:gd name="T22" fmla="*/ 16 w 16"/>
                <a:gd name="T23"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38">
                  <a:moveTo>
                    <a:pt x="16" y="0"/>
                  </a:moveTo>
                  <a:cubicBezTo>
                    <a:pt x="16" y="38"/>
                    <a:pt x="16" y="38"/>
                    <a:pt x="16" y="38"/>
                  </a:cubicBezTo>
                  <a:cubicBezTo>
                    <a:pt x="8" y="38"/>
                    <a:pt x="8" y="38"/>
                    <a:pt x="8" y="38"/>
                  </a:cubicBezTo>
                  <a:cubicBezTo>
                    <a:pt x="8" y="9"/>
                    <a:pt x="8" y="9"/>
                    <a:pt x="8" y="9"/>
                  </a:cubicBezTo>
                  <a:cubicBezTo>
                    <a:pt x="7" y="10"/>
                    <a:pt x="7" y="10"/>
                    <a:pt x="6" y="10"/>
                  </a:cubicBezTo>
                  <a:cubicBezTo>
                    <a:pt x="5" y="11"/>
                    <a:pt x="5" y="11"/>
                    <a:pt x="4" y="11"/>
                  </a:cubicBezTo>
                  <a:cubicBezTo>
                    <a:pt x="3" y="12"/>
                    <a:pt x="3" y="12"/>
                    <a:pt x="2" y="12"/>
                  </a:cubicBezTo>
                  <a:cubicBezTo>
                    <a:pt x="1" y="12"/>
                    <a:pt x="0" y="12"/>
                    <a:pt x="0" y="12"/>
                  </a:cubicBezTo>
                  <a:cubicBezTo>
                    <a:pt x="0" y="6"/>
                    <a:pt x="0" y="6"/>
                    <a:pt x="0" y="6"/>
                  </a:cubicBezTo>
                  <a:cubicBezTo>
                    <a:pt x="2" y="5"/>
                    <a:pt x="4" y="4"/>
                    <a:pt x="6" y="3"/>
                  </a:cubicBezTo>
                  <a:cubicBezTo>
                    <a:pt x="8" y="2"/>
                    <a:pt x="9" y="1"/>
                    <a:pt x="11" y="0"/>
                  </a:cubicBezTo>
                  <a:lnTo>
                    <a:pt x="16"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7" name="Freeform 50"/>
            <p:cNvSpPr>
              <a:spLocks noEditPoints="1"/>
            </p:cNvSpPr>
            <p:nvPr/>
          </p:nvSpPr>
          <p:spPr bwMode="auto">
            <a:xfrm>
              <a:off x="6351129" y="4408920"/>
              <a:ext cx="54406" cy="77933"/>
            </a:xfrm>
            <a:custGeom>
              <a:avLst/>
              <a:gdLst>
                <a:gd name="T0" fmla="*/ 13 w 27"/>
                <a:gd name="T1" fmla="*/ 38 h 38"/>
                <a:gd name="T2" fmla="*/ 0 w 27"/>
                <a:gd name="T3" fmla="*/ 19 h 38"/>
                <a:gd name="T4" fmla="*/ 4 w 27"/>
                <a:gd name="T5" fmla="*/ 5 h 38"/>
                <a:gd name="T6" fmla="*/ 14 w 27"/>
                <a:gd name="T7" fmla="*/ 0 h 38"/>
                <a:gd name="T8" fmla="*/ 27 w 27"/>
                <a:gd name="T9" fmla="*/ 18 h 38"/>
                <a:gd name="T10" fmla="*/ 23 w 27"/>
                <a:gd name="T11" fmla="*/ 33 h 38"/>
                <a:gd name="T12" fmla="*/ 13 w 27"/>
                <a:gd name="T13" fmla="*/ 38 h 38"/>
                <a:gd name="T14" fmla="*/ 14 w 27"/>
                <a:gd name="T15" fmla="*/ 6 h 38"/>
                <a:gd name="T16" fmla="*/ 8 w 27"/>
                <a:gd name="T17" fmla="*/ 19 h 38"/>
                <a:gd name="T18" fmla="*/ 13 w 27"/>
                <a:gd name="T19" fmla="*/ 32 h 38"/>
                <a:gd name="T20" fmla="*/ 18 w 27"/>
                <a:gd name="T21" fmla="*/ 19 h 38"/>
                <a:gd name="T22" fmla="*/ 14 w 27"/>
                <a:gd name="T23" fmla="*/ 6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38">
                  <a:moveTo>
                    <a:pt x="13" y="38"/>
                  </a:moveTo>
                  <a:cubicBezTo>
                    <a:pt x="4" y="38"/>
                    <a:pt x="0" y="32"/>
                    <a:pt x="0" y="19"/>
                  </a:cubicBezTo>
                  <a:cubicBezTo>
                    <a:pt x="0" y="13"/>
                    <a:pt x="1" y="8"/>
                    <a:pt x="4" y="5"/>
                  </a:cubicBezTo>
                  <a:cubicBezTo>
                    <a:pt x="6" y="1"/>
                    <a:pt x="9" y="0"/>
                    <a:pt x="14" y="0"/>
                  </a:cubicBezTo>
                  <a:cubicBezTo>
                    <a:pt x="22" y="0"/>
                    <a:pt x="27" y="6"/>
                    <a:pt x="27" y="18"/>
                  </a:cubicBezTo>
                  <a:cubicBezTo>
                    <a:pt x="27" y="25"/>
                    <a:pt x="26" y="29"/>
                    <a:pt x="23" y="33"/>
                  </a:cubicBezTo>
                  <a:cubicBezTo>
                    <a:pt x="21" y="36"/>
                    <a:pt x="18" y="38"/>
                    <a:pt x="13" y="38"/>
                  </a:cubicBezTo>
                  <a:close/>
                  <a:moveTo>
                    <a:pt x="14" y="6"/>
                  </a:moveTo>
                  <a:cubicBezTo>
                    <a:pt x="10" y="6"/>
                    <a:pt x="8" y="10"/>
                    <a:pt x="8" y="19"/>
                  </a:cubicBezTo>
                  <a:cubicBezTo>
                    <a:pt x="8" y="27"/>
                    <a:pt x="10" y="32"/>
                    <a:pt x="13" y="32"/>
                  </a:cubicBezTo>
                  <a:cubicBezTo>
                    <a:pt x="17" y="32"/>
                    <a:pt x="18" y="27"/>
                    <a:pt x="18" y="19"/>
                  </a:cubicBezTo>
                  <a:cubicBezTo>
                    <a:pt x="18" y="10"/>
                    <a:pt x="17" y="6"/>
                    <a:pt x="14" y="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8" name="Rectangle 51"/>
            <p:cNvSpPr>
              <a:spLocks noChangeArrowheads="1"/>
            </p:cNvSpPr>
            <p:nvPr/>
          </p:nvSpPr>
          <p:spPr bwMode="auto">
            <a:xfrm>
              <a:off x="6039398" y="3166405"/>
              <a:ext cx="638168" cy="636697"/>
            </a:xfrm>
            <a:prstGeom prst="rect">
              <a:avLst/>
            </a:prstGeom>
            <a:solidFill>
              <a:schemeClr val="bg1">
                <a:lumMod val="9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9" name="Freeform 52"/>
            <p:cNvSpPr>
              <a:spLocks/>
            </p:cNvSpPr>
            <p:nvPr/>
          </p:nvSpPr>
          <p:spPr bwMode="auto">
            <a:xfrm>
              <a:off x="6151150" y="3279628"/>
              <a:ext cx="45583" cy="107342"/>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0" name="Freeform 53"/>
            <p:cNvSpPr>
              <a:spLocks noEditPoints="1"/>
            </p:cNvSpPr>
            <p:nvPr/>
          </p:nvSpPr>
          <p:spPr bwMode="auto">
            <a:xfrm>
              <a:off x="6233495" y="3282569"/>
              <a:ext cx="76462" cy="107342"/>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5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5" y="38"/>
                    <a:pt x="25" y="26"/>
                  </a:cubicBezTo>
                  <a:cubicBezTo>
                    <a:pt x="25" y="14"/>
                    <a:pt x="23" y="8"/>
                    <a:pt x="19"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1" name="Freeform 54"/>
            <p:cNvSpPr>
              <a:spLocks/>
            </p:cNvSpPr>
            <p:nvPr/>
          </p:nvSpPr>
          <p:spPr bwMode="auto">
            <a:xfrm>
              <a:off x="6330543" y="3279628"/>
              <a:ext cx="44113" cy="107342"/>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2" name="Freeform 55"/>
            <p:cNvSpPr>
              <a:spLocks noEditPoints="1"/>
            </p:cNvSpPr>
            <p:nvPr/>
          </p:nvSpPr>
          <p:spPr bwMode="auto">
            <a:xfrm>
              <a:off x="6140857" y="3431083"/>
              <a:ext cx="76462" cy="108812"/>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5" y="39"/>
                    <a:pt x="25" y="27"/>
                  </a:cubicBezTo>
                  <a:cubicBezTo>
                    <a:pt x="25"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3" name="Freeform 56"/>
            <p:cNvSpPr>
              <a:spLocks/>
            </p:cNvSpPr>
            <p:nvPr/>
          </p:nvSpPr>
          <p:spPr bwMode="auto">
            <a:xfrm>
              <a:off x="6243788" y="3431083"/>
              <a:ext cx="45583" cy="105871"/>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4" name="Freeform 57"/>
            <p:cNvSpPr>
              <a:spLocks noEditPoints="1"/>
            </p:cNvSpPr>
            <p:nvPr/>
          </p:nvSpPr>
          <p:spPr bwMode="auto">
            <a:xfrm>
              <a:off x="6320250" y="3431083"/>
              <a:ext cx="74992" cy="108812"/>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8 w 37"/>
                <a:gd name="T19" fmla="*/ 44 h 53"/>
                <a:gd name="T20" fmla="*/ 25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1"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8" y="44"/>
                  </a:cubicBezTo>
                  <a:cubicBezTo>
                    <a:pt x="23" y="44"/>
                    <a:pt x="25" y="39"/>
                    <a:pt x="25" y="27"/>
                  </a:cubicBezTo>
                  <a:cubicBezTo>
                    <a:pt x="25"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5" name="Freeform 58"/>
            <p:cNvSpPr>
              <a:spLocks noEditPoints="1"/>
            </p:cNvSpPr>
            <p:nvPr/>
          </p:nvSpPr>
          <p:spPr bwMode="auto">
            <a:xfrm>
              <a:off x="6140857" y="3581067"/>
              <a:ext cx="76462" cy="108812"/>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6" name="Freeform 59"/>
            <p:cNvSpPr>
              <a:spLocks noEditPoints="1"/>
            </p:cNvSpPr>
            <p:nvPr/>
          </p:nvSpPr>
          <p:spPr bwMode="auto">
            <a:xfrm>
              <a:off x="6233495" y="3581067"/>
              <a:ext cx="76462" cy="108812"/>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5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5" y="38"/>
                    <a:pt x="25" y="26"/>
                  </a:cubicBezTo>
                  <a:cubicBezTo>
                    <a:pt x="25"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7" name="Freeform 60"/>
            <p:cNvSpPr>
              <a:spLocks/>
            </p:cNvSpPr>
            <p:nvPr/>
          </p:nvSpPr>
          <p:spPr bwMode="auto">
            <a:xfrm>
              <a:off x="6330543" y="3581067"/>
              <a:ext cx="44113" cy="107342"/>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5 h 52"/>
                <a:gd name="T12" fmla="*/ 3 w 22"/>
                <a:gd name="T13" fmla="*/ 16 h 52"/>
                <a:gd name="T14" fmla="*/ 0 w 22"/>
                <a:gd name="T15" fmla="*/ 17 h 52"/>
                <a:gd name="T16" fmla="*/ 0 w 22"/>
                <a:gd name="T17" fmla="*/ 7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9" y="14"/>
                    <a:pt x="9" y="14"/>
                  </a:cubicBezTo>
                  <a:cubicBezTo>
                    <a:pt x="8" y="15"/>
                    <a:pt x="7" y="15"/>
                    <a:pt x="6" y="15"/>
                  </a:cubicBezTo>
                  <a:cubicBezTo>
                    <a:pt x="5" y="16"/>
                    <a:pt x="4" y="16"/>
                    <a:pt x="3" y="16"/>
                  </a:cubicBezTo>
                  <a:cubicBezTo>
                    <a:pt x="2" y="17"/>
                    <a:pt x="1" y="17"/>
                    <a:pt x="0" y="17"/>
                  </a:cubicBezTo>
                  <a:cubicBezTo>
                    <a:pt x="0" y="7"/>
                    <a:pt x="0" y="7"/>
                    <a:pt x="0" y="7"/>
                  </a:cubicBezTo>
                  <a:cubicBezTo>
                    <a:pt x="3" y="7"/>
                    <a:pt x="6" y="6"/>
                    <a:pt x="8" y="4"/>
                  </a:cubicBezTo>
                  <a:cubicBezTo>
                    <a:pt x="11" y="3"/>
                    <a:pt x="13" y="1"/>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8" name="Freeform 61"/>
            <p:cNvSpPr>
              <a:spLocks/>
            </p:cNvSpPr>
            <p:nvPr/>
          </p:nvSpPr>
          <p:spPr bwMode="auto">
            <a:xfrm>
              <a:off x="6511406" y="3279628"/>
              <a:ext cx="45583" cy="107342"/>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5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5"/>
                  </a:cubicBezTo>
                  <a:cubicBezTo>
                    <a:pt x="11" y="3"/>
                    <a:pt x="13" y="2"/>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9" name="Freeform 62"/>
            <p:cNvSpPr>
              <a:spLocks noEditPoints="1"/>
            </p:cNvSpPr>
            <p:nvPr/>
          </p:nvSpPr>
          <p:spPr bwMode="auto">
            <a:xfrm>
              <a:off x="6501113" y="3431083"/>
              <a:ext cx="76462" cy="108812"/>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7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5"/>
                    <a:pt x="0" y="27"/>
                  </a:cubicBezTo>
                  <a:cubicBezTo>
                    <a:pt x="0" y="19"/>
                    <a:pt x="2" y="12"/>
                    <a:pt x="5" y="7"/>
                  </a:cubicBezTo>
                  <a:cubicBezTo>
                    <a:pt x="8" y="3"/>
                    <a:pt x="13" y="0"/>
                    <a:pt x="19" y="0"/>
                  </a:cubicBezTo>
                  <a:cubicBezTo>
                    <a:pt x="31" y="0"/>
                    <a:pt x="37" y="9"/>
                    <a:pt x="37" y="26"/>
                  </a:cubicBezTo>
                  <a:cubicBezTo>
                    <a:pt x="37" y="35"/>
                    <a:pt x="35" y="42"/>
                    <a:pt x="32" y="46"/>
                  </a:cubicBezTo>
                  <a:cubicBezTo>
                    <a:pt x="29" y="51"/>
                    <a:pt x="24" y="53"/>
                    <a:pt x="18" y="53"/>
                  </a:cubicBezTo>
                  <a:close/>
                  <a:moveTo>
                    <a:pt x="19" y="9"/>
                  </a:moveTo>
                  <a:cubicBezTo>
                    <a:pt x="14" y="9"/>
                    <a:pt x="11" y="15"/>
                    <a:pt x="11" y="27"/>
                  </a:cubicBezTo>
                  <a:cubicBezTo>
                    <a:pt x="11" y="39"/>
                    <a:pt x="14" y="44"/>
                    <a:pt x="19" y="44"/>
                  </a:cubicBezTo>
                  <a:cubicBezTo>
                    <a:pt x="23" y="44"/>
                    <a:pt x="26" y="39"/>
                    <a:pt x="26" y="27"/>
                  </a:cubicBezTo>
                  <a:cubicBezTo>
                    <a:pt x="26"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0" name="Freeform 63"/>
            <p:cNvSpPr>
              <a:spLocks noEditPoints="1"/>
            </p:cNvSpPr>
            <p:nvPr/>
          </p:nvSpPr>
          <p:spPr bwMode="auto">
            <a:xfrm>
              <a:off x="6501113" y="3581067"/>
              <a:ext cx="76462" cy="108812"/>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1" name="Freeform 64"/>
            <p:cNvSpPr>
              <a:spLocks noEditPoints="1"/>
            </p:cNvSpPr>
            <p:nvPr/>
          </p:nvSpPr>
          <p:spPr bwMode="auto">
            <a:xfrm>
              <a:off x="6408476" y="3282569"/>
              <a:ext cx="76462" cy="107342"/>
            </a:xfrm>
            <a:custGeom>
              <a:avLst/>
              <a:gdLst>
                <a:gd name="T0" fmla="*/ 18 w 37"/>
                <a:gd name="T1" fmla="*/ 52 h 52"/>
                <a:gd name="T2" fmla="*/ 0 w 37"/>
                <a:gd name="T3" fmla="*/ 27 h 52"/>
                <a:gd name="T4" fmla="*/ 5 w 37"/>
                <a:gd name="T5" fmla="*/ 6 h 52"/>
                <a:gd name="T6" fmla="*/ 19 w 37"/>
                <a:gd name="T7" fmla="*/ 0 h 52"/>
                <a:gd name="T8" fmla="*/ 37 w 37"/>
                <a:gd name="T9" fmla="*/ 26 h 52"/>
                <a:gd name="T10" fmla="*/ 32 w 37"/>
                <a:gd name="T11" fmla="*/ 45 h 52"/>
                <a:gd name="T12" fmla="*/ 18 w 37"/>
                <a:gd name="T13" fmla="*/ 52 h 52"/>
                <a:gd name="T14" fmla="*/ 19 w 37"/>
                <a:gd name="T15" fmla="*/ 8 h 52"/>
                <a:gd name="T16" fmla="*/ 11 w 37"/>
                <a:gd name="T17" fmla="*/ 26 h 52"/>
                <a:gd name="T18" fmla="*/ 19 w 37"/>
                <a:gd name="T19" fmla="*/ 44 h 52"/>
                <a:gd name="T20" fmla="*/ 26 w 37"/>
                <a:gd name="T21" fmla="*/ 26 h 52"/>
                <a:gd name="T22" fmla="*/ 19 w 37"/>
                <a:gd name="T2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2">
                  <a:moveTo>
                    <a:pt x="18" y="52"/>
                  </a:moveTo>
                  <a:cubicBezTo>
                    <a:pt x="6" y="52"/>
                    <a:pt x="0" y="44"/>
                    <a:pt x="0" y="27"/>
                  </a:cubicBezTo>
                  <a:cubicBezTo>
                    <a:pt x="0" y="18"/>
                    <a:pt x="2" y="11"/>
                    <a:pt x="5" y="6"/>
                  </a:cubicBezTo>
                  <a:cubicBezTo>
                    <a:pt x="8" y="2"/>
                    <a:pt x="13" y="0"/>
                    <a:pt x="19" y="0"/>
                  </a:cubicBezTo>
                  <a:cubicBezTo>
                    <a:pt x="31" y="0"/>
                    <a:pt x="37" y="8"/>
                    <a:pt x="37" y="26"/>
                  </a:cubicBezTo>
                  <a:cubicBezTo>
                    <a:pt x="37" y="34"/>
                    <a:pt x="35" y="41"/>
                    <a:pt x="32" y="45"/>
                  </a:cubicBezTo>
                  <a:cubicBezTo>
                    <a:pt x="29" y="50"/>
                    <a:pt x="24" y="52"/>
                    <a:pt x="18" y="52"/>
                  </a:cubicBezTo>
                  <a:close/>
                  <a:moveTo>
                    <a:pt x="19" y="8"/>
                  </a:moveTo>
                  <a:cubicBezTo>
                    <a:pt x="14" y="8"/>
                    <a:pt x="11" y="14"/>
                    <a:pt x="11" y="26"/>
                  </a:cubicBezTo>
                  <a:cubicBezTo>
                    <a:pt x="11" y="38"/>
                    <a:pt x="14" y="44"/>
                    <a:pt x="19" y="44"/>
                  </a:cubicBezTo>
                  <a:cubicBezTo>
                    <a:pt x="23" y="44"/>
                    <a:pt x="26" y="38"/>
                    <a:pt x="26" y="26"/>
                  </a:cubicBezTo>
                  <a:cubicBezTo>
                    <a:pt x="26" y="14"/>
                    <a:pt x="23" y="8"/>
                    <a:pt x="19" y="8"/>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2" name="Freeform 65"/>
            <p:cNvSpPr>
              <a:spLocks/>
            </p:cNvSpPr>
            <p:nvPr/>
          </p:nvSpPr>
          <p:spPr bwMode="auto">
            <a:xfrm>
              <a:off x="6418769" y="3431083"/>
              <a:ext cx="45583" cy="105871"/>
            </a:xfrm>
            <a:custGeom>
              <a:avLst/>
              <a:gdLst>
                <a:gd name="T0" fmla="*/ 22 w 22"/>
                <a:gd name="T1" fmla="*/ 0 h 52"/>
                <a:gd name="T2" fmla="*/ 22 w 22"/>
                <a:gd name="T3" fmla="*/ 52 h 52"/>
                <a:gd name="T4" fmla="*/ 11 w 22"/>
                <a:gd name="T5" fmla="*/ 52 h 52"/>
                <a:gd name="T6" fmla="*/ 11 w 22"/>
                <a:gd name="T7" fmla="*/ 13 h 52"/>
                <a:gd name="T8" fmla="*/ 9 w 22"/>
                <a:gd name="T9" fmla="*/ 14 h 52"/>
                <a:gd name="T10" fmla="*/ 6 w 22"/>
                <a:gd name="T11" fmla="*/ 16 h 52"/>
                <a:gd name="T12" fmla="*/ 3 w 22"/>
                <a:gd name="T13" fmla="*/ 17 h 52"/>
                <a:gd name="T14" fmla="*/ 0 w 22"/>
                <a:gd name="T15" fmla="*/ 17 h 52"/>
                <a:gd name="T16" fmla="*/ 0 w 22"/>
                <a:gd name="T17" fmla="*/ 8 h 52"/>
                <a:gd name="T18" fmla="*/ 8 w 22"/>
                <a:gd name="T19" fmla="*/ 4 h 52"/>
                <a:gd name="T20" fmla="*/ 15 w 22"/>
                <a:gd name="T21" fmla="*/ 0 h 52"/>
                <a:gd name="T22" fmla="*/ 22 w 2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52">
                  <a:moveTo>
                    <a:pt x="22" y="0"/>
                  </a:moveTo>
                  <a:cubicBezTo>
                    <a:pt x="22" y="52"/>
                    <a:pt x="22" y="52"/>
                    <a:pt x="22" y="52"/>
                  </a:cubicBezTo>
                  <a:cubicBezTo>
                    <a:pt x="11" y="52"/>
                    <a:pt x="11" y="52"/>
                    <a:pt x="11" y="52"/>
                  </a:cubicBezTo>
                  <a:cubicBezTo>
                    <a:pt x="11" y="13"/>
                    <a:pt x="11" y="13"/>
                    <a:pt x="11" y="13"/>
                  </a:cubicBezTo>
                  <a:cubicBezTo>
                    <a:pt x="10" y="13"/>
                    <a:pt x="10" y="14"/>
                    <a:pt x="9" y="14"/>
                  </a:cubicBezTo>
                  <a:cubicBezTo>
                    <a:pt x="8" y="15"/>
                    <a:pt x="7" y="15"/>
                    <a:pt x="6" y="16"/>
                  </a:cubicBezTo>
                  <a:cubicBezTo>
                    <a:pt x="5" y="16"/>
                    <a:pt x="4" y="16"/>
                    <a:pt x="3" y="17"/>
                  </a:cubicBezTo>
                  <a:cubicBezTo>
                    <a:pt x="2" y="17"/>
                    <a:pt x="1" y="17"/>
                    <a:pt x="0" y="17"/>
                  </a:cubicBezTo>
                  <a:cubicBezTo>
                    <a:pt x="0" y="8"/>
                    <a:pt x="0" y="8"/>
                    <a:pt x="0" y="8"/>
                  </a:cubicBezTo>
                  <a:cubicBezTo>
                    <a:pt x="3" y="7"/>
                    <a:pt x="6" y="6"/>
                    <a:pt x="8" y="4"/>
                  </a:cubicBezTo>
                  <a:cubicBezTo>
                    <a:pt x="11" y="3"/>
                    <a:pt x="13" y="2"/>
                    <a:pt x="15" y="0"/>
                  </a:cubicBezTo>
                  <a:lnTo>
                    <a:pt x="22"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3" name="Freeform 66"/>
            <p:cNvSpPr>
              <a:spLocks noEditPoints="1"/>
            </p:cNvSpPr>
            <p:nvPr/>
          </p:nvSpPr>
          <p:spPr bwMode="auto">
            <a:xfrm>
              <a:off x="6408476" y="3581067"/>
              <a:ext cx="76462" cy="108812"/>
            </a:xfrm>
            <a:custGeom>
              <a:avLst/>
              <a:gdLst>
                <a:gd name="T0" fmla="*/ 18 w 37"/>
                <a:gd name="T1" fmla="*/ 53 h 53"/>
                <a:gd name="T2" fmla="*/ 0 w 37"/>
                <a:gd name="T3" fmla="*/ 27 h 53"/>
                <a:gd name="T4" fmla="*/ 5 w 37"/>
                <a:gd name="T5" fmla="*/ 7 h 53"/>
                <a:gd name="T6" fmla="*/ 19 w 37"/>
                <a:gd name="T7" fmla="*/ 0 h 53"/>
                <a:gd name="T8" fmla="*/ 37 w 37"/>
                <a:gd name="T9" fmla="*/ 26 h 53"/>
                <a:gd name="T10" fmla="*/ 32 w 37"/>
                <a:gd name="T11" fmla="*/ 46 h 53"/>
                <a:gd name="T12" fmla="*/ 18 w 37"/>
                <a:gd name="T13" fmla="*/ 53 h 53"/>
                <a:gd name="T14" fmla="*/ 19 w 37"/>
                <a:gd name="T15" fmla="*/ 9 h 53"/>
                <a:gd name="T16" fmla="*/ 11 w 37"/>
                <a:gd name="T17" fmla="*/ 27 h 53"/>
                <a:gd name="T18" fmla="*/ 19 w 37"/>
                <a:gd name="T19" fmla="*/ 44 h 53"/>
                <a:gd name="T20" fmla="*/ 26 w 37"/>
                <a:gd name="T21" fmla="*/ 26 h 53"/>
                <a:gd name="T22" fmla="*/ 19 w 37"/>
                <a:gd name="T23" fmla="*/ 9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53">
                  <a:moveTo>
                    <a:pt x="18" y="53"/>
                  </a:moveTo>
                  <a:cubicBezTo>
                    <a:pt x="6" y="53"/>
                    <a:pt x="0" y="44"/>
                    <a:pt x="0" y="27"/>
                  </a:cubicBezTo>
                  <a:cubicBezTo>
                    <a:pt x="0" y="18"/>
                    <a:pt x="2" y="12"/>
                    <a:pt x="5" y="7"/>
                  </a:cubicBezTo>
                  <a:cubicBezTo>
                    <a:pt x="8" y="2"/>
                    <a:pt x="13" y="0"/>
                    <a:pt x="19" y="0"/>
                  </a:cubicBezTo>
                  <a:cubicBezTo>
                    <a:pt x="31" y="0"/>
                    <a:pt x="37" y="9"/>
                    <a:pt x="37" y="26"/>
                  </a:cubicBezTo>
                  <a:cubicBezTo>
                    <a:pt x="37" y="35"/>
                    <a:pt x="35" y="41"/>
                    <a:pt x="32" y="46"/>
                  </a:cubicBezTo>
                  <a:cubicBezTo>
                    <a:pt x="29" y="51"/>
                    <a:pt x="24" y="53"/>
                    <a:pt x="18" y="53"/>
                  </a:cubicBezTo>
                  <a:close/>
                  <a:moveTo>
                    <a:pt x="19" y="9"/>
                  </a:moveTo>
                  <a:cubicBezTo>
                    <a:pt x="14" y="9"/>
                    <a:pt x="11" y="15"/>
                    <a:pt x="11" y="27"/>
                  </a:cubicBezTo>
                  <a:cubicBezTo>
                    <a:pt x="11" y="39"/>
                    <a:pt x="14" y="44"/>
                    <a:pt x="19" y="44"/>
                  </a:cubicBezTo>
                  <a:cubicBezTo>
                    <a:pt x="23" y="44"/>
                    <a:pt x="26" y="38"/>
                    <a:pt x="26" y="26"/>
                  </a:cubicBezTo>
                  <a:cubicBezTo>
                    <a:pt x="26" y="15"/>
                    <a:pt x="23" y="9"/>
                    <a:pt x="19" y="9"/>
                  </a:cubicBez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4" name="Rectangle 67"/>
            <p:cNvSpPr>
              <a:spLocks noChangeArrowheads="1"/>
            </p:cNvSpPr>
            <p:nvPr/>
          </p:nvSpPr>
          <p:spPr bwMode="auto">
            <a:xfrm>
              <a:off x="7031939" y="3609005"/>
              <a:ext cx="283793" cy="285264"/>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5" name="Freeform 68"/>
            <p:cNvSpPr>
              <a:spLocks/>
            </p:cNvSpPr>
            <p:nvPr/>
          </p:nvSpPr>
          <p:spPr bwMode="auto">
            <a:xfrm>
              <a:off x="7080464" y="3661941"/>
              <a:ext cx="20586" cy="47054"/>
            </a:xfrm>
            <a:custGeom>
              <a:avLst/>
              <a:gdLst>
                <a:gd name="T0" fmla="*/ 10 w 10"/>
                <a:gd name="T1" fmla="*/ 0 h 23"/>
                <a:gd name="T2" fmla="*/ 10 w 10"/>
                <a:gd name="T3" fmla="*/ 23 h 23"/>
                <a:gd name="T4" fmla="*/ 5 w 10"/>
                <a:gd name="T5" fmla="*/ 23 h 23"/>
                <a:gd name="T6" fmla="*/ 5 w 10"/>
                <a:gd name="T7" fmla="*/ 6 h 23"/>
                <a:gd name="T8" fmla="*/ 4 w 10"/>
                <a:gd name="T9" fmla="*/ 6 h 23"/>
                <a:gd name="T10" fmla="*/ 3 w 10"/>
                <a:gd name="T11" fmla="*/ 7 h 23"/>
                <a:gd name="T12" fmla="*/ 2 w 10"/>
                <a:gd name="T13" fmla="*/ 7 h 23"/>
                <a:gd name="T14" fmla="*/ 0 w 10"/>
                <a:gd name="T15" fmla="*/ 7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6"/>
                    <a:pt x="5" y="6"/>
                    <a:pt x="5" y="6"/>
                  </a:cubicBezTo>
                  <a:cubicBezTo>
                    <a:pt x="5" y="6"/>
                    <a:pt x="4" y="6"/>
                    <a:pt x="4" y="6"/>
                  </a:cubicBezTo>
                  <a:cubicBezTo>
                    <a:pt x="4" y="6"/>
                    <a:pt x="3" y="7"/>
                    <a:pt x="3" y="7"/>
                  </a:cubicBezTo>
                  <a:cubicBezTo>
                    <a:pt x="2" y="7"/>
                    <a:pt x="2" y="7"/>
                    <a:pt x="2" y="7"/>
                  </a:cubicBezTo>
                  <a:cubicBezTo>
                    <a:pt x="1" y="7"/>
                    <a:pt x="1" y="7"/>
                    <a:pt x="0" y="7"/>
                  </a:cubicBezTo>
                  <a:cubicBezTo>
                    <a:pt x="0" y="3"/>
                    <a:pt x="0" y="3"/>
                    <a:pt x="0" y="3"/>
                  </a:cubicBezTo>
                  <a:cubicBezTo>
                    <a:pt x="2" y="3"/>
                    <a:pt x="3" y="2"/>
                    <a:pt x="4" y="2"/>
                  </a:cubicBezTo>
                  <a:cubicBezTo>
                    <a:pt x="5" y="1"/>
                    <a:pt x="6" y="1"/>
                    <a:pt x="7" y="0"/>
                  </a:cubicBezTo>
                  <a:lnTo>
                    <a:pt x="10" y="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6" name="Freeform 69"/>
            <p:cNvSpPr>
              <a:spLocks noEditPoints="1"/>
            </p:cNvSpPr>
            <p:nvPr/>
          </p:nvSpPr>
          <p:spPr bwMode="auto">
            <a:xfrm>
              <a:off x="7118695" y="3661941"/>
              <a:ext cx="32350" cy="47054"/>
            </a:xfrm>
            <a:custGeom>
              <a:avLst/>
              <a:gdLst>
                <a:gd name="T0" fmla="*/ 8 w 16"/>
                <a:gd name="T1" fmla="*/ 23 h 23"/>
                <a:gd name="T2" fmla="*/ 0 w 16"/>
                <a:gd name="T3" fmla="*/ 12 h 23"/>
                <a:gd name="T4" fmla="*/ 2 w 16"/>
                <a:gd name="T5" fmla="*/ 3 h 23"/>
                <a:gd name="T6" fmla="*/ 8 w 16"/>
                <a:gd name="T7" fmla="*/ 0 h 23"/>
                <a:gd name="T8" fmla="*/ 16 w 16"/>
                <a:gd name="T9" fmla="*/ 12 h 23"/>
                <a:gd name="T10" fmla="*/ 14 w 16"/>
                <a:gd name="T11" fmla="*/ 20 h 23"/>
                <a:gd name="T12" fmla="*/ 8 w 16"/>
                <a:gd name="T13" fmla="*/ 23 h 23"/>
                <a:gd name="T14" fmla="*/ 8 w 16"/>
                <a:gd name="T15" fmla="*/ 4 h 23"/>
                <a:gd name="T16" fmla="*/ 5 w 16"/>
                <a:gd name="T17" fmla="*/ 12 h 23"/>
                <a:gd name="T18" fmla="*/ 8 w 16"/>
                <a:gd name="T19" fmla="*/ 20 h 23"/>
                <a:gd name="T20" fmla="*/ 11 w 16"/>
                <a:gd name="T21" fmla="*/ 12 h 23"/>
                <a:gd name="T22" fmla="*/ 8 w 16"/>
                <a:gd name="T2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
                  <a:moveTo>
                    <a:pt x="8" y="23"/>
                  </a:moveTo>
                  <a:cubicBezTo>
                    <a:pt x="3" y="23"/>
                    <a:pt x="0" y="20"/>
                    <a:pt x="0" y="12"/>
                  </a:cubicBezTo>
                  <a:cubicBezTo>
                    <a:pt x="0" y="8"/>
                    <a:pt x="1" y="5"/>
                    <a:pt x="2" y="3"/>
                  </a:cubicBezTo>
                  <a:cubicBezTo>
                    <a:pt x="4" y="1"/>
                    <a:pt x="6" y="0"/>
                    <a:pt x="8" y="0"/>
                  </a:cubicBezTo>
                  <a:cubicBezTo>
                    <a:pt x="14" y="0"/>
                    <a:pt x="16" y="4"/>
                    <a:pt x="16" y="12"/>
                  </a:cubicBezTo>
                  <a:cubicBezTo>
                    <a:pt x="16" y="15"/>
                    <a:pt x="16" y="18"/>
                    <a:pt x="14" y="20"/>
                  </a:cubicBezTo>
                  <a:cubicBezTo>
                    <a:pt x="13" y="22"/>
                    <a:pt x="11" y="23"/>
                    <a:pt x="8" y="23"/>
                  </a:cubicBezTo>
                  <a:close/>
                  <a:moveTo>
                    <a:pt x="8" y="4"/>
                  </a:moveTo>
                  <a:cubicBezTo>
                    <a:pt x="6" y="4"/>
                    <a:pt x="5" y="7"/>
                    <a:pt x="5" y="12"/>
                  </a:cubicBezTo>
                  <a:cubicBezTo>
                    <a:pt x="5" y="17"/>
                    <a:pt x="6" y="20"/>
                    <a:pt x="8" y="20"/>
                  </a:cubicBezTo>
                  <a:cubicBezTo>
                    <a:pt x="10" y="20"/>
                    <a:pt x="11" y="17"/>
                    <a:pt x="11" y="12"/>
                  </a:cubicBezTo>
                  <a:cubicBezTo>
                    <a:pt x="11" y="6"/>
                    <a:pt x="10" y="4"/>
                    <a:pt x="8" y="4"/>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7" name="Freeform 70"/>
            <p:cNvSpPr>
              <a:spLocks/>
            </p:cNvSpPr>
            <p:nvPr/>
          </p:nvSpPr>
          <p:spPr bwMode="auto">
            <a:xfrm>
              <a:off x="7161337" y="3661941"/>
              <a:ext cx="20586" cy="47054"/>
            </a:xfrm>
            <a:custGeom>
              <a:avLst/>
              <a:gdLst>
                <a:gd name="T0" fmla="*/ 10 w 10"/>
                <a:gd name="T1" fmla="*/ 0 h 23"/>
                <a:gd name="T2" fmla="*/ 10 w 10"/>
                <a:gd name="T3" fmla="*/ 23 h 23"/>
                <a:gd name="T4" fmla="*/ 5 w 10"/>
                <a:gd name="T5" fmla="*/ 23 h 23"/>
                <a:gd name="T6" fmla="*/ 5 w 10"/>
                <a:gd name="T7" fmla="*/ 6 h 23"/>
                <a:gd name="T8" fmla="*/ 4 w 10"/>
                <a:gd name="T9" fmla="*/ 6 h 23"/>
                <a:gd name="T10" fmla="*/ 2 w 10"/>
                <a:gd name="T11" fmla="*/ 7 h 23"/>
                <a:gd name="T12" fmla="*/ 1 w 10"/>
                <a:gd name="T13" fmla="*/ 7 h 23"/>
                <a:gd name="T14" fmla="*/ 0 w 10"/>
                <a:gd name="T15" fmla="*/ 7 h 23"/>
                <a:gd name="T16" fmla="*/ 0 w 10"/>
                <a:gd name="T17" fmla="*/ 3 h 23"/>
                <a:gd name="T18" fmla="*/ 3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6"/>
                    <a:pt x="5" y="6"/>
                    <a:pt x="5" y="6"/>
                  </a:cubicBezTo>
                  <a:cubicBezTo>
                    <a:pt x="4" y="6"/>
                    <a:pt x="4" y="6"/>
                    <a:pt x="4" y="6"/>
                  </a:cubicBezTo>
                  <a:cubicBezTo>
                    <a:pt x="3" y="6"/>
                    <a:pt x="3" y="7"/>
                    <a:pt x="2" y="7"/>
                  </a:cubicBezTo>
                  <a:cubicBezTo>
                    <a:pt x="2" y="7"/>
                    <a:pt x="2" y="7"/>
                    <a:pt x="1" y="7"/>
                  </a:cubicBezTo>
                  <a:cubicBezTo>
                    <a:pt x="1" y="7"/>
                    <a:pt x="0" y="7"/>
                    <a:pt x="0" y="7"/>
                  </a:cubicBezTo>
                  <a:cubicBezTo>
                    <a:pt x="0" y="3"/>
                    <a:pt x="0" y="3"/>
                    <a:pt x="0" y="3"/>
                  </a:cubicBezTo>
                  <a:cubicBezTo>
                    <a:pt x="1" y="3"/>
                    <a:pt x="2" y="2"/>
                    <a:pt x="3" y="2"/>
                  </a:cubicBezTo>
                  <a:cubicBezTo>
                    <a:pt x="5" y="1"/>
                    <a:pt x="6" y="1"/>
                    <a:pt x="7" y="0"/>
                  </a:cubicBezTo>
                  <a:lnTo>
                    <a:pt x="10" y="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8" name="Freeform 71"/>
            <p:cNvSpPr>
              <a:spLocks noEditPoints="1"/>
            </p:cNvSpPr>
            <p:nvPr/>
          </p:nvSpPr>
          <p:spPr bwMode="auto">
            <a:xfrm>
              <a:off x="7077523" y="3726640"/>
              <a:ext cx="32350" cy="49995"/>
            </a:xfrm>
            <a:custGeom>
              <a:avLst/>
              <a:gdLst>
                <a:gd name="T0" fmla="*/ 8 w 16"/>
                <a:gd name="T1" fmla="*/ 24 h 24"/>
                <a:gd name="T2" fmla="*/ 0 w 16"/>
                <a:gd name="T3" fmla="*/ 12 h 24"/>
                <a:gd name="T4" fmla="*/ 2 w 16"/>
                <a:gd name="T5" fmla="*/ 3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3" y="24"/>
                    <a:pt x="0" y="20"/>
                    <a:pt x="0" y="12"/>
                  </a:cubicBezTo>
                  <a:cubicBezTo>
                    <a:pt x="0" y="8"/>
                    <a:pt x="1" y="5"/>
                    <a:pt x="2" y="3"/>
                  </a:cubicBezTo>
                  <a:cubicBezTo>
                    <a:pt x="4" y="1"/>
                    <a:pt x="6" y="0"/>
                    <a:pt x="8" y="0"/>
                  </a:cubicBezTo>
                  <a:cubicBezTo>
                    <a:pt x="14" y="0"/>
                    <a:pt x="16" y="4"/>
                    <a:pt x="16" y="12"/>
                  </a:cubicBezTo>
                  <a:cubicBezTo>
                    <a:pt x="16" y="16"/>
                    <a:pt x="16" y="19"/>
                    <a:pt x="14" y="21"/>
                  </a:cubicBezTo>
                  <a:cubicBezTo>
                    <a:pt x="13" y="23"/>
                    <a:pt x="11"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9" name="Freeform 72"/>
            <p:cNvSpPr>
              <a:spLocks/>
            </p:cNvSpPr>
            <p:nvPr/>
          </p:nvSpPr>
          <p:spPr bwMode="auto">
            <a:xfrm>
              <a:off x="7121636" y="3726640"/>
              <a:ext cx="20586" cy="48524"/>
            </a:xfrm>
            <a:custGeom>
              <a:avLst/>
              <a:gdLst>
                <a:gd name="T0" fmla="*/ 10 w 10"/>
                <a:gd name="T1" fmla="*/ 0 h 23"/>
                <a:gd name="T2" fmla="*/ 10 w 10"/>
                <a:gd name="T3" fmla="*/ 23 h 23"/>
                <a:gd name="T4" fmla="*/ 5 w 10"/>
                <a:gd name="T5" fmla="*/ 23 h 23"/>
                <a:gd name="T6" fmla="*/ 5 w 10"/>
                <a:gd name="T7" fmla="*/ 6 h 23"/>
                <a:gd name="T8" fmla="*/ 4 w 10"/>
                <a:gd name="T9" fmla="*/ 7 h 23"/>
                <a:gd name="T10" fmla="*/ 3 w 10"/>
                <a:gd name="T11" fmla="*/ 7 h 23"/>
                <a:gd name="T12" fmla="*/ 2 w 10"/>
                <a:gd name="T13" fmla="*/ 8 h 23"/>
                <a:gd name="T14" fmla="*/ 0 w 10"/>
                <a:gd name="T15" fmla="*/ 8 h 23"/>
                <a:gd name="T16" fmla="*/ 0 w 10"/>
                <a:gd name="T17" fmla="*/ 4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6"/>
                    <a:pt x="5" y="6"/>
                    <a:pt x="5" y="6"/>
                  </a:cubicBezTo>
                  <a:cubicBezTo>
                    <a:pt x="5" y="6"/>
                    <a:pt x="4" y="6"/>
                    <a:pt x="4" y="7"/>
                  </a:cubicBezTo>
                  <a:cubicBezTo>
                    <a:pt x="4" y="7"/>
                    <a:pt x="3" y="7"/>
                    <a:pt x="3" y="7"/>
                  </a:cubicBezTo>
                  <a:cubicBezTo>
                    <a:pt x="2" y="7"/>
                    <a:pt x="2" y="7"/>
                    <a:pt x="2" y="8"/>
                  </a:cubicBezTo>
                  <a:cubicBezTo>
                    <a:pt x="1" y="8"/>
                    <a:pt x="1" y="8"/>
                    <a:pt x="0" y="8"/>
                  </a:cubicBezTo>
                  <a:cubicBezTo>
                    <a:pt x="0" y="4"/>
                    <a:pt x="0" y="4"/>
                    <a:pt x="0" y="4"/>
                  </a:cubicBezTo>
                  <a:cubicBezTo>
                    <a:pt x="1" y="3"/>
                    <a:pt x="3" y="3"/>
                    <a:pt x="4" y="2"/>
                  </a:cubicBezTo>
                  <a:cubicBezTo>
                    <a:pt x="5" y="2"/>
                    <a:pt x="6" y="1"/>
                    <a:pt x="7" y="0"/>
                  </a:cubicBezTo>
                  <a:lnTo>
                    <a:pt x="10" y="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0" name="Freeform 73"/>
            <p:cNvSpPr>
              <a:spLocks noEditPoints="1"/>
            </p:cNvSpPr>
            <p:nvPr/>
          </p:nvSpPr>
          <p:spPr bwMode="auto">
            <a:xfrm>
              <a:off x="7156926" y="3726640"/>
              <a:ext cx="33820" cy="49995"/>
            </a:xfrm>
            <a:custGeom>
              <a:avLst/>
              <a:gdLst>
                <a:gd name="T0" fmla="*/ 8 w 16"/>
                <a:gd name="T1" fmla="*/ 24 h 24"/>
                <a:gd name="T2" fmla="*/ 0 w 16"/>
                <a:gd name="T3" fmla="*/ 12 h 24"/>
                <a:gd name="T4" fmla="*/ 2 w 16"/>
                <a:gd name="T5" fmla="*/ 3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8"/>
                    <a:pt x="0" y="5"/>
                    <a:pt x="2" y="3"/>
                  </a:cubicBezTo>
                  <a:cubicBezTo>
                    <a:pt x="3" y="1"/>
                    <a:pt x="5" y="0"/>
                    <a:pt x="8" y="0"/>
                  </a:cubicBezTo>
                  <a:cubicBezTo>
                    <a:pt x="13" y="0"/>
                    <a:pt x="16" y="4"/>
                    <a:pt x="16" y="12"/>
                  </a:cubicBezTo>
                  <a:cubicBezTo>
                    <a:pt x="16" y="16"/>
                    <a:pt x="15" y="19"/>
                    <a:pt x="14" y="21"/>
                  </a:cubicBezTo>
                  <a:cubicBezTo>
                    <a:pt x="12" y="23"/>
                    <a:pt x="10"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1" name="Freeform 74"/>
            <p:cNvSpPr>
              <a:spLocks noEditPoints="1"/>
            </p:cNvSpPr>
            <p:nvPr/>
          </p:nvSpPr>
          <p:spPr bwMode="auto">
            <a:xfrm>
              <a:off x="7077523" y="3795750"/>
              <a:ext cx="32350" cy="47054"/>
            </a:xfrm>
            <a:custGeom>
              <a:avLst/>
              <a:gdLst>
                <a:gd name="T0" fmla="*/ 8 w 16"/>
                <a:gd name="T1" fmla="*/ 23 h 23"/>
                <a:gd name="T2" fmla="*/ 0 w 16"/>
                <a:gd name="T3" fmla="*/ 12 h 23"/>
                <a:gd name="T4" fmla="*/ 2 w 16"/>
                <a:gd name="T5" fmla="*/ 3 h 23"/>
                <a:gd name="T6" fmla="*/ 8 w 16"/>
                <a:gd name="T7" fmla="*/ 0 h 23"/>
                <a:gd name="T8" fmla="*/ 16 w 16"/>
                <a:gd name="T9" fmla="*/ 11 h 23"/>
                <a:gd name="T10" fmla="*/ 14 w 16"/>
                <a:gd name="T11" fmla="*/ 20 h 23"/>
                <a:gd name="T12" fmla="*/ 8 w 16"/>
                <a:gd name="T13" fmla="*/ 23 h 23"/>
                <a:gd name="T14" fmla="*/ 8 w 16"/>
                <a:gd name="T15" fmla="*/ 4 h 23"/>
                <a:gd name="T16" fmla="*/ 5 w 16"/>
                <a:gd name="T17" fmla="*/ 12 h 23"/>
                <a:gd name="T18" fmla="*/ 8 w 16"/>
                <a:gd name="T19" fmla="*/ 19 h 23"/>
                <a:gd name="T20" fmla="*/ 11 w 16"/>
                <a:gd name="T21" fmla="*/ 11 h 23"/>
                <a:gd name="T22" fmla="*/ 8 w 16"/>
                <a:gd name="T2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
                  <a:moveTo>
                    <a:pt x="8" y="23"/>
                  </a:moveTo>
                  <a:cubicBezTo>
                    <a:pt x="3" y="23"/>
                    <a:pt x="0" y="19"/>
                    <a:pt x="0" y="12"/>
                  </a:cubicBezTo>
                  <a:cubicBezTo>
                    <a:pt x="0" y="8"/>
                    <a:pt x="1" y="5"/>
                    <a:pt x="2" y="3"/>
                  </a:cubicBezTo>
                  <a:cubicBezTo>
                    <a:pt x="4" y="1"/>
                    <a:pt x="6" y="0"/>
                    <a:pt x="8" y="0"/>
                  </a:cubicBezTo>
                  <a:cubicBezTo>
                    <a:pt x="14" y="0"/>
                    <a:pt x="16" y="4"/>
                    <a:pt x="16" y="11"/>
                  </a:cubicBezTo>
                  <a:cubicBezTo>
                    <a:pt x="16" y="15"/>
                    <a:pt x="16" y="18"/>
                    <a:pt x="14" y="20"/>
                  </a:cubicBezTo>
                  <a:cubicBezTo>
                    <a:pt x="13" y="22"/>
                    <a:pt x="11" y="23"/>
                    <a:pt x="8" y="23"/>
                  </a:cubicBezTo>
                  <a:close/>
                  <a:moveTo>
                    <a:pt x="8" y="4"/>
                  </a:moveTo>
                  <a:cubicBezTo>
                    <a:pt x="6" y="4"/>
                    <a:pt x="5" y="6"/>
                    <a:pt x="5" y="12"/>
                  </a:cubicBezTo>
                  <a:cubicBezTo>
                    <a:pt x="5" y="17"/>
                    <a:pt x="6" y="19"/>
                    <a:pt x="8" y="19"/>
                  </a:cubicBezTo>
                  <a:cubicBezTo>
                    <a:pt x="10" y="19"/>
                    <a:pt x="11" y="17"/>
                    <a:pt x="11" y="11"/>
                  </a:cubicBezTo>
                  <a:cubicBezTo>
                    <a:pt x="11" y="6"/>
                    <a:pt x="10" y="4"/>
                    <a:pt x="8" y="4"/>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2" name="Freeform 75"/>
            <p:cNvSpPr>
              <a:spLocks noEditPoints="1"/>
            </p:cNvSpPr>
            <p:nvPr/>
          </p:nvSpPr>
          <p:spPr bwMode="auto">
            <a:xfrm>
              <a:off x="7118695" y="3795750"/>
              <a:ext cx="32350" cy="47054"/>
            </a:xfrm>
            <a:custGeom>
              <a:avLst/>
              <a:gdLst>
                <a:gd name="T0" fmla="*/ 8 w 16"/>
                <a:gd name="T1" fmla="*/ 23 h 23"/>
                <a:gd name="T2" fmla="*/ 0 w 16"/>
                <a:gd name="T3" fmla="*/ 12 h 23"/>
                <a:gd name="T4" fmla="*/ 2 w 16"/>
                <a:gd name="T5" fmla="*/ 3 h 23"/>
                <a:gd name="T6" fmla="*/ 8 w 16"/>
                <a:gd name="T7" fmla="*/ 0 h 23"/>
                <a:gd name="T8" fmla="*/ 16 w 16"/>
                <a:gd name="T9" fmla="*/ 11 h 23"/>
                <a:gd name="T10" fmla="*/ 14 w 16"/>
                <a:gd name="T11" fmla="*/ 20 h 23"/>
                <a:gd name="T12" fmla="*/ 8 w 16"/>
                <a:gd name="T13" fmla="*/ 23 h 23"/>
                <a:gd name="T14" fmla="*/ 8 w 16"/>
                <a:gd name="T15" fmla="*/ 4 h 23"/>
                <a:gd name="T16" fmla="*/ 5 w 16"/>
                <a:gd name="T17" fmla="*/ 12 h 23"/>
                <a:gd name="T18" fmla="*/ 8 w 16"/>
                <a:gd name="T19" fmla="*/ 19 h 23"/>
                <a:gd name="T20" fmla="*/ 11 w 16"/>
                <a:gd name="T21" fmla="*/ 11 h 23"/>
                <a:gd name="T22" fmla="*/ 8 w 16"/>
                <a:gd name="T2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
                  <a:moveTo>
                    <a:pt x="8" y="23"/>
                  </a:moveTo>
                  <a:cubicBezTo>
                    <a:pt x="3" y="23"/>
                    <a:pt x="0" y="19"/>
                    <a:pt x="0" y="12"/>
                  </a:cubicBezTo>
                  <a:cubicBezTo>
                    <a:pt x="0" y="8"/>
                    <a:pt x="1" y="5"/>
                    <a:pt x="2" y="3"/>
                  </a:cubicBezTo>
                  <a:cubicBezTo>
                    <a:pt x="4" y="1"/>
                    <a:pt x="6" y="0"/>
                    <a:pt x="8" y="0"/>
                  </a:cubicBezTo>
                  <a:cubicBezTo>
                    <a:pt x="14" y="0"/>
                    <a:pt x="16" y="4"/>
                    <a:pt x="16" y="11"/>
                  </a:cubicBezTo>
                  <a:cubicBezTo>
                    <a:pt x="16" y="15"/>
                    <a:pt x="16" y="18"/>
                    <a:pt x="14" y="20"/>
                  </a:cubicBezTo>
                  <a:cubicBezTo>
                    <a:pt x="13" y="22"/>
                    <a:pt x="11" y="23"/>
                    <a:pt x="8" y="23"/>
                  </a:cubicBezTo>
                  <a:close/>
                  <a:moveTo>
                    <a:pt x="8" y="4"/>
                  </a:moveTo>
                  <a:cubicBezTo>
                    <a:pt x="6" y="4"/>
                    <a:pt x="5" y="6"/>
                    <a:pt x="5" y="12"/>
                  </a:cubicBezTo>
                  <a:cubicBezTo>
                    <a:pt x="5" y="17"/>
                    <a:pt x="6" y="19"/>
                    <a:pt x="8" y="19"/>
                  </a:cubicBezTo>
                  <a:cubicBezTo>
                    <a:pt x="10" y="19"/>
                    <a:pt x="11" y="17"/>
                    <a:pt x="11" y="11"/>
                  </a:cubicBezTo>
                  <a:cubicBezTo>
                    <a:pt x="11" y="6"/>
                    <a:pt x="10" y="4"/>
                    <a:pt x="8" y="4"/>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3" name="Freeform 76"/>
            <p:cNvSpPr>
              <a:spLocks/>
            </p:cNvSpPr>
            <p:nvPr/>
          </p:nvSpPr>
          <p:spPr bwMode="auto">
            <a:xfrm>
              <a:off x="7161337" y="3795750"/>
              <a:ext cx="20586" cy="47054"/>
            </a:xfrm>
            <a:custGeom>
              <a:avLst/>
              <a:gdLst>
                <a:gd name="T0" fmla="*/ 10 w 10"/>
                <a:gd name="T1" fmla="*/ 0 h 23"/>
                <a:gd name="T2" fmla="*/ 10 w 10"/>
                <a:gd name="T3" fmla="*/ 23 h 23"/>
                <a:gd name="T4" fmla="*/ 5 w 10"/>
                <a:gd name="T5" fmla="*/ 23 h 23"/>
                <a:gd name="T6" fmla="*/ 5 w 10"/>
                <a:gd name="T7" fmla="*/ 5 h 23"/>
                <a:gd name="T8" fmla="*/ 4 w 10"/>
                <a:gd name="T9" fmla="*/ 6 h 23"/>
                <a:gd name="T10" fmla="*/ 2 w 10"/>
                <a:gd name="T11" fmla="*/ 6 h 23"/>
                <a:gd name="T12" fmla="*/ 1 w 10"/>
                <a:gd name="T13" fmla="*/ 7 h 23"/>
                <a:gd name="T14" fmla="*/ 0 w 10"/>
                <a:gd name="T15" fmla="*/ 7 h 23"/>
                <a:gd name="T16" fmla="*/ 0 w 10"/>
                <a:gd name="T17" fmla="*/ 3 h 23"/>
                <a:gd name="T18" fmla="*/ 3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5"/>
                    <a:pt x="5" y="5"/>
                    <a:pt x="5" y="5"/>
                  </a:cubicBezTo>
                  <a:cubicBezTo>
                    <a:pt x="4" y="5"/>
                    <a:pt x="4" y="6"/>
                    <a:pt x="4" y="6"/>
                  </a:cubicBezTo>
                  <a:cubicBezTo>
                    <a:pt x="3" y="6"/>
                    <a:pt x="3" y="6"/>
                    <a:pt x="2" y="6"/>
                  </a:cubicBezTo>
                  <a:cubicBezTo>
                    <a:pt x="2" y="7"/>
                    <a:pt x="2" y="7"/>
                    <a:pt x="1" y="7"/>
                  </a:cubicBezTo>
                  <a:cubicBezTo>
                    <a:pt x="1" y="7"/>
                    <a:pt x="0" y="7"/>
                    <a:pt x="0" y="7"/>
                  </a:cubicBezTo>
                  <a:cubicBezTo>
                    <a:pt x="0" y="3"/>
                    <a:pt x="0" y="3"/>
                    <a:pt x="0" y="3"/>
                  </a:cubicBezTo>
                  <a:cubicBezTo>
                    <a:pt x="1" y="3"/>
                    <a:pt x="2" y="2"/>
                    <a:pt x="3" y="2"/>
                  </a:cubicBezTo>
                  <a:cubicBezTo>
                    <a:pt x="5" y="1"/>
                    <a:pt x="6" y="0"/>
                    <a:pt x="7" y="0"/>
                  </a:cubicBezTo>
                  <a:lnTo>
                    <a:pt x="10" y="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4" name="Freeform 77"/>
            <p:cNvSpPr>
              <a:spLocks/>
            </p:cNvSpPr>
            <p:nvPr/>
          </p:nvSpPr>
          <p:spPr bwMode="auto">
            <a:xfrm>
              <a:off x="7242211" y="3661941"/>
              <a:ext cx="20586" cy="47054"/>
            </a:xfrm>
            <a:custGeom>
              <a:avLst/>
              <a:gdLst>
                <a:gd name="T0" fmla="*/ 10 w 10"/>
                <a:gd name="T1" fmla="*/ 0 h 23"/>
                <a:gd name="T2" fmla="*/ 10 w 10"/>
                <a:gd name="T3" fmla="*/ 23 h 23"/>
                <a:gd name="T4" fmla="*/ 5 w 10"/>
                <a:gd name="T5" fmla="*/ 23 h 23"/>
                <a:gd name="T6" fmla="*/ 5 w 10"/>
                <a:gd name="T7" fmla="*/ 6 h 23"/>
                <a:gd name="T8" fmla="*/ 4 w 10"/>
                <a:gd name="T9" fmla="*/ 6 h 23"/>
                <a:gd name="T10" fmla="*/ 3 w 10"/>
                <a:gd name="T11" fmla="*/ 7 h 23"/>
                <a:gd name="T12" fmla="*/ 1 w 10"/>
                <a:gd name="T13" fmla="*/ 7 h 23"/>
                <a:gd name="T14" fmla="*/ 0 w 10"/>
                <a:gd name="T15" fmla="*/ 7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6"/>
                    <a:pt x="5" y="6"/>
                    <a:pt x="5" y="6"/>
                  </a:cubicBezTo>
                  <a:cubicBezTo>
                    <a:pt x="5" y="6"/>
                    <a:pt x="4" y="6"/>
                    <a:pt x="4" y="6"/>
                  </a:cubicBezTo>
                  <a:cubicBezTo>
                    <a:pt x="3" y="6"/>
                    <a:pt x="3" y="7"/>
                    <a:pt x="3" y="7"/>
                  </a:cubicBezTo>
                  <a:cubicBezTo>
                    <a:pt x="2" y="7"/>
                    <a:pt x="2" y="7"/>
                    <a:pt x="1" y="7"/>
                  </a:cubicBezTo>
                  <a:cubicBezTo>
                    <a:pt x="1" y="7"/>
                    <a:pt x="0" y="7"/>
                    <a:pt x="0" y="7"/>
                  </a:cubicBezTo>
                  <a:cubicBezTo>
                    <a:pt x="0" y="3"/>
                    <a:pt x="0" y="3"/>
                    <a:pt x="0" y="3"/>
                  </a:cubicBezTo>
                  <a:cubicBezTo>
                    <a:pt x="1" y="3"/>
                    <a:pt x="3" y="2"/>
                    <a:pt x="4" y="2"/>
                  </a:cubicBezTo>
                  <a:cubicBezTo>
                    <a:pt x="5" y="1"/>
                    <a:pt x="6" y="1"/>
                    <a:pt x="7" y="0"/>
                  </a:cubicBezTo>
                  <a:lnTo>
                    <a:pt x="10" y="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5" name="Freeform 78"/>
            <p:cNvSpPr>
              <a:spLocks noEditPoints="1"/>
            </p:cNvSpPr>
            <p:nvPr/>
          </p:nvSpPr>
          <p:spPr bwMode="auto">
            <a:xfrm>
              <a:off x="7237800" y="3726640"/>
              <a:ext cx="32350" cy="49995"/>
            </a:xfrm>
            <a:custGeom>
              <a:avLst/>
              <a:gdLst>
                <a:gd name="T0" fmla="*/ 8 w 16"/>
                <a:gd name="T1" fmla="*/ 24 h 24"/>
                <a:gd name="T2" fmla="*/ 0 w 16"/>
                <a:gd name="T3" fmla="*/ 12 h 24"/>
                <a:gd name="T4" fmla="*/ 2 w 16"/>
                <a:gd name="T5" fmla="*/ 3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8"/>
                    <a:pt x="0" y="5"/>
                    <a:pt x="2" y="3"/>
                  </a:cubicBezTo>
                  <a:cubicBezTo>
                    <a:pt x="3" y="1"/>
                    <a:pt x="6" y="0"/>
                    <a:pt x="8" y="0"/>
                  </a:cubicBezTo>
                  <a:cubicBezTo>
                    <a:pt x="14" y="0"/>
                    <a:pt x="16" y="4"/>
                    <a:pt x="16" y="12"/>
                  </a:cubicBezTo>
                  <a:cubicBezTo>
                    <a:pt x="16" y="16"/>
                    <a:pt x="15" y="19"/>
                    <a:pt x="14" y="21"/>
                  </a:cubicBezTo>
                  <a:cubicBezTo>
                    <a:pt x="13" y="23"/>
                    <a:pt x="11"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6" name="Freeform 79"/>
            <p:cNvSpPr>
              <a:spLocks noEditPoints="1"/>
            </p:cNvSpPr>
            <p:nvPr/>
          </p:nvSpPr>
          <p:spPr bwMode="auto">
            <a:xfrm>
              <a:off x="7237800" y="3795750"/>
              <a:ext cx="32350" cy="47054"/>
            </a:xfrm>
            <a:custGeom>
              <a:avLst/>
              <a:gdLst>
                <a:gd name="T0" fmla="*/ 8 w 16"/>
                <a:gd name="T1" fmla="*/ 23 h 23"/>
                <a:gd name="T2" fmla="*/ 0 w 16"/>
                <a:gd name="T3" fmla="*/ 12 h 23"/>
                <a:gd name="T4" fmla="*/ 2 w 16"/>
                <a:gd name="T5" fmla="*/ 3 h 23"/>
                <a:gd name="T6" fmla="*/ 8 w 16"/>
                <a:gd name="T7" fmla="*/ 0 h 23"/>
                <a:gd name="T8" fmla="*/ 16 w 16"/>
                <a:gd name="T9" fmla="*/ 11 h 23"/>
                <a:gd name="T10" fmla="*/ 14 w 16"/>
                <a:gd name="T11" fmla="*/ 20 h 23"/>
                <a:gd name="T12" fmla="*/ 8 w 16"/>
                <a:gd name="T13" fmla="*/ 23 h 23"/>
                <a:gd name="T14" fmla="*/ 8 w 16"/>
                <a:gd name="T15" fmla="*/ 4 h 23"/>
                <a:gd name="T16" fmla="*/ 5 w 16"/>
                <a:gd name="T17" fmla="*/ 12 h 23"/>
                <a:gd name="T18" fmla="*/ 8 w 16"/>
                <a:gd name="T19" fmla="*/ 19 h 23"/>
                <a:gd name="T20" fmla="*/ 11 w 16"/>
                <a:gd name="T21" fmla="*/ 11 h 23"/>
                <a:gd name="T22" fmla="*/ 8 w 16"/>
                <a:gd name="T2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
                  <a:moveTo>
                    <a:pt x="8" y="23"/>
                  </a:moveTo>
                  <a:cubicBezTo>
                    <a:pt x="2" y="23"/>
                    <a:pt x="0" y="19"/>
                    <a:pt x="0" y="12"/>
                  </a:cubicBezTo>
                  <a:cubicBezTo>
                    <a:pt x="0" y="8"/>
                    <a:pt x="0" y="5"/>
                    <a:pt x="2" y="3"/>
                  </a:cubicBezTo>
                  <a:cubicBezTo>
                    <a:pt x="3" y="1"/>
                    <a:pt x="6" y="0"/>
                    <a:pt x="8" y="0"/>
                  </a:cubicBezTo>
                  <a:cubicBezTo>
                    <a:pt x="14" y="0"/>
                    <a:pt x="16" y="4"/>
                    <a:pt x="16" y="11"/>
                  </a:cubicBezTo>
                  <a:cubicBezTo>
                    <a:pt x="16" y="15"/>
                    <a:pt x="15" y="18"/>
                    <a:pt x="14" y="20"/>
                  </a:cubicBezTo>
                  <a:cubicBezTo>
                    <a:pt x="13" y="22"/>
                    <a:pt x="11" y="23"/>
                    <a:pt x="8" y="23"/>
                  </a:cubicBezTo>
                  <a:close/>
                  <a:moveTo>
                    <a:pt x="8" y="4"/>
                  </a:moveTo>
                  <a:cubicBezTo>
                    <a:pt x="6" y="4"/>
                    <a:pt x="5" y="6"/>
                    <a:pt x="5" y="12"/>
                  </a:cubicBezTo>
                  <a:cubicBezTo>
                    <a:pt x="5" y="17"/>
                    <a:pt x="6" y="19"/>
                    <a:pt x="8" y="19"/>
                  </a:cubicBezTo>
                  <a:cubicBezTo>
                    <a:pt x="10" y="19"/>
                    <a:pt x="11" y="17"/>
                    <a:pt x="11" y="11"/>
                  </a:cubicBezTo>
                  <a:cubicBezTo>
                    <a:pt x="11" y="6"/>
                    <a:pt x="10" y="4"/>
                    <a:pt x="8" y="4"/>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7" name="Freeform 80"/>
            <p:cNvSpPr>
              <a:spLocks noEditPoints="1"/>
            </p:cNvSpPr>
            <p:nvPr/>
          </p:nvSpPr>
          <p:spPr bwMode="auto">
            <a:xfrm>
              <a:off x="7196628" y="3661941"/>
              <a:ext cx="32350" cy="47054"/>
            </a:xfrm>
            <a:custGeom>
              <a:avLst/>
              <a:gdLst>
                <a:gd name="T0" fmla="*/ 8 w 16"/>
                <a:gd name="T1" fmla="*/ 23 h 23"/>
                <a:gd name="T2" fmla="*/ 0 w 16"/>
                <a:gd name="T3" fmla="*/ 12 h 23"/>
                <a:gd name="T4" fmla="*/ 2 w 16"/>
                <a:gd name="T5" fmla="*/ 3 h 23"/>
                <a:gd name="T6" fmla="*/ 8 w 16"/>
                <a:gd name="T7" fmla="*/ 0 h 23"/>
                <a:gd name="T8" fmla="*/ 16 w 16"/>
                <a:gd name="T9" fmla="*/ 12 h 23"/>
                <a:gd name="T10" fmla="*/ 14 w 16"/>
                <a:gd name="T11" fmla="*/ 20 h 23"/>
                <a:gd name="T12" fmla="*/ 8 w 16"/>
                <a:gd name="T13" fmla="*/ 23 h 23"/>
                <a:gd name="T14" fmla="*/ 8 w 16"/>
                <a:gd name="T15" fmla="*/ 4 h 23"/>
                <a:gd name="T16" fmla="*/ 5 w 16"/>
                <a:gd name="T17" fmla="*/ 12 h 23"/>
                <a:gd name="T18" fmla="*/ 8 w 16"/>
                <a:gd name="T19" fmla="*/ 20 h 23"/>
                <a:gd name="T20" fmla="*/ 11 w 16"/>
                <a:gd name="T21" fmla="*/ 12 h 23"/>
                <a:gd name="T22" fmla="*/ 8 w 16"/>
                <a:gd name="T2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
                  <a:moveTo>
                    <a:pt x="8" y="23"/>
                  </a:moveTo>
                  <a:cubicBezTo>
                    <a:pt x="2" y="23"/>
                    <a:pt x="0" y="20"/>
                    <a:pt x="0" y="12"/>
                  </a:cubicBezTo>
                  <a:cubicBezTo>
                    <a:pt x="0" y="8"/>
                    <a:pt x="0" y="5"/>
                    <a:pt x="2" y="3"/>
                  </a:cubicBezTo>
                  <a:cubicBezTo>
                    <a:pt x="3" y="1"/>
                    <a:pt x="6" y="0"/>
                    <a:pt x="8" y="0"/>
                  </a:cubicBezTo>
                  <a:cubicBezTo>
                    <a:pt x="14" y="0"/>
                    <a:pt x="16" y="4"/>
                    <a:pt x="16" y="12"/>
                  </a:cubicBezTo>
                  <a:cubicBezTo>
                    <a:pt x="16" y="15"/>
                    <a:pt x="15" y="18"/>
                    <a:pt x="14" y="20"/>
                  </a:cubicBezTo>
                  <a:cubicBezTo>
                    <a:pt x="13" y="22"/>
                    <a:pt x="11" y="23"/>
                    <a:pt x="8" y="23"/>
                  </a:cubicBezTo>
                  <a:close/>
                  <a:moveTo>
                    <a:pt x="8" y="4"/>
                  </a:moveTo>
                  <a:cubicBezTo>
                    <a:pt x="6" y="4"/>
                    <a:pt x="5" y="7"/>
                    <a:pt x="5" y="12"/>
                  </a:cubicBezTo>
                  <a:cubicBezTo>
                    <a:pt x="5" y="17"/>
                    <a:pt x="6" y="20"/>
                    <a:pt x="8" y="20"/>
                  </a:cubicBezTo>
                  <a:cubicBezTo>
                    <a:pt x="10" y="20"/>
                    <a:pt x="11" y="17"/>
                    <a:pt x="11" y="12"/>
                  </a:cubicBezTo>
                  <a:cubicBezTo>
                    <a:pt x="11" y="6"/>
                    <a:pt x="10" y="4"/>
                    <a:pt x="8" y="4"/>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8" name="Freeform 81"/>
            <p:cNvSpPr>
              <a:spLocks/>
            </p:cNvSpPr>
            <p:nvPr/>
          </p:nvSpPr>
          <p:spPr bwMode="auto">
            <a:xfrm>
              <a:off x="7201039" y="3726640"/>
              <a:ext cx="20586" cy="48524"/>
            </a:xfrm>
            <a:custGeom>
              <a:avLst/>
              <a:gdLst>
                <a:gd name="T0" fmla="*/ 10 w 10"/>
                <a:gd name="T1" fmla="*/ 0 h 23"/>
                <a:gd name="T2" fmla="*/ 10 w 10"/>
                <a:gd name="T3" fmla="*/ 23 h 23"/>
                <a:gd name="T4" fmla="*/ 5 w 10"/>
                <a:gd name="T5" fmla="*/ 23 h 23"/>
                <a:gd name="T6" fmla="*/ 5 w 10"/>
                <a:gd name="T7" fmla="*/ 6 h 23"/>
                <a:gd name="T8" fmla="*/ 4 w 10"/>
                <a:gd name="T9" fmla="*/ 7 h 23"/>
                <a:gd name="T10" fmla="*/ 3 w 10"/>
                <a:gd name="T11" fmla="*/ 7 h 23"/>
                <a:gd name="T12" fmla="*/ 1 w 10"/>
                <a:gd name="T13" fmla="*/ 8 h 23"/>
                <a:gd name="T14" fmla="*/ 0 w 10"/>
                <a:gd name="T15" fmla="*/ 8 h 23"/>
                <a:gd name="T16" fmla="*/ 0 w 10"/>
                <a:gd name="T17" fmla="*/ 4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6"/>
                    <a:pt x="5" y="6"/>
                    <a:pt x="5" y="6"/>
                  </a:cubicBezTo>
                  <a:cubicBezTo>
                    <a:pt x="5" y="6"/>
                    <a:pt x="4" y="6"/>
                    <a:pt x="4" y="7"/>
                  </a:cubicBezTo>
                  <a:cubicBezTo>
                    <a:pt x="3" y="7"/>
                    <a:pt x="3" y="7"/>
                    <a:pt x="3" y="7"/>
                  </a:cubicBezTo>
                  <a:cubicBezTo>
                    <a:pt x="2" y="7"/>
                    <a:pt x="2" y="7"/>
                    <a:pt x="1" y="8"/>
                  </a:cubicBezTo>
                  <a:cubicBezTo>
                    <a:pt x="1" y="8"/>
                    <a:pt x="0" y="8"/>
                    <a:pt x="0" y="8"/>
                  </a:cubicBezTo>
                  <a:cubicBezTo>
                    <a:pt x="0" y="4"/>
                    <a:pt x="0" y="4"/>
                    <a:pt x="0" y="4"/>
                  </a:cubicBezTo>
                  <a:cubicBezTo>
                    <a:pt x="1" y="3"/>
                    <a:pt x="3" y="3"/>
                    <a:pt x="4" y="2"/>
                  </a:cubicBezTo>
                  <a:cubicBezTo>
                    <a:pt x="5" y="2"/>
                    <a:pt x="6" y="1"/>
                    <a:pt x="7" y="0"/>
                  </a:cubicBezTo>
                  <a:lnTo>
                    <a:pt x="10" y="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9" name="Freeform 82"/>
            <p:cNvSpPr>
              <a:spLocks noEditPoints="1"/>
            </p:cNvSpPr>
            <p:nvPr/>
          </p:nvSpPr>
          <p:spPr bwMode="auto">
            <a:xfrm>
              <a:off x="7196628" y="3795750"/>
              <a:ext cx="32350" cy="47054"/>
            </a:xfrm>
            <a:custGeom>
              <a:avLst/>
              <a:gdLst>
                <a:gd name="T0" fmla="*/ 8 w 16"/>
                <a:gd name="T1" fmla="*/ 23 h 23"/>
                <a:gd name="T2" fmla="*/ 0 w 16"/>
                <a:gd name="T3" fmla="*/ 12 h 23"/>
                <a:gd name="T4" fmla="*/ 2 w 16"/>
                <a:gd name="T5" fmla="*/ 3 h 23"/>
                <a:gd name="T6" fmla="*/ 8 w 16"/>
                <a:gd name="T7" fmla="*/ 0 h 23"/>
                <a:gd name="T8" fmla="*/ 16 w 16"/>
                <a:gd name="T9" fmla="*/ 11 h 23"/>
                <a:gd name="T10" fmla="*/ 14 w 16"/>
                <a:gd name="T11" fmla="*/ 20 h 23"/>
                <a:gd name="T12" fmla="*/ 8 w 16"/>
                <a:gd name="T13" fmla="*/ 23 h 23"/>
                <a:gd name="T14" fmla="*/ 8 w 16"/>
                <a:gd name="T15" fmla="*/ 4 h 23"/>
                <a:gd name="T16" fmla="*/ 5 w 16"/>
                <a:gd name="T17" fmla="*/ 12 h 23"/>
                <a:gd name="T18" fmla="*/ 8 w 16"/>
                <a:gd name="T19" fmla="*/ 19 h 23"/>
                <a:gd name="T20" fmla="*/ 11 w 16"/>
                <a:gd name="T21" fmla="*/ 11 h 23"/>
                <a:gd name="T22" fmla="*/ 8 w 16"/>
                <a:gd name="T2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
                  <a:moveTo>
                    <a:pt x="8" y="23"/>
                  </a:moveTo>
                  <a:cubicBezTo>
                    <a:pt x="2" y="23"/>
                    <a:pt x="0" y="19"/>
                    <a:pt x="0" y="12"/>
                  </a:cubicBezTo>
                  <a:cubicBezTo>
                    <a:pt x="0" y="8"/>
                    <a:pt x="0" y="5"/>
                    <a:pt x="2" y="3"/>
                  </a:cubicBezTo>
                  <a:cubicBezTo>
                    <a:pt x="3" y="1"/>
                    <a:pt x="6" y="0"/>
                    <a:pt x="8" y="0"/>
                  </a:cubicBezTo>
                  <a:cubicBezTo>
                    <a:pt x="14" y="0"/>
                    <a:pt x="16" y="4"/>
                    <a:pt x="16" y="11"/>
                  </a:cubicBezTo>
                  <a:cubicBezTo>
                    <a:pt x="16" y="15"/>
                    <a:pt x="15" y="18"/>
                    <a:pt x="14" y="20"/>
                  </a:cubicBezTo>
                  <a:cubicBezTo>
                    <a:pt x="13" y="22"/>
                    <a:pt x="11" y="23"/>
                    <a:pt x="8" y="23"/>
                  </a:cubicBezTo>
                  <a:close/>
                  <a:moveTo>
                    <a:pt x="8" y="4"/>
                  </a:moveTo>
                  <a:cubicBezTo>
                    <a:pt x="6" y="4"/>
                    <a:pt x="5" y="6"/>
                    <a:pt x="5" y="12"/>
                  </a:cubicBezTo>
                  <a:cubicBezTo>
                    <a:pt x="5" y="17"/>
                    <a:pt x="6" y="19"/>
                    <a:pt x="8" y="19"/>
                  </a:cubicBezTo>
                  <a:cubicBezTo>
                    <a:pt x="10" y="19"/>
                    <a:pt x="11" y="17"/>
                    <a:pt x="11" y="11"/>
                  </a:cubicBezTo>
                  <a:cubicBezTo>
                    <a:pt x="11" y="6"/>
                    <a:pt x="10" y="4"/>
                    <a:pt x="8" y="4"/>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0" name="Rectangle 83"/>
            <p:cNvSpPr>
              <a:spLocks noChangeArrowheads="1"/>
            </p:cNvSpPr>
            <p:nvPr/>
          </p:nvSpPr>
          <p:spPr bwMode="auto">
            <a:xfrm>
              <a:off x="6337895" y="3842804"/>
              <a:ext cx="413191" cy="413191"/>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1" name="Freeform 84"/>
            <p:cNvSpPr>
              <a:spLocks/>
            </p:cNvSpPr>
            <p:nvPr/>
          </p:nvSpPr>
          <p:spPr bwMode="auto">
            <a:xfrm>
              <a:off x="6409946" y="3916325"/>
              <a:ext cx="30879" cy="70581"/>
            </a:xfrm>
            <a:custGeom>
              <a:avLst/>
              <a:gdLst>
                <a:gd name="T0" fmla="*/ 15 w 15"/>
                <a:gd name="T1" fmla="*/ 0 h 34"/>
                <a:gd name="T2" fmla="*/ 15 w 15"/>
                <a:gd name="T3" fmla="*/ 34 h 34"/>
                <a:gd name="T4" fmla="*/ 7 w 15"/>
                <a:gd name="T5" fmla="*/ 34 h 34"/>
                <a:gd name="T6" fmla="*/ 7 w 15"/>
                <a:gd name="T7" fmla="*/ 8 h 34"/>
                <a:gd name="T8" fmla="*/ 6 w 15"/>
                <a:gd name="T9" fmla="*/ 9 h 34"/>
                <a:gd name="T10" fmla="*/ 4 w 15"/>
                <a:gd name="T11" fmla="*/ 10 h 34"/>
                <a:gd name="T12" fmla="*/ 2 w 15"/>
                <a:gd name="T13" fmla="*/ 11 h 34"/>
                <a:gd name="T14" fmla="*/ 0 w 15"/>
                <a:gd name="T15" fmla="*/ 11 h 34"/>
                <a:gd name="T16" fmla="*/ 0 w 15"/>
                <a:gd name="T17" fmla="*/ 5 h 34"/>
                <a:gd name="T18" fmla="*/ 6 w 15"/>
                <a:gd name="T19" fmla="*/ 3 h 34"/>
                <a:gd name="T20" fmla="*/ 10 w 15"/>
                <a:gd name="T21" fmla="*/ 0 h 34"/>
                <a:gd name="T22" fmla="*/ 15 w 15"/>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4">
                  <a:moveTo>
                    <a:pt x="15" y="0"/>
                  </a:moveTo>
                  <a:cubicBezTo>
                    <a:pt x="15" y="34"/>
                    <a:pt x="15" y="34"/>
                    <a:pt x="15" y="34"/>
                  </a:cubicBezTo>
                  <a:cubicBezTo>
                    <a:pt x="7" y="34"/>
                    <a:pt x="7" y="34"/>
                    <a:pt x="7" y="34"/>
                  </a:cubicBezTo>
                  <a:cubicBezTo>
                    <a:pt x="7" y="8"/>
                    <a:pt x="7" y="8"/>
                    <a:pt x="7" y="8"/>
                  </a:cubicBezTo>
                  <a:cubicBezTo>
                    <a:pt x="7" y="9"/>
                    <a:pt x="6" y="9"/>
                    <a:pt x="6" y="9"/>
                  </a:cubicBezTo>
                  <a:cubicBezTo>
                    <a:pt x="5" y="10"/>
                    <a:pt x="5" y="10"/>
                    <a:pt x="4" y="10"/>
                  </a:cubicBezTo>
                  <a:cubicBezTo>
                    <a:pt x="4" y="11"/>
                    <a:pt x="3" y="11"/>
                    <a:pt x="2" y="11"/>
                  </a:cubicBezTo>
                  <a:cubicBezTo>
                    <a:pt x="2" y="11"/>
                    <a:pt x="1" y="11"/>
                    <a:pt x="0" y="11"/>
                  </a:cubicBezTo>
                  <a:cubicBezTo>
                    <a:pt x="0" y="5"/>
                    <a:pt x="0" y="5"/>
                    <a:pt x="0" y="5"/>
                  </a:cubicBezTo>
                  <a:cubicBezTo>
                    <a:pt x="2" y="5"/>
                    <a:pt x="4" y="4"/>
                    <a:pt x="6" y="3"/>
                  </a:cubicBezTo>
                  <a:cubicBezTo>
                    <a:pt x="7" y="2"/>
                    <a:pt x="9" y="1"/>
                    <a:pt x="10" y="0"/>
                  </a:cubicBezTo>
                  <a:lnTo>
                    <a:pt x="15"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2" name="Freeform 85"/>
            <p:cNvSpPr>
              <a:spLocks noEditPoints="1"/>
            </p:cNvSpPr>
            <p:nvPr/>
          </p:nvSpPr>
          <p:spPr bwMode="auto">
            <a:xfrm>
              <a:off x="6464352" y="3916325"/>
              <a:ext cx="48524" cy="72051"/>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0 h 35"/>
                <a:gd name="T12" fmla="*/ 12 w 24"/>
                <a:gd name="T13" fmla="*/ 35 h 35"/>
                <a:gd name="T14" fmla="*/ 12 w 24"/>
                <a:gd name="T15" fmla="*/ 6 h 35"/>
                <a:gd name="T16" fmla="*/ 7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8"/>
                    <a:pt x="3" y="5"/>
                  </a:cubicBezTo>
                  <a:cubicBezTo>
                    <a:pt x="5" y="2"/>
                    <a:pt x="8" y="0"/>
                    <a:pt x="13" y="0"/>
                  </a:cubicBezTo>
                  <a:cubicBezTo>
                    <a:pt x="20" y="0"/>
                    <a:pt x="24" y="6"/>
                    <a:pt x="24" y="17"/>
                  </a:cubicBezTo>
                  <a:cubicBezTo>
                    <a:pt x="24" y="23"/>
                    <a:pt x="23" y="27"/>
                    <a:pt x="21" y="30"/>
                  </a:cubicBezTo>
                  <a:cubicBezTo>
                    <a:pt x="19" y="33"/>
                    <a:pt x="16" y="35"/>
                    <a:pt x="12" y="35"/>
                  </a:cubicBezTo>
                  <a:close/>
                  <a:moveTo>
                    <a:pt x="12" y="6"/>
                  </a:moveTo>
                  <a:cubicBezTo>
                    <a:pt x="9" y="6"/>
                    <a:pt x="7" y="10"/>
                    <a:pt x="7" y="18"/>
                  </a:cubicBezTo>
                  <a:cubicBezTo>
                    <a:pt x="7" y="25"/>
                    <a:pt x="9" y="29"/>
                    <a:pt x="12" y="29"/>
                  </a:cubicBezTo>
                  <a:cubicBezTo>
                    <a:pt x="15" y="29"/>
                    <a:pt x="17" y="25"/>
                    <a:pt x="17" y="18"/>
                  </a:cubicBezTo>
                  <a:cubicBezTo>
                    <a:pt x="17" y="10"/>
                    <a:pt x="15" y="6"/>
                    <a:pt x="12" y="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3" name="Freeform 86"/>
            <p:cNvSpPr>
              <a:spLocks/>
            </p:cNvSpPr>
            <p:nvPr/>
          </p:nvSpPr>
          <p:spPr bwMode="auto">
            <a:xfrm>
              <a:off x="6527581" y="3916325"/>
              <a:ext cx="29409" cy="70581"/>
            </a:xfrm>
            <a:custGeom>
              <a:avLst/>
              <a:gdLst>
                <a:gd name="T0" fmla="*/ 14 w 14"/>
                <a:gd name="T1" fmla="*/ 0 h 34"/>
                <a:gd name="T2" fmla="*/ 14 w 14"/>
                <a:gd name="T3" fmla="*/ 34 h 34"/>
                <a:gd name="T4" fmla="*/ 7 w 14"/>
                <a:gd name="T5" fmla="*/ 34 h 34"/>
                <a:gd name="T6" fmla="*/ 7 w 14"/>
                <a:gd name="T7" fmla="*/ 8 h 34"/>
                <a:gd name="T8" fmla="*/ 5 w 14"/>
                <a:gd name="T9" fmla="*/ 9 h 34"/>
                <a:gd name="T10" fmla="*/ 3 w 14"/>
                <a:gd name="T11" fmla="*/ 10 h 34"/>
                <a:gd name="T12" fmla="*/ 1 w 14"/>
                <a:gd name="T13" fmla="*/ 11 h 34"/>
                <a:gd name="T14" fmla="*/ 0 w 14"/>
                <a:gd name="T15" fmla="*/ 11 h 34"/>
                <a:gd name="T16" fmla="*/ 0 w 14"/>
                <a:gd name="T17" fmla="*/ 5 h 34"/>
                <a:gd name="T18" fmla="*/ 5 w 14"/>
                <a:gd name="T19" fmla="*/ 3 h 34"/>
                <a:gd name="T20" fmla="*/ 9 w 14"/>
                <a:gd name="T21" fmla="*/ 0 h 34"/>
                <a:gd name="T22" fmla="*/ 14 w 14"/>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4">
                  <a:moveTo>
                    <a:pt x="14" y="0"/>
                  </a:moveTo>
                  <a:cubicBezTo>
                    <a:pt x="14" y="34"/>
                    <a:pt x="14" y="34"/>
                    <a:pt x="14" y="34"/>
                  </a:cubicBezTo>
                  <a:cubicBezTo>
                    <a:pt x="7" y="34"/>
                    <a:pt x="7" y="34"/>
                    <a:pt x="7" y="34"/>
                  </a:cubicBezTo>
                  <a:cubicBezTo>
                    <a:pt x="7" y="8"/>
                    <a:pt x="7" y="8"/>
                    <a:pt x="7" y="8"/>
                  </a:cubicBezTo>
                  <a:cubicBezTo>
                    <a:pt x="6" y="9"/>
                    <a:pt x="6" y="9"/>
                    <a:pt x="5" y="9"/>
                  </a:cubicBezTo>
                  <a:cubicBezTo>
                    <a:pt x="5" y="10"/>
                    <a:pt x="4" y="10"/>
                    <a:pt x="3" y="10"/>
                  </a:cubicBezTo>
                  <a:cubicBezTo>
                    <a:pt x="3" y="11"/>
                    <a:pt x="2" y="11"/>
                    <a:pt x="1" y="11"/>
                  </a:cubicBezTo>
                  <a:cubicBezTo>
                    <a:pt x="1" y="11"/>
                    <a:pt x="0" y="11"/>
                    <a:pt x="0" y="11"/>
                  </a:cubicBezTo>
                  <a:cubicBezTo>
                    <a:pt x="0" y="5"/>
                    <a:pt x="0" y="5"/>
                    <a:pt x="0" y="5"/>
                  </a:cubicBezTo>
                  <a:cubicBezTo>
                    <a:pt x="1" y="5"/>
                    <a:pt x="3" y="4"/>
                    <a:pt x="5" y="3"/>
                  </a:cubicBezTo>
                  <a:cubicBezTo>
                    <a:pt x="7" y="2"/>
                    <a:pt x="8" y="1"/>
                    <a:pt x="9" y="0"/>
                  </a:cubicBezTo>
                  <a:lnTo>
                    <a:pt x="14"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4" name="Freeform 87"/>
            <p:cNvSpPr>
              <a:spLocks noEditPoints="1"/>
            </p:cNvSpPr>
            <p:nvPr/>
          </p:nvSpPr>
          <p:spPr bwMode="auto">
            <a:xfrm>
              <a:off x="6404065" y="4014844"/>
              <a:ext cx="49995" cy="70581"/>
            </a:xfrm>
            <a:custGeom>
              <a:avLst/>
              <a:gdLst>
                <a:gd name="T0" fmla="*/ 12 w 24"/>
                <a:gd name="T1" fmla="*/ 34 h 34"/>
                <a:gd name="T2" fmla="*/ 0 w 24"/>
                <a:gd name="T3" fmla="*/ 17 h 34"/>
                <a:gd name="T4" fmla="*/ 3 w 24"/>
                <a:gd name="T5" fmla="*/ 4 h 34"/>
                <a:gd name="T6" fmla="*/ 12 w 24"/>
                <a:gd name="T7" fmla="*/ 0 h 34"/>
                <a:gd name="T8" fmla="*/ 24 w 24"/>
                <a:gd name="T9" fmla="*/ 16 h 34"/>
                <a:gd name="T10" fmla="*/ 21 w 24"/>
                <a:gd name="T11" fmla="*/ 29 h 34"/>
                <a:gd name="T12" fmla="*/ 12 w 24"/>
                <a:gd name="T13" fmla="*/ 34 h 34"/>
                <a:gd name="T14" fmla="*/ 12 w 24"/>
                <a:gd name="T15" fmla="*/ 5 h 34"/>
                <a:gd name="T16" fmla="*/ 7 w 24"/>
                <a:gd name="T17" fmla="*/ 17 h 34"/>
                <a:gd name="T18" fmla="*/ 12 w 24"/>
                <a:gd name="T19" fmla="*/ 28 h 34"/>
                <a:gd name="T20" fmla="*/ 16 w 24"/>
                <a:gd name="T21" fmla="*/ 17 h 34"/>
                <a:gd name="T22" fmla="*/ 12 w 24"/>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8"/>
                    <a:pt x="0" y="17"/>
                  </a:cubicBezTo>
                  <a:cubicBezTo>
                    <a:pt x="0" y="11"/>
                    <a:pt x="1" y="7"/>
                    <a:pt x="3" y="4"/>
                  </a:cubicBezTo>
                  <a:cubicBezTo>
                    <a:pt x="5" y="1"/>
                    <a:pt x="8" y="0"/>
                    <a:pt x="12" y="0"/>
                  </a:cubicBezTo>
                  <a:cubicBezTo>
                    <a:pt x="20" y="0"/>
                    <a:pt x="24" y="5"/>
                    <a:pt x="24" y="16"/>
                  </a:cubicBezTo>
                  <a:cubicBezTo>
                    <a:pt x="24" y="22"/>
                    <a:pt x="23" y="26"/>
                    <a:pt x="21" y="29"/>
                  </a:cubicBezTo>
                  <a:cubicBezTo>
                    <a:pt x="19" y="32"/>
                    <a:pt x="16" y="34"/>
                    <a:pt x="12" y="34"/>
                  </a:cubicBezTo>
                  <a:close/>
                  <a:moveTo>
                    <a:pt x="12" y="5"/>
                  </a:moveTo>
                  <a:cubicBezTo>
                    <a:pt x="9" y="5"/>
                    <a:pt x="7" y="9"/>
                    <a:pt x="7" y="17"/>
                  </a:cubicBezTo>
                  <a:cubicBezTo>
                    <a:pt x="7" y="24"/>
                    <a:pt x="9" y="28"/>
                    <a:pt x="12" y="28"/>
                  </a:cubicBezTo>
                  <a:cubicBezTo>
                    <a:pt x="15" y="28"/>
                    <a:pt x="16" y="24"/>
                    <a:pt x="16" y="17"/>
                  </a:cubicBezTo>
                  <a:cubicBezTo>
                    <a:pt x="16" y="9"/>
                    <a:pt x="15" y="5"/>
                    <a:pt x="12" y="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5" name="Freeform 88"/>
            <p:cNvSpPr>
              <a:spLocks/>
            </p:cNvSpPr>
            <p:nvPr/>
          </p:nvSpPr>
          <p:spPr bwMode="auto">
            <a:xfrm>
              <a:off x="6470234" y="4013374"/>
              <a:ext cx="30879" cy="70581"/>
            </a:xfrm>
            <a:custGeom>
              <a:avLst/>
              <a:gdLst>
                <a:gd name="T0" fmla="*/ 15 w 15"/>
                <a:gd name="T1" fmla="*/ 0 h 34"/>
                <a:gd name="T2" fmla="*/ 15 w 15"/>
                <a:gd name="T3" fmla="*/ 34 h 34"/>
                <a:gd name="T4" fmla="*/ 7 w 15"/>
                <a:gd name="T5" fmla="*/ 34 h 34"/>
                <a:gd name="T6" fmla="*/ 7 w 15"/>
                <a:gd name="T7" fmla="*/ 9 h 34"/>
                <a:gd name="T8" fmla="*/ 6 w 15"/>
                <a:gd name="T9" fmla="*/ 10 h 34"/>
                <a:gd name="T10" fmla="*/ 4 w 15"/>
                <a:gd name="T11" fmla="*/ 10 h 34"/>
                <a:gd name="T12" fmla="*/ 2 w 15"/>
                <a:gd name="T13" fmla="*/ 11 h 34"/>
                <a:gd name="T14" fmla="*/ 0 w 15"/>
                <a:gd name="T15" fmla="*/ 11 h 34"/>
                <a:gd name="T16" fmla="*/ 0 w 15"/>
                <a:gd name="T17" fmla="*/ 5 h 34"/>
                <a:gd name="T18" fmla="*/ 6 w 15"/>
                <a:gd name="T19" fmla="*/ 3 h 34"/>
                <a:gd name="T20" fmla="*/ 10 w 15"/>
                <a:gd name="T21" fmla="*/ 0 h 34"/>
                <a:gd name="T22" fmla="*/ 15 w 15"/>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4">
                  <a:moveTo>
                    <a:pt x="15" y="0"/>
                  </a:moveTo>
                  <a:cubicBezTo>
                    <a:pt x="15" y="34"/>
                    <a:pt x="15" y="34"/>
                    <a:pt x="15" y="34"/>
                  </a:cubicBezTo>
                  <a:cubicBezTo>
                    <a:pt x="7" y="34"/>
                    <a:pt x="7" y="34"/>
                    <a:pt x="7" y="34"/>
                  </a:cubicBezTo>
                  <a:cubicBezTo>
                    <a:pt x="7" y="9"/>
                    <a:pt x="7" y="9"/>
                    <a:pt x="7" y="9"/>
                  </a:cubicBezTo>
                  <a:cubicBezTo>
                    <a:pt x="7" y="9"/>
                    <a:pt x="7" y="9"/>
                    <a:pt x="6" y="10"/>
                  </a:cubicBezTo>
                  <a:cubicBezTo>
                    <a:pt x="5" y="10"/>
                    <a:pt x="5" y="10"/>
                    <a:pt x="4" y="10"/>
                  </a:cubicBezTo>
                  <a:cubicBezTo>
                    <a:pt x="4" y="11"/>
                    <a:pt x="3" y="11"/>
                    <a:pt x="2" y="11"/>
                  </a:cubicBezTo>
                  <a:cubicBezTo>
                    <a:pt x="2" y="11"/>
                    <a:pt x="1" y="11"/>
                    <a:pt x="0" y="11"/>
                  </a:cubicBezTo>
                  <a:cubicBezTo>
                    <a:pt x="0" y="5"/>
                    <a:pt x="0" y="5"/>
                    <a:pt x="0" y="5"/>
                  </a:cubicBezTo>
                  <a:cubicBezTo>
                    <a:pt x="2" y="5"/>
                    <a:pt x="4" y="4"/>
                    <a:pt x="6" y="3"/>
                  </a:cubicBezTo>
                  <a:cubicBezTo>
                    <a:pt x="7" y="2"/>
                    <a:pt x="9" y="1"/>
                    <a:pt x="10" y="0"/>
                  </a:cubicBezTo>
                  <a:lnTo>
                    <a:pt x="15"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6" name="Freeform 89"/>
            <p:cNvSpPr>
              <a:spLocks noEditPoints="1"/>
            </p:cNvSpPr>
            <p:nvPr/>
          </p:nvSpPr>
          <p:spPr bwMode="auto">
            <a:xfrm>
              <a:off x="6518758" y="4014844"/>
              <a:ext cx="49995" cy="70581"/>
            </a:xfrm>
            <a:custGeom>
              <a:avLst/>
              <a:gdLst>
                <a:gd name="T0" fmla="*/ 12 w 24"/>
                <a:gd name="T1" fmla="*/ 34 h 34"/>
                <a:gd name="T2" fmla="*/ 0 w 24"/>
                <a:gd name="T3" fmla="*/ 17 h 34"/>
                <a:gd name="T4" fmla="*/ 3 w 24"/>
                <a:gd name="T5" fmla="*/ 4 h 34"/>
                <a:gd name="T6" fmla="*/ 13 w 24"/>
                <a:gd name="T7" fmla="*/ 0 h 34"/>
                <a:gd name="T8" fmla="*/ 24 w 24"/>
                <a:gd name="T9" fmla="*/ 16 h 34"/>
                <a:gd name="T10" fmla="*/ 21 w 24"/>
                <a:gd name="T11" fmla="*/ 29 h 34"/>
                <a:gd name="T12" fmla="*/ 12 w 24"/>
                <a:gd name="T13" fmla="*/ 34 h 34"/>
                <a:gd name="T14" fmla="*/ 12 w 24"/>
                <a:gd name="T15" fmla="*/ 5 h 34"/>
                <a:gd name="T16" fmla="*/ 8 w 24"/>
                <a:gd name="T17" fmla="*/ 17 h 34"/>
                <a:gd name="T18" fmla="*/ 12 w 24"/>
                <a:gd name="T19" fmla="*/ 28 h 34"/>
                <a:gd name="T20" fmla="*/ 17 w 24"/>
                <a:gd name="T21" fmla="*/ 17 h 34"/>
                <a:gd name="T22" fmla="*/ 12 w 24"/>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8"/>
                    <a:pt x="0" y="17"/>
                  </a:cubicBezTo>
                  <a:cubicBezTo>
                    <a:pt x="0" y="11"/>
                    <a:pt x="1" y="7"/>
                    <a:pt x="3" y="4"/>
                  </a:cubicBezTo>
                  <a:cubicBezTo>
                    <a:pt x="6" y="1"/>
                    <a:pt x="9" y="0"/>
                    <a:pt x="13" y="0"/>
                  </a:cubicBezTo>
                  <a:cubicBezTo>
                    <a:pt x="20" y="0"/>
                    <a:pt x="24" y="5"/>
                    <a:pt x="24" y="16"/>
                  </a:cubicBezTo>
                  <a:cubicBezTo>
                    <a:pt x="24" y="22"/>
                    <a:pt x="23" y="26"/>
                    <a:pt x="21" y="29"/>
                  </a:cubicBezTo>
                  <a:cubicBezTo>
                    <a:pt x="19" y="32"/>
                    <a:pt x="16" y="34"/>
                    <a:pt x="12" y="34"/>
                  </a:cubicBezTo>
                  <a:close/>
                  <a:moveTo>
                    <a:pt x="12" y="5"/>
                  </a:moveTo>
                  <a:cubicBezTo>
                    <a:pt x="9" y="5"/>
                    <a:pt x="8" y="9"/>
                    <a:pt x="8" y="17"/>
                  </a:cubicBezTo>
                  <a:cubicBezTo>
                    <a:pt x="8" y="24"/>
                    <a:pt x="9" y="28"/>
                    <a:pt x="12" y="28"/>
                  </a:cubicBezTo>
                  <a:cubicBezTo>
                    <a:pt x="15" y="28"/>
                    <a:pt x="17" y="24"/>
                    <a:pt x="17" y="17"/>
                  </a:cubicBezTo>
                  <a:cubicBezTo>
                    <a:pt x="17" y="9"/>
                    <a:pt x="15" y="5"/>
                    <a:pt x="12" y="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7" name="Freeform 90"/>
            <p:cNvSpPr>
              <a:spLocks noEditPoints="1"/>
            </p:cNvSpPr>
            <p:nvPr/>
          </p:nvSpPr>
          <p:spPr bwMode="auto">
            <a:xfrm>
              <a:off x="6404065" y="4111893"/>
              <a:ext cx="49995" cy="70581"/>
            </a:xfrm>
            <a:custGeom>
              <a:avLst/>
              <a:gdLst>
                <a:gd name="T0" fmla="*/ 12 w 24"/>
                <a:gd name="T1" fmla="*/ 34 h 34"/>
                <a:gd name="T2" fmla="*/ 0 w 24"/>
                <a:gd name="T3" fmla="*/ 17 h 34"/>
                <a:gd name="T4" fmla="*/ 3 w 24"/>
                <a:gd name="T5" fmla="*/ 4 h 34"/>
                <a:gd name="T6" fmla="*/ 12 w 24"/>
                <a:gd name="T7" fmla="*/ 0 h 34"/>
                <a:gd name="T8" fmla="*/ 24 w 24"/>
                <a:gd name="T9" fmla="*/ 17 h 34"/>
                <a:gd name="T10" fmla="*/ 21 w 24"/>
                <a:gd name="T11" fmla="*/ 29 h 34"/>
                <a:gd name="T12" fmla="*/ 12 w 24"/>
                <a:gd name="T13" fmla="*/ 34 h 34"/>
                <a:gd name="T14" fmla="*/ 12 w 24"/>
                <a:gd name="T15" fmla="*/ 5 h 34"/>
                <a:gd name="T16" fmla="*/ 7 w 24"/>
                <a:gd name="T17" fmla="*/ 17 h 34"/>
                <a:gd name="T18" fmla="*/ 12 w 24"/>
                <a:gd name="T19" fmla="*/ 28 h 34"/>
                <a:gd name="T20" fmla="*/ 16 w 24"/>
                <a:gd name="T21" fmla="*/ 17 h 34"/>
                <a:gd name="T22" fmla="*/ 12 w 24"/>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8"/>
                    <a:pt x="0" y="17"/>
                  </a:cubicBezTo>
                  <a:cubicBezTo>
                    <a:pt x="0" y="12"/>
                    <a:pt x="1" y="7"/>
                    <a:pt x="3" y="4"/>
                  </a:cubicBezTo>
                  <a:cubicBezTo>
                    <a:pt x="5" y="1"/>
                    <a:pt x="8" y="0"/>
                    <a:pt x="12" y="0"/>
                  </a:cubicBezTo>
                  <a:cubicBezTo>
                    <a:pt x="20" y="0"/>
                    <a:pt x="24" y="5"/>
                    <a:pt x="24" y="17"/>
                  </a:cubicBezTo>
                  <a:cubicBezTo>
                    <a:pt x="24" y="22"/>
                    <a:pt x="23" y="26"/>
                    <a:pt x="21" y="29"/>
                  </a:cubicBezTo>
                  <a:cubicBezTo>
                    <a:pt x="19" y="32"/>
                    <a:pt x="16" y="34"/>
                    <a:pt x="12" y="34"/>
                  </a:cubicBezTo>
                  <a:close/>
                  <a:moveTo>
                    <a:pt x="12" y="5"/>
                  </a:moveTo>
                  <a:cubicBezTo>
                    <a:pt x="9" y="5"/>
                    <a:pt x="7" y="9"/>
                    <a:pt x="7" y="17"/>
                  </a:cubicBezTo>
                  <a:cubicBezTo>
                    <a:pt x="7" y="25"/>
                    <a:pt x="9" y="28"/>
                    <a:pt x="12" y="28"/>
                  </a:cubicBezTo>
                  <a:cubicBezTo>
                    <a:pt x="15" y="28"/>
                    <a:pt x="16" y="24"/>
                    <a:pt x="16" y="17"/>
                  </a:cubicBezTo>
                  <a:cubicBezTo>
                    <a:pt x="16" y="9"/>
                    <a:pt x="15" y="5"/>
                    <a:pt x="12" y="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8" name="Freeform 91"/>
            <p:cNvSpPr>
              <a:spLocks noEditPoints="1"/>
            </p:cNvSpPr>
            <p:nvPr/>
          </p:nvSpPr>
          <p:spPr bwMode="auto">
            <a:xfrm>
              <a:off x="6464352" y="4111893"/>
              <a:ext cx="48524" cy="70581"/>
            </a:xfrm>
            <a:custGeom>
              <a:avLst/>
              <a:gdLst>
                <a:gd name="T0" fmla="*/ 12 w 24"/>
                <a:gd name="T1" fmla="*/ 34 h 34"/>
                <a:gd name="T2" fmla="*/ 0 w 24"/>
                <a:gd name="T3" fmla="*/ 17 h 34"/>
                <a:gd name="T4" fmla="*/ 3 w 24"/>
                <a:gd name="T5" fmla="*/ 4 h 34"/>
                <a:gd name="T6" fmla="*/ 13 w 24"/>
                <a:gd name="T7" fmla="*/ 0 h 34"/>
                <a:gd name="T8" fmla="*/ 24 w 24"/>
                <a:gd name="T9" fmla="*/ 17 h 34"/>
                <a:gd name="T10" fmla="*/ 21 w 24"/>
                <a:gd name="T11" fmla="*/ 29 h 34"/>
                <a:gd name="T12" fmla="*/ 12 w 24"/>
                <a:gd name="T13" fmla="*/ 34 h 34"/>
                <a:gd name="T14" fmla="*/ 12 w 24"/>
                <a:gd name="T15" fmla="*/ 5 h 34"/>
                <a:gd name="T16" fmla="*/ 7 w 24"/>
                <a:gd name="T17" fmla="*/ 17 h 34"/>
                <a:gd name="T18" fmla="*/ 12 w 24"/>
                <a:gd name="T19" fmla="*/ 28 h 34"/>
                <a:gd name="T20" fmla="*/ 17 w 24"/>
                <a:gd name="T21" fmla="*/ 17 h 34"/>
                <a:gd name="T22" fmla="*/ 12 w 24"/>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8"/>
                    <a:pt x="0" y="17"/>
                  </a:cubicBezTo>
                  <a:cubicBezTo>
                    <a:pt x="0" y="12"/>
                    <a:pt x="1" y="7"/>
                    <a:pt x="3" y="4"/>
                  </a:cubicBezTo>
                  <a:cubicBezTo>
                    <a:pt x="5" y="1"/>
                    <a:pt x="8" y="0"/>
                    <a:pt x="13" y="0"/>
                  </a:cubicBezTo>
                  <a:cubicBezTo>
                    <a:pt x="20" y="0"/>
                    <a:pt x="24" y="5"/>
                    <a:pt x="24" y="17"/>
                  </a:cubicBezTo>
                  <a:cubicBezTo>
                    <a:pt x="24" y="22"/>
                    <a:pt x="23" y="26"/>
                    <a:pt x="21" y="29"/>
                  </a:cubicBezTo>
                  <a:cubicBezTo>
                    <a:pt x="19" y="32"/>
                    <a:pt x="16" y="34"/>
                    <a:pt x="12" y="34"/>
                  </a:cubicBezTo>
                  <a:close/>
                  <a:moveTo>
                    <a:pt x="12" y="5"/>
                  </a:moveTo>
                  <a:cubicBezTo>
                    <a:pt x="9" y="5"/>
                    <a:pt x="7" y="9"/>
                    <a:pt x="7" y="17"/>
                  </a:cubicBezTo>
                  <a:cubicBezTo>
                    <a:pt x="7" y="25"/>
                    <a:pt x="9" y="28"/>
                    <a:pt x="12" y="28"/>
                  </a:cubicBezTo>
                  <a:cubicBezTo>
                    <a:pt x="15" y="28"/>
                    <a:pt x="17" y="24"/>
                    <a:pt x="17" y="17"/>
                  </a:cubicBezTo>
                  <a:cubicBezTo>
                    <a:pt x="17" y="9"/>
                    <a:pt x="15" y="5"/>
                    <a:pt x="12" y="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9" name="Freeform 92"/>
            <p:cNvSpPr>
              <a:spLocks/>
            </p:cNvSpPr>
            <p:nvPr/>
          </p:nvSpPr>
          <p:spPr bwMode="auto">
            <a:xfrm>
              <a:off x="6527581" y="4111893"/>
              <a:ext cx="29409" cy="67640"/>
            </a:xfrm>
            <a:custGeom>
              <a:avLst/>
              <a:gdLst>
                <a:gd name="T0" fmla="*/ 14 w 14"/>
                <a:gd name="T1" fmla="*/ 0 h 33"/>
                <a:gd name="T2" fmla="*/ 14 w 14"/>
                <a:gd name="T3" fmla="*/ 33 h 33"/>
                <a:gd name="T4" fmla="*/ 7 w 14"/>
                <a:gd name="T5" fmla="*/ 33 h 33"/>
                <a:gd name="T6" fmla="*/ 7 w 14"/>
                <a:gd name="T7" fmla="*/ 8 h 33"/>
                <a:gd name="T8" fmla="*/ 5 w 14"/>
                <a:gd name="T9" fmla="*/ 9 h 33"/>
                <a:gd name="T10" fmla="*/ 3 w 14"/>
                <a:gd name="T11" fmla="*/ 10 h 33"/>
                <a:gd name="T12" fmla="*/ 1 w 14"/>
                <a:gd name="T13" fmla="*/ 10 h 33"/>
                <a:gd name="T14" fmla="*/ 0 w 14"/>
                <a:gd name="T15" fmla="*/ 11 h 33"/>
                <a:gd name="T16" fmla="*/ 0 w 14"/>
                <a:gd name="T17" fmla="*/ 4 h 33"/>
                <a:gd name="T18" fmla="*/ 5 w 14"/>
                <a:gd name="T19" fmla="*/ 2 h 33"/>
                <a:gd name="T20" fmla="*/ 9 w 14"/>
                <a:gd name="T21" fmla="*/ 0 h 33"/>
                <a:gd name="T22" fmla="*/ 14 w 14"/>
                <a:gd name="T23"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3">
                  <a:moveTo>
                    <a:pt x="14" y="0"/>
                  </a:moveTo>
                  <a:cubicBezTo>
                    <a:pt x="14" y="33"/>
                    <a:pt x="14" y="33"/>
                    <a:pt x="14" y="33"/>
                  </a:cubicBezTo>
                  <a:cubicBezTo>
                    <a:pt x="7" y="33"/>
                    <a:pt x="7" y="33"/>
                    <a:pt x="7" y="33"/>
                  </a:cubicBezTo>
                  <a:cubicBezTo>
                    <a:pt x="7" y="8"/>
                    <a:pt x="7" y="8"/>
                    <a:pt x="7" y="8"/>
                  </a:cubicBezTo>
                  <a:cubicBezTo>
                    <a:pt x="6" y="8"/>
                    <a:pt x="6" y="8"/>
                    <a:pt x="5" y="9"/>
                  </a:cubicBezTo>
                  <a:cubicBezTo>
                    <a:pt x="5" y="9"/>
                    <a:pt x="4" y="9"/>
                    <a:pt x="3" y="10"/>
                  </a:cubicBezTo>
                  <a:cubicBezTo>
                    <a:pt x="3" y="10"/>
                    <a:pt x="2" y="10"/>
                    <a:pt x="1" y="10"/>
                  </a:cubicBezTo>
                  <a:cubicBezTo>
                    <a:pt x="1" y="10"/>
                    <a:pt x="0" y="11"/>
                    <a:pt x="0" y="11"/>
                  </a:cubicBezTo>
                  <a:cubicBezTo>
                    <a:pt x="0" y="4"/>
                    <a:pt x="0" y="4"/>
                    <a:pt x="0" y="4"/>
                  </a:cubicBezTo>
                  <a:cubicBezTo>
                    <a:pt x="1" y="4"/>
                    <a:pt x="3" y="3"/>
                    <a:pt x="5" y="2"/>
                  </a:cubicBezTo>
                  <a:cubicBezTo>
                    <a:pt x="7" y="2"/>
                    <a:pt x="8" y="1"/>
                    <a:pt x="9" y="0"/>
                  </a:cubicBezTo>
                  <a:lnTo>
                    <a:pt x="14"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0" name="Freeform 93"/>
            <p:cNvSpPr>
              <a:spLocks/>
            </p:cNvSpPr>
            <p:nvPr/>
          </p:nvSpPr>
          <p:spPr bwMode="auto">
            <a:xfrm>
              <a:off x="6645216" y="3916325"/>
              <a:ext cx="27938" cy="70581"/>
            </a:xfrm>
            <a:custGeom>
              <a:avLst/>
              <a:gdLst>
                <a:gd name="T0" fmla="*/ 14 w 14"/>
                <a:gd name="T1" fmla="*/ 0 h 34"/>
                <a:gd name="T2" fmla="*/ 14 w 14"/>
                <a:gd name="T3" fmla="*/ 34 h 34"/>
                <a:gd name="T4" fmla="*/ 7 w 14"/>
                <a:gd name="T5" fmla="*/ 34 h 34"/>
                <a:gd name="T6" fmla="*/ 7 w 14"/>
                <a:gd name="T7" fmla="*/ 8 h 34"/>
                <a:gd name="T8" fmla="*/ 5 w 14"/>
                <a:gd name="T9" fmla="*/ 9 h 34"/>
                <a:gd name="T10" fmla="*/ 3 w 14"/>
                <a:gd name="T11" fmla="*/ 10 h 34"/>
                <a:gd name="T12" fmla="*/ 2 w 14"/>
                <a:gd name="T13" fmla="*/ 11 h 34"/>
                <a:gd name="T14" fmla="*/ 0 w 14"/>
                <a:gd name="T15" fmla="*/ 11 h 34"/>
                <a:gd name="T16" fmla="*/ 0 w 14"/>
                <a:gd name="T17" fmla="*/ 5 h 34"/>
                <a:gd name="T18" fmla="*/ 5 w 14"/>
                <a:gd name="T19" fmla="*/ 3 h 34"/>
                <a:gd name="T20" fmla="*/ 9 w 14"/>
                <a:gd name="T21" fmla="*/ 0 h 34"/>
                <a:gd name="T22" fmla="*/ 14 w 14"/>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4">
                  <a:moveTo>
                    <a:pt x="14" y="0"/>
                  </a:moveTo>
                  <a:cubicBezTo>
                    <a:pt x="14" y="34"/>
                    <a:pt x="14" y="34"/>
                    <a:pt x="14" y="34"/>
                  </a:cubicBezTo>
                  <a:cubicBezTo>
                    <a:pt x="7" y="34"/>
                    <a:pt x="7" y="34"/>
                    <a:pt x="7" y="34"/>
                  </a:cubicBezTo>
                  <a:cubicBezTo>
                    <a:pt x="7" y="8"/>
                    <a:pt x="7" y="8"/>
                    <a:pt x="7" y="8"/>
                  </a:cubicBezTo>
                  <a:cubicBezTo>
                    <a:pt x="6" y="9"/>
                    <a:pt x="6" y="9"/>
                    <a:pt x="5" y="9"/>
                  </a:cubicBezTo>
                  <a:cubicBezTo>
                    <a:pt x="5" y="10"/>
                    <a:pt x="4" y="10"/>
                    <a:pt x="3" y="10"/>
                  </a:cubicBezTo>
                  <a:cubicBezTo>
                    <a:pt x="3" y="11"/>
                    <a:pt x="2" y="11"/>
                    <a:pt x="2" y="11"/>
                  </a:cubicBezTo>
                  <a:cubicBezTo>
                    <a:pt x="1" y="11"/>
                    <a:pt x="0" y="11"/>
                    <a:pt x="0" y="11"/>
                  </a:cubicBezTo>
                  <a:cubicBezTo>
                    <a:pt x="0" y="5"/>
                    <a:pt x="0" y="5"/>
                    <a:pt x="0" y="5"/>
                  </a:cubicBezTo>
                  <a:cubicBezTo>
                    <a:pt x="2" y="5"/>
                    <a:pt x="3" y="4"/>
                    <a:pt x="5" y="3"/>
                  </a:cubicBezTo>
                  <a:cubicBezTo>
                    <a:pt x="7" y="2"/>
                    <a:pt x="8" y="1"/>
                    <a:pt x="9" y="0"/>
                  </a:cubicBezTo>
                  <a:lnTo>
                    <a:pt x="14"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1" name="Freeform 94"/>
            <p:cNvSpPr>
              <a:spLocks noEditPoints="1"/>
            </p:cNvSpPr>
            <p:nvPr/>
          </p:nvSpPr>
          <p:spPr bwMode="auto">
            <a:xfrm>
              <a:off x="6636393" y="4014844"/>
              <a:ext cx="49995" cy="70581"/>
            </a:xfrm>
            <a:custGeom>
              <a:avLst/>
              <a:gdLst>
                <a:gd name="T0" fmla="*/ 12 w 24"/>
                <a:gd name="T1" fmla="*/ 34 h 34"/>
                <a:gd name="T2" fmla="*/ 0 w 24"/>
                <a:gd name="T3" fmla="*/ 17 h 34"/>
                <a:gd name="T4" fmla="*/ 4 w 24"/>
                <a:gd name="T5" fmla="*/ 4 h 34"/>
                <a:gd name="T6" fmla="*/ 13 w 24"/>
                <a:gd name="T7" fmla="*/ 0 h 34"/>
                <a:gd name="T8" fmla="*/ 24 w 24"/>
                <a:gd name="T9" fmla="*/ 16 h 34"/>
                <a:gd name="T10" fmla="*/ 21 w 24"/>
                <a:gd name="T11" fmla="*/ 29 h 34"/>
                <a:gd name="T12" fmla="*/ 12 w 24"/>
                <a:gd name="T13" fmla="*/ 34 h 34"/>
                <a:gd name="T14" fmla="*/ 12 w 24"/>
                <a:gd name="T15" fmla="*/ 5 h 34"/>
                <a:gd name="T16" fmla="*/ 8 w 24"/>
                <a:gd name="T17" fmla="*/ 17 h 34"/>
                <a:gd name="T18" fmla="*/ 12 w 24"/>
                <a:gd name="T19" fmla="*/ 28 h 34"/>
                <a:gd name="T20" fmla="*/ 17 w 24"/>
                <a:gd name="T21" fmla="*/ 17 h 34"/>
                <a:gd name="T22" fmla="*/ 12 w 24"/>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8"/>
                    <a:pt x="0" y="17"/>
                  </a:cubicBezTo>
                  <a:cubicBezTo>
                    <a:pt x="0" y="11"/>
                    <a:pt x="1" y="7"/>
                    <a:pt x="4" y="4"/>
                  </a:cubicBezTo>
                  <a:cubicBezTo>
                    <a:pt x="6" y="1"/>
                    <a:pt x="9" y="0"/>
                    <a:pt x="13" y="0"/>
                  </a:cubicBezTo>
                  <a:cubicBezTo>
                    <a:pt x="20" y="0"/>
                    <a:pt x="24" y="5"/>
                    <a:pt x="24" y="16"/>
                  </a:cubicBezTo>
                  <a:cubicBezTo>
                    <a:pt x="24" y="22"/>
                    <a:pt x="23" y="26"/>
                    <a:pt x="21" y="29"/>
                  </a:cubicBezTo>
                  <a:cubicBezTo>
                    <a:pt x="19" y="32"/>
                    <a:pt x="16" y="34"/>
                    <a:pt x="12" y="34"/>
                  </a:cubicBezTo>
                  <a:close/>
                  <a:moveTo>
                    <a:pt x="12" y="5"/>
                  </a:moveTo>
                  <a:cubicBezTo>
                    <a:pt x="9" y="5"/>
                    <a:pt x="8" y="9"/>
                    <a:pt x="8" y="17"/>
                  </a:cubicBezTo>
                  <a:cubicBezTo>
                    <a:pt x="8" y="24"/>
                    <a:pt x="9" y="28"/>
                    <a:pt x="12" y="28"/>
                  </a:cubicBezTo>
                  <a:cubicBezTo>
                    <a:pt x="15" y="28"/>
                    <a:pt x="17" y="24"/>
                    <a:pt x="17" y="17"/>
                  </a:cubicBezTo>
                  <a:cubicBezTo>
                    <a:pt x="17" y="9"/>
                    <a:pt x="15" y="5"/>
                    <a:pt x="12" y="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2" name="Freeform 95"/>
            <p:cNvSpPr>
              <a:spLocks noEditPoints="1"/>
            </p:cNvSpPr>
            <p:nvPr/>
          </p:nvSpPr>
          <p:spPr bwMode="auto">
            <a:xfrm>
              <a:off x="6636393" y="4111893"/>
              <a:ext cx="49995" cy="70581"/>
            </a:xfrm>
            <a:custGeom>
              <a:avLst/>
              <a:gdLst>
                <a:gd name="T0" fmla="*/ 12 w 24"/>
                <a:gd name="T1" fmla="*/ 34 h 34"/>
                <a:gd name="T2" fmla="*/ 0 w 24"/>
                <a:gd name="T3" fmla="*/ 17 h 34"/>
                <a:gd name="T4" fmla="*/ 4 w 24"/>
                <a:gd name="T5" fmla="*/ 4 h 34"/>
                <a:gd name="T6" fmla="*/ 13 w 24"/>
                <a:gd name="T7" fmla="*/ 0 h 34"/>
                <a:gd name="T8" fmla="*/ 24 w 24"/>
                <a:gd name="T9" fmla="*/ 17 h 34"/>
                <a:gd name="T10" fmla="*/ 21 w 24"/>
                <a:gd name="T11" fmla="*/ 29 h 34"/>
                <a:gd name="T12" fmla="*/ 12 w 24"/>
                <a:gd name="T13" fmla="*/ 34 h 34"/>
                <a:gd name="T14" fmla="*/ 12 w 24"/>
                <a:gd name="T15" fmla="*/ 5 h 34"/>
                <a:gd name="T16" fmla="*/ 8 w 24"/>
                <a:gd name="T17" fmla="*/ 17 h 34"/>
                <a:gd name="T18" fmla="*/ 12 w 24"/>
                <a:gd name="T19" fmla="*/ 28 h 34"/>
                <a:gd name="T20" fmla="*/ 17 w 24"/>
                <a:gd name="T21" fmla="*/ 17 h 34"/>
                <a:gd name="T22" fmla="*/ 12 w 24"/>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8"/>
                    <a:pt x="0" y="17"/>
                  </a:cubicBezTo>
                  <a:cubicBezTo>
                    <a:pt x="0" y="12"/>
                    <a:pt x="1" y="7"/>
                    <a:pt x="4" y="4"/>
                  </a:cubicBezTo>
                  <a:cubicBezTo>
                    <a:pt x="6" y="1"/>
                    <a:pt x="9" y="0"/>
                    <a:pt x="13" y="0"/>
                  </a:cubicBezTo>
                  <a:cubicBezTo>
                    <a:pt x="20" y="0"/>
                    <a:pt x="24" y="5"/>
                    <a:pt x="24" y="17"/>
                  </a:cubicBezTo>
                  <a:cubicBezTo>
                    <a:pt x="24" y="22"/>
                    <a:pt x="23" y="26"/>
                    <a:pt x="21" y="29"/>
                  </a:cubicBezTo>
                  <a:cubicBezTo>
                    <a:pt x="19" y="32"/>
                    <a:pt x="16" y="34"/>
                    <a:pt x="12" y="34"/>
                  </a:cubicBezTo>
                  <a:close/>
                  <a:moveTo>
                    <a:pt x="12" y="5"/>
                  </a:moveTo>
                  <a:cubicBezTo>
                    <a:pt x="9" y="5"/>
                    <a:pt x="8" y="9"/>
                    <a:pt x="8" y="17"/>
                  </a:cubicBezTo>
                  <a:cubicBezTo>
                    <a:pt x="8" y="25"/>
                    <a:pt x="9" y="28"/>
                    <a:pt x="12" y="28"/>
                  </a:cubicBezTo>
                  <a:cubicBezTo>
                    <a:pt x="15" y="28"/>
                    <a:pt x="17" y="24"/>
                    <a:pt x="17" y="17"/>
                  </a:cubicBezTo>
                  <a:cubicBezTo>
                    <a:pt x="17" y="9"/>
                    <a:pt x="15" y="5"/>
                    <a:pt x="12" y="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3" name="Freeform 96"/>
            <p:cNvSpPr>
              <a:spLocks noEditPoints="1"/>
            </p:cNvSpPr>
            <p:nvPr/>
          </p:nvSpPr>
          <p:spPr bwMode="auto">
            <a:xfrm>
              <a:off x="6577576" y="3916325"/>
              <a:ext cx="48524" cy="72051"/>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0 h 35"/>
                <a:gd name="T12" fmla="*/ 12 w 24"/>
                <a:gd name="T13" fmla="*/ 35 h 35"/>
                <a:gd name="T14" fmla="*/ 12 w 24"/>
                <a:gd name="T15" fmla="*/ 6 h 35"/>
                <a:gd name="T16" fmla="*/ 8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8"/>
                    <a:pt x="3" y="5"/>
                  </a:cubicBezTo>
                  <a:cubicBezTo>
                    <a:pt x="6" y="2"/>
                    <a:pt x="9" y="0"/>
                    <a:pt x="13" y="0"/>
                  </a:cubicBezTo>
                  <a:cubicBezTo>
                    <a:pt x="20" y="0"/>
                    <a:pt x="24" y="6"/>
                    <a:pt x="24" y="17"/>
                  </a:cubicBezTo>
                  <a:cubicBezTo>
                    <a:pt x="24" y="23"/>
                    <a:pt x="23" y="27"/>
                    <a:pt x="21" y="30"/>
                  </a:cubicBezTo>
                  <a:cubicBezTo>
                    <a:pt x="19" y="33"/>
                    <a:pt x="16" y="35"/>
                    <a:pt x="12" y="35"/>
                  </a:cubicBezTo>
                  <a:close/>
                  <a:moveTo>
                    <a:pt x="12" y="6"/>
                  </a:moveTo>
                  <a:cubicBezTo>
                    <a:pt x="9" y="6"/>
                    <a:pt x="8" y="10"/>
                    <a:pt x="8" y="18"/>
                  </a:cubicBezTo>
                  <a:cubicBezTo>
                    <a:pt x="8" y="25"/>
                    <a:pt x="9" y="29"/>
                    <a:pt x="12" y="29"/>
                  </a:cubicBezTo>
                  <a:cubicBezTo>
                    <a:pt x="15" y="29"/>
                    <a:pt x="17" y="25"/>
                    <a:pt x="17" y="18"/>
                  </a:cubicBezTo>
                  <a:cubicBezTo>
                    <a:pt x="17" y="10"/>
                    <a:pt x="15" y="6"/>
                    <a:pt x="12" y="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4" name="Freeform 97"/>
            <p:cNvSpPr>
              <a:spLocks/>
            </p:cNvSpPr>
            <p:nvPr/>
          </p:nvSpPr>
          <p:spPr bwMode="auto">
            <a:xfrm>
              <a:off x="6583458" y="4013374"/>
              <a:ext cx="30879" cy="70581"/>
            </a:xfrm>
            <a:custGeom>
              <a:avLst/>
              <a:gdLst>
                <a:gd name="T0" fmla="*/ 15 w 15"/>
                <a:gd name="T1" fmla="*/ 0 h 34"/>
                <a:gd name="T2" fmla="*/ 15 w 15"/>
                <a:gd name="T3" fmla="*/ 34 h 34"/>
                <a:gd name="T4" fmla="*/ 8 w 15"/>
                <a:gd name="T5" fmla="*/ 34 h 34"/>
                <a:gd name="T6" fmla="*/ 8 w 15"/>
                <a:gd name="T7" fmla="*/ 9 h 34"/>
                <a:gd name="T8" fmla="*/ 6 w 15"/>
                <a:gd name="T9" fmla="*/ 10 h 34"/>
                <a:gd name="T10" fmla="*/ 4 w 15"/>
                <a:gd name="T11" fmla="*/ 10 h 34"/>
                <a:gd name="T12" fmla="*/ 2 w 15"/>
                <a:gd name="T13" fmla="*/ 11 h 34"/>
                <a:gd name="T14" fmla="*/ 0 w 15"/>
                <a:gd name="T15" fmla="*/ 11 h 34"/>
                <a:gd name="T16" fmla="*/ 0 w 15"/>
                <a:gd name="T17" fmla="*/ 5 h 34"/>
                <a:gd name="T18" fmla="*/ 6 w 15"/>
                <a:gd name="T19" fmla="*/ 3 h 34"/>
                <a:gd name="T20" fmla="*/ 10 w 15"/>
                <a:gd name="T21" fmla="*/ 0 h 34"/>
                <a:gd name="T22" fmla="*/ 15 w 15"/>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4">
                  <a:moveTo>
                    <a:pt x="15" y="0"/>
                  </a:moveTo>
                  <a:cubicBezTo>
                    <a:pt x="15" y="34"/>
                    <a:pt x="15" y="34"/>
                    <a:pt x="15" y="34"/>
                  </a:cubicBezTo>
                  <a:cubicBezTo>
                    <a:pt x="8" y="34"/>
                    <a:pt x="8" y="34"/>
                    <a:pt x="8" y="34"/>
                  </a:cubicBezTo>
                  <a:cubicBezTo>
                    <a:pt x="8" y="9"/>
                    <a:pt x="8" y="9"/>
                    <a:pt x="8" y="9"/>
                  </a:cubicBezTo>
                  <a:cubicBezTo>
                    <a:pt x="7" y="9"/>
                    <a:pt x="7" y="9"/>
                    <a:pt x="6" y="10"/>
                  </a:cubicBezTo>
                  <a:cubicBezTo>
                    <a:pt x="6" y="10"/>
                    <a:pt x="5" y="10"/>
                    <a:pt x="4" y="10"/>
                  </a:cubicBezTo>
                  <a:cubicBezTo>
                    <a:pt x="4" y="11"/>
                    <a:pt x="3" y="11"/>
                    <a:pt x="2" y="11"/>
                  </a:cubicBezTo>
                  <a:cubicBezTo>
                    <a:pt x="2" y="11"/>
                    <a:pt x="1" y="11"/>
                    <a:pt x="0" y="11"/>
                  </a:cubicBezTo>
                  <a:cubicBezTo>
                    <a:pt x="0" y="5"/>
                    <a:pt x="0" y="5"/>
                    <a:pt x="0" y="5"/>
                  </a:cubicBezTo>
                  <a:cubicBezTo>
                    <a:pt x="2" y="5"/>
                    <a:pt x="4" y="4"/>
                    <a:pt x="6" y="3"/>
                  </a:cubicBezTo>
                  <a:cubicBezTo>
                    <a:pt x="7" y="2"/>
                    <a:pt x="9" y="1"/>
                    <a:pt x="10" y="0"/>
                  </a:cubicBezTo>
                  <a:lnTo>
                    <a:pt x="15"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5" name="Freeform 98"/>
            <p:cNvSpPr>
              <a:spLocks noEditPoints="1"/>
            </p:cNvSpPr>
            <p:nvPr/>
          </p:nvSpPr>
          <p:spPr bwMode="auto">
            <a:xfrm>
              <a:off x="6577576" y="4111893"/>
              <a:ext cx="48524" cy="70581"/>
            </a:xfrm>
            <a:custGeom>
              <a:avLst/>
              <a:gdLst>
                <a:gd name="T0" fmla="*/ 12 w 24"/>
                <a:gd name="T1" fmla="*/ 34 h 34"/>
                <a:gd name="T2" fmla="*/ 0 w 24"/>
                <a:gd name="T3" fmla="*/ 17 h 34"/>
                <a:gd name="T4" fmla="*/ 3 w 24"/>
                <a:gd name="T5" fmla="*/ 4 h 34"/>
                <a:gd name="T6" fmla="*/ 13 w 24"/>
                <a:gd name="T7" fmla="*/ 0 h 34"/>
                <a:gd name="T8" fmla="*/ 24 w 24"/>
                <a:gd name="T9" fmla="*/ 17 h 34"/>
                <a:gd name="T10" fmla="*/ 21 w 24"/>
                <a:gd name="T11" fmla="*/ 29 h 34"/>
                <a:gd name="T12" fmla="*/ 12 w 24"/>
                <a:gd name="T13" fmla="*/ 34 h 34"/>
                <a:gd name="T14" fmla="*/ 12 w 24"/>
                <a:gd name="T15" fmla="*/ 5 h 34"/>
                <a:gd name="T16" fmla="*/ 8 w 24"/>
                <a:gd name="T17" fmla="*/ 17 h 34"/>
                <a:gd name="T18" fmla="*/ 12 w 24"/>
                <a:gd name="T19" fmla="*/ 28 h 34"/>
                <a:gd name="T20" fmla="*/ 17 w 24"/>
                <a:gd name="T21" fmla="*/ 17 h 34"/>
                <a:gd name="T22" fmla="*/ 12 w 24"/>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8"/>
                    <a:pt x="0" y="17"/>
                  </a:cubicBezTo>
                  <a:cubicBezTo>
                    <a:pt x="0" y="12"/>
                    <a:pt x="1" y="7"/>
                    <a:pt x="3" y="4"/>
                  </a:cubicBezTo>
                  <a:cubicBezTo>
                    <a:pt x="6" y="1"/>
                    <a:pt x="9" y="0"/>
                    <a:pt x="13" y="0"/>
                  </a:cubicBezTo>
                  <a:cubicBezTo>
                    <a:pt x="20" y="0"/>
                    <a:pt x="24" y="5"/>
                    <a:pt x="24" y="17"/>
                  </a:cubicBezTo>
                  <a:cubicBezTo>
                    <a:pt x="24" y="22"/>
                    <a:pt x="23" y="26"/>
                    <a:pt x="21" y="29"/>
                  </a:cubicBezTo>
                  <a:cubicBezTo>
                    <a:pt x="19" y="32"/>
                    <a:pt x="16" y="34"/>
                    <a:pt x="12" y="34"/>
                  </a:cubicBezTo>
                  <a:close/>
                  <a:moveTo>
                    <a:pt x="12" y="5"/>
                  </a:moveTo>
                  <a:cubicBezTo>
                    <a:pt x="9" y="5"/>
                    <a:pt x="8" y="9"/>
                    <a:pt x="8" y="17"/>
                  </a:cubicBezTo>
                  <a:cubicBezTo>
                    <a:pt x="8" y="25"/>
                    <a:pt x="9" y="28"/>
                    <a:pt x="12" y="28"/>
                  </a:cubicBezTo>
                  <a:cubicBezTo>
                    <a:pt x="15" y="28"/>
                    <a:pt x="17" y="24"/>
                    <a:pt x="17" y="17"/>
                  </a:cubicBezTo>
                  <a:cubicBezTo>
                    <a:pt x="17" y="9"/>
                    <a:pt x="15" y="5"/>
                    <a:pt x="12" y="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6" name="Rectangle 99"/>
            <p:cNvSpPr>
              <a:spLocks noChangeArrowheads="1"/>
            </p:cNvSpPr>
            <p:nvPr/>
          </p:nvSpPr>
          <p:spPr bwMode="auto">
            <a:xfrm>
              <a:off x="6924598" y="4086896"/>
              <a:ext cx="411721" cy="414662"/>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7" name="Freeform 100"/>
            <p:cNvSpPr>
              <a:spLocks/>
            </p:cNvSpPr>
            <p:nvPr/>
          </p:nvSpPr>
          <p:spPr bwMode="auto">
            <a:xfrm>
              <a:off x="6995179" y="4161888"/>
              <a:ext cx="30879" cy="69110"/>
            </a:xfrm>
            <a:custGeom>
              <a:avLst/>
              <a:gdLst>
                <a:gd name="T0" fmla="*/ 15 w 15"/>
                <a:gd name="T1" fmla="*/ 0 h 34"/>
                <a:gd name="T2" fmla="*/ 15 w 15"/>
                <a:gd name="T3" fmla="*/ 34 h 34"/>
                <a:gd name="T4" fmla="*/ 7 w 15"/>
                <a:gd name="T5" fmla="*/ 34 h 34"/>
                <a:gd name="T6" fmla="*/ 7 w 15"/>
                <a:gd name="T7" fmla="*/ 8 h 34"/>
                <a:gd name="T8" fmla="*/ 6 w 15"/>
                <a:gd name="T9" fmla="*/ 9 h 34"/>
                <a:gd name="T10" fmla="*/ 4 w 15"/>
                <a:gd name="T11" fmla="*/ 10 h 34"/>
                <a:gd name="T12" fmla="*/ 2 w 15"/>
                <a:gd name="T13" fmla="*/ 11 h 34"/>
                <a:gd name="T14" fmla="*/ 0 w 15"/>
                <a:gd name="T15" fmla="*/ 11 h 34"/>
                <a:gd name="T16" fmla="*/ 0 w 15"/>
                <a:gd name="T17" fmla="*/ 5 h 34"/>
                <a:gd name="T18" fmla="*/ 6 w 15"/>
                <a:gd name="T19" fmla="*/ 3 h 34"/>
                <a:gd name="T20" fmla="*/ 10 w 15"/>
                <a:gd name="T21" fmla="*/ 0 h 34"/>
                <a:gd name="T22" fmla="*/ 15 w 15"/>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34">
                  <a:moveTo>
                    <a:pt x="15" y="0"/>
                  </a:moveTo>
                  <a:cubicBezTo>
                    <a:pt x="15" y="34"/>
                    <a:pt x="15" y="34"/>
                    <a:pt x="15" y="34"/>
                  </a:cubicBezTo>
                  <a:cubicBezTo>
                    <a:pt x="7" y="34"/>
                    <a:pt x="7" y="34"/>
                    <a:pt x="7" y="34"/>
                  </a:cubicBezTo>
                  <a:cubicBezTo>
                    <a:pt x="7" y="8"/>
                    <a:pt x="7" y="8"/>
                    <a:pt x="7" y="8"/>
                  </a:cubicBezTo>
                  <a:cubicBezTo>
                    <a:pt x="7" y="9"/>
                    <a:pt x="7" y="9"/>
                    <a:pt x="6" y="9"/>
                  </a:cubicBezTo>
                  <a:cubicBezTo>
                    <a:pt x="5" y="10"/>
                    <a:pt x="5" y="10"/>
                    <a:pt x="4" y="10"/>
                  </a:cubicBezTo>
                  <a:cubicBezTo>
                    <a:pt x="4" y="10"/>
                    <a:pt x="3" y="11"/>
                    <a:pt x="2" y="11"/>
                  </a:cubicBezTo>
                  <a:cubicBezTo>
                    <a:pt x="2" y="11"/>
                    <a:pt x="1" y="11"/>
                    <a:pt x="0" y="11"/>
                  </a:cubicBezTo>
                  <a:cubicBezTo>
                    <a:pt x="0" y="5"/>
                    <a:pt x="0" y="5"/>
                    <a:pt x="0" y="5"/>
                  </a:cubicBezTo>
                  <a:cubicBezTo>
                    <a:pt x="2" y="5"/>
                    <a:pt x="4" y="4"/>
                    <a:pt x="6" y="3"/>
                  </a:cubicBezTo>
                  <a:cubicBezTo>
                    <a:pt x="7" y="2"/>
                    <a:pt x="9" y="1"/>
                    <a:pt x="10" y="0"/>
                  </a:cubicBezTo>
                  <a:lnTo>
                    <a:pt x="15"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8" name="Freeform 101"/>
            <p:cNvSpPr>
              <a:spLocks noEditPoints="1"/>
            </p:cNvSpPr>
            <p:nvPr/>
          </p:nvSpPr>
          <p:spPr bwMode="auto">
            <a:xfrm>
              <a:off x="7048114" y="4161888"/>
              <a:ext cx="49995" cy="69110"/>
            </a:xfrm>
            <a:custGeom>
              <a:avLst/>
              <a:gdLst>
                <a:gd name="T0" fmla="*/ 12 w 24"/>
                <a:gd name="T1" fmla="*/ 34 h 34"/>
                <a:gd name="T2" fmla="*/ 0 w 24"/>
                <a:gd name="T3" fmla="*/ 18 h 34"/>
                <a:gd name="T4" fmla="*/ 3 w 24"/>
                <a:gd name="T5" fmla="*/ 5 h 34"/>
                <a:gd name="T6" fmla="*/ 13 w 24"/>
                <a:gd name="T7" fmla="*/ 0 h 34"/>
                <a:gd name="T8" fmla="*/ 24 w 24"/>
                <a:gd name="T9" fmla="*/ 17 h 34"/>
                <a:gd name="T10" fmla="*/ 21 w 24"/>
                <a:gd name="T11" fmla="*/ 30 h 34"/>
                <a:gd name="T12" fmla="*/ 12 w 24"/>
                <a:gd name="T13" fmla="*/ 34 h 34"/>
                <a:gd name="T14" fmla="*/ 12 w 24"/>
                <a:gd name="T15" fmla="*/ 6 h 34"/>
                <a:gd name="T16" fmla="*/ 8 w 24"/>
                <a:gd name="T17" fmla="*/ 18 h 34"/>
                <a:gd name="T18" fmla="*/ 12 w 24"/>
                <a:gd name="T19" fmla="*/ 29 h 34"/>
                <a:gd name="T20" fmla="*/ 17 w 24"/>
                <a:gd name="T21" fmla="*/ 17 h 34"/>
                <a:gd name="T22" fmla="*/ 12 w 24"/>
                <a:gd name="T23"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9"/>
                    <a:pt x="0" y="18"/>
                  </a:cubicBezTo>
                  <a:cubicBezTo>
                    <a:pt x="0" y="12"/>
                    <a:pt x="1" y="8"/>
                    <a:pt x="3" y="5"/>
                  </a:cubicBezTo>
                  <a:cubicBezTo>
                    <a:pt x="6" y="2"/>
                    <a:pt x="9" y="0"/>
                    <a:pt x="13" y="0"/>
                  </a:cubicBezTo>
                  <a:cubicBezTo>
                    <a:pt x="20" y="0"/>
                    <a:pt x="24" y="6"/>
                    <a:pt x="24" y="17"/>
                  </a:cubicBezTo>
                  <a:cubicBezTo>
                    <a:pt x="24" y="23"/>
                    <a:pt x="23" y="27"/>
                    <a:pt x="21" y="30"/>
                  </a:cubicBezTo>
                  <a:cubicBezTo>
                    <a:pt x="19" y="33"/>
                    <a:pt x="16" y="34"/>
                    <a:pt x="12" y="34"/>
                  </a:cubicBezTo>
                  <a:close/>
                  <a:moveTo>
                    <a:pt x="12" y="6"/>
                  </a:moveTo>
                  <a:cubicBezTo>
                    <a:pt x="9" y="6"/>
                    <a:pt x="8" y="10"/>
                    <a:pt x="8" y="18"/>
                  </a:cubicBezTo>
                  <a:cubicBezTo>
                    <a:pt x="8" y="25"/>
                    <a:pt x="9" y="29"/>
                    <a:pt x="12" y="29"/>
                  </a:cubicBezTo>
                  <a:cubicBezTo>
                    <a:pt x="15" y="29"/>
                    <a:pt x="17" y="25"/>
                    <a:pt x="17" y="17"/>
                  </a:cubicBezTo>
                  <a:cubicBezTo>
                    <a:pt x="17" y="10"/>
                    <a:pt x="15" y="6"/>
                    <a:pt x="12" y="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9" name="Freeform 102"/>
            <p:cNvSpPr>
              <a:spLocks/>
            </p:cNvSpPr>
            <p:nvPr/>
          </p:nvSpPr>
          <p:spPr bwMode="auto">
            <a:xfrm>
              <a:off x="7111343" y="4161888"/>
              <a:ext cx="29409" cy="69110"/>
            </a:xfrm>
            <a:custGeom>
              <a:avLst/>
              <a:gdLst>
                <a:gd name="T0" fmla="*/ 14 w 14"/>
                <a:gd name="T1" fmla="*/ 0 h 34"/>
                <a:gd name="T2" fmla="*/ 14 w 14"/>
                <a:gd name="T3" fmla="*/ 34 h 34"/>
                <a:gd name="T4" fmla="*/ 7 w 14"/>
                <a:gd name="T5" fmla="*/ 34 h 34"/>
                <a:gd name="T6" fmla="*/ 7 w 14"/>
                <a:gd name="T7" fmla="*/ 8 h 34"/>
                <a:gd name="T8" fmla="*/ 5 w 14"/>
                <a:gd name="T9" fmla="*/ 9 h 34"/>
                <a:gd name="T10" fmla="*/ 4 w 14"/>
                <a:gd name="T11" fmla="*/ 10 h 34"/>
                <a:gd name="T12" fmla="*/ 2 w 14"/>
                <a:gd name="T13" fmla="*/ 11 h 34"/>
                <a:gd name="T14" fmla="*/ 0 w 14"/>
                <a:gd name="T15" fmla="*/ 11 h 34"/>
                <a:gd name="T16" fmla="*/ 0 w 14"/>
                <a:gd name="T17" fmla="*/ 5 h 34"/>
                <a:gd name="T18" fmla="*/ 5 w 14"/>
                <a:gd name="T19" fmla="*/ 3 h 34"/>
                <a:gd name="T20" fmla="*/ 10 w 14"/>
                <a:gd name="T21" fmla="*/ 0 h 34"/>
                <a:gd name="T22" fmla="*/ 14 w 14"/>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4">
                  <a:moveTo>
                    <a:pt x="14" y="0"/>
                  </a:moveTo>
                  <a:cubicBezTo>
                    <a:pt x="14" y="34"/>
                    <a:pt x="14" y="34"/>
                    <a:pt x="14" y="34"/>
                  </a:cubicBezTo>
                  <a:cubicBezTo>
                    <a:pt x="7" y="34"/>
                    <a:pt x="7" y="34"/>
                    <a:pt x="7" y="34"/>
                  </a:cubicBezTo>
                  <a:cubicBezTo>
                    <a:pt x="7" y="8"/>
                    <a:pt x="7" y="8"/>
                    <a:pt x="7" y="8"/>
                  </a:cubicBezTo>
                  <a:cubicBezTo>
                    <a:pt x="6" y="9"/>
                    <a:pt x="6" y="9"/>
                    <a:pt x="5" y="9"/>
                  </a:cubicBezTo>
                  <a:cubicBezTo>
                    <a:pt x="5" y="10"/>
                    <a:pt x="4" y="10"/>
                    <a:pt x="4" y="10"/>
                  </a:cubicBezTo>
                  <a:cubicBezTo>
                    <a:pt x="3" y="10"/>
                    <a:pt x="2" y="11"/>
                    <a:pt x="2" y="11"/>
                  </a:cubicBezTo>
                  <a:cubicBezTo>
                    <a:pt x="1" y="11"/>
                    <a:pt x="0" y="11"/>
                    <a:pt x="0" y="11"/>
                  </a:cubicBezTo>
                  <a:cubicBezTo>
                    <a:pt x="0" y="5"/>
                    <a:pt x="0" y="5"/>
                    <a:pt x="0" y="5"/>
                  </a:cubicBezTo>
                  <a:cubicBezTo>
                    <a:pt x="2" y="5"/>
                    <a:pt x="3" y="4"/>
                    <a:pt x="5" y="3"/>
                  </a:cubicBezTo>
                  <a:cubicBezTo>
                    <a:pt x="7" y="2"/>
                    <a:pt x="8" y="1"/>
                    <a:pt x="10" y="0"/>
                  </a:cubicBezTo>
                  <a:lnTo>
                    <a:pt x="14"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0" name="Freeform 103"/>
            <p:cNvSpPr>
              <a:spLocks noEditPoints="1"/>
            </p:cNvSpPr>
            <p:nvPr/>
          </p:nvSpPr>
          <p:spPr bwMode="auto">
            <a:xfrm>
              <a:off x="6987826" y="4258936"/>
              <a:ext cx="49995" cy="72051"/>
            </a:xfrm>
            <a:custGeom>
              <a:avLst/>
              <a:gdLst>
                <a:gd name="T0" fmla="*/ 12 w 24"/>
                <a:gd name="T1" fmla="*/ 35 h 35"/>
                <a:gd name="T2" fmla="*/ 0 w 24"/>
                <a:gd name="T3" fmla="*/ 18 h 35"/>
                <a:gd name="T4" fmla="*/ 3 w 24"/>
                <a:gd name="T5" fmla="*/ 5 h 35"/>
                <a:gd name="T6" fmla="*/ 13 w 24"/>
                <a:gd name="T7" fmla="*/ 0 h 35"/>
                <a:gd name="T8" fmla="*/ 24 w 24"/>
                <a:gd name="T9" fmla="*/ 17 h 35"/>
                <a:gd name="T10" fmla="*/ 21 w 24"/>
                <a:gd name="T11" fmla="*/ 30 h 35"/>
                <a:gd name="T12" fmla="*/ 12 w 24"/>
                <a:gd name="T13" fmla="*/ 35 h 35"/>
                <a:gd name="T14" fmla="*/ 12 w 24"/>
                <a:gd name="T15" fmla="*/ 6 h 35"/>
                <a:gd name="T16" fmla="*/ 8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8"/>
                    <a:pt x="3" y="5"/>
                  </a:cubicBezTo>
                  <a:cubicBezTo>
                    <a:pt x="5" y="2"/>
                    <a:pt x="9" y="0"/>
                    <a:pt x="13" y="0"/>
                  </a:cubicBezTo>
                  <a:cubicBezTo>
                    <a:pt x="20" y="0"/>
                    <a:pt x="24" y="6"/>
                    <a:pt x="24" y="17"/>
                  </a:cubicBezTo>
                  <a:cubicBezTo>
                    <a:pt x="24" y="23"/>
                    <a:pt x="23" y="27"/>
                    <a:pt x="21" y="30"/>
                  </a:cubicBezTo>
                  <a:cubicBezTo>
                    <a:pt x="19" y="33"/>
                    <a:pt x="16" y="35"/>
                    <a:pt x="12" y="35"/>
                  </a:cubicBezTo>
                  <a:close/>
                  <a:moveTo>
                    <a:pt x="12" y="6"/>
                  </a:moveTo>
                  <a:cubicBezTo>
                    <a:pt x="9" y="6"/>
                    <a:pt x="8" y="10"/>
                    <a:pt x="8" y="18"/>
                  </a:cubicBezTo>
                  <a:cubicBezTo>
                    <a:pt x="8" y="25"/>
                    <a:pt x="9" y="29"/>
                    <a:pt x="12" y="29"/>
                  </a:cubicBezTo>
                  <a:cubicBezTo>
                    <a:pt x="15" y="29"/>
                    <a:pt x="17" y="25"/>
                    <a:pt x="17" y="18"/>
                  </a:cubicBezTo>
                  <a:cubicBezTo>
                    <a:pt x="17" y="10"/>
                    <a:pt x="15" y="6"/>
                    <a:pt x="12" y="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1" name="Freeform 104"/>
            <p:cNvSpPr>
              <a:spLocks/>
            </p:cNvSpPr>
            <p:nvPr/>
          </p:nvSpPr>
          <p:spPr bwMode="auto">
            <a:xfrm>
              <a:off x="7056937" y="4258936"/>
              <a:ext cx="27938" cy="69110"/>
            </a:xfrm>
            <a:custGeom>
              <a:avLst/>
              <a:gdLst>
                <a:gd name="T0" fmla="*/ 14 w 14"/>
                <a:gd name="T1" fmla="*/ 0 h 34"/>
                <a:gd name="T2" fmla="*/ 14 w 14"/>
                <a:gd name="T3" fmla="*/ 34 h 34"/>
                <a:gd name="T4" fmla="*/ 7 w 14"/>
                <a:gd name="T5" fmla="*/ 34 h 34"/>
                <a:gd name="T6" fmla="*/ 7 w 14"/>
                <a:gd name="T7" fmla="*/ 8 h 34"/>
                <a:gd name="T8" fmla="*/ 5 w 14"/>
                <a:gd name="T9" fmla="*/ 9 h 34"/>
                <a:gd name="T10" fmla="*/ 3 w 14"/>
                <a:gd name="T11" fmla="*/ 10 h 34"/>
                <a:gd name="T12" fmla="*/ 2 w 14"/>
                <a:gd name="T13" fmla="*/ 11 h 34"/>
                <a:gd name="T14" fmla="*/ 0 w 14"/>
                <a:gd name="T15" fmla="*/ 11 h 34"/>
                <a:gd name="T16" fmla="*/ 0 w 14"/>
                <a:gd name="T17" fmla="*/ 5 h 34"/>
                <a:gd name="T18" fmla="*/ 5 w 14"/>
                <a:gd name="T19" fmla="*/ 3 h 34"/>
                <a:gd name="T20" fmla="*/ 9 w 14"/>
                <a:gd name="T21" fmla="*/ 0 h 34"/>
                <a:gd name="T22" fmla="*/ 14 w 14"/>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4">
                  <a:moveTo>
                    <a:pt x="14" y="0"/>
                  </a:moveTo>
                  <a:cubicBezTo>
                    <a:pt x="14" y="34"/>
                    <a:pt x="14" y="34"/>
                    <a:pt x="14" y="34"/>
                  </a:cubicBezTo>
                  <a:cubicBezTo>
                    <a:pt x="7" y="34"/>
                    <a:pt x="7" y="34"/>
                    <a:pt x="7" y="34"/>
                  </a:cubicBezTo>
                  <a:cubicBezTo>
                    <a:pt x="7" y="8"/>
                    <a:pt x="7" y="8"/>
                    <a:pt x="7" y="8"/>
                  </a:cubicBezTo>
                  <a:cubicBezTo>
                    <a:pt x="6" y="9"/>
                    <a:pt x="6" y="9"/>
                    <a:pt x="5" y="9"/>
                  </a:cubicBezTo>
                  <a:cubicBezTo>
                    <a:pt x="5" y="10"/>
                    <a:pt x="4" y="10"/>
                    <a:pt x="3" y="10"/>
                  </a:cubicBezTo>
                  <a:cubicBezTo>
                    <a:pt x="3" y="11"/>
                    <a:pt x="2" y="11"/>
                    <a:pt x="2" y="11"/>
                  </a:cubicBezTo>
                  <a:cubicBezTo>
                    <a:pt x="1" y="11"/>
                    <a:pt x="0" y="11"/>
                    <a:pt x="0" y="11"/>
                  </a:cubicBezTo>
                  <a:cubicBezTo>
                    <a:pt x="0" y="5"/>
                    <a:pt x="0" y="5"/>
                    <a:pt x="0" y="5"/>
                  </a:cubicBezTo>
                  <a:cubicBezTo>
                    <a:pt x="1" y="5"/>
                    <a:pt x="3" y="4"/>
                    <a:pt x="5" y="3"/>
                  </a:cubicBezTo>
                  <a:cubicBezTo>
                    <a:pt x="7" y="2"/>
                    <a:pt x="8" y="1"/>
                    <a:pt x="9" y="0"/>
                  </a:cubicBezTo>
                  <a:lnTo>
                    <a:pt x="14"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2" name="Freeform 105"/>
            <p:cNvSpPr>
              <a:spLocks noEditPoints="1"/>
            </p:cNvSpPr>
            <p:nvPr/>
          </p:nvSpPr>
          <p:spPr bwMode="auto">
            <a:xfrm>
              <a:off x="7103991" y="4258936"/>
              <a:ext cx="48524" cy="72051"/>
            </a:xfrm>
            <a:custGeom>
              <a:avLst/>
              <a:gdLst>
                <a:gd name="T0" fmla="*/ 12 w 24"/>
                <a:gd name="T1" fmla="*/ 35 h 35"/>
                <a:gd name="T2" fmla="*/ 0 w 24"/>
                <a:gd name="T3" fmla="*/ 18 h 35"/>
                <a:gd name="T4" fmla="*/ 4 w 24"/>
                <a:gd name="T5" fmla="*/ 5 h 35"/>
                <a:gd name="T6" fmla="*/ 13 w 24"/>
                <a:gd name="T7" fmla="*/ 0 h 35"/>
                <a:gd name="T8" fmla="*/ 24 w 24"/>
                <a:gd name="T9" fmla="*/ 17 h 35"/>
                <a:gd name="T10" fmla="*/ 21 w 24"/>
                <a:gd name="T11" fmla="*/ 30 h 35"/>
                <a:gd name="T12" fmla="*/ 12 w 24"/>
                <a:gd name="T13" fmla="*/ 35 h 35"/>
                <a:gd name="T14" fmla="*/ 12 w 24"/>
                <a:gd name="T15" fmla="*/ 6 h 35"/>
                <a:gd name="T16" fmla="*/ 8 w 24"/>
                <a:gd name="T17" fmla="*/ 18 h 35"/>
                <a:gd name="T18" fmla="*/ 12 w 24"/>
                <a:gd name="T19" fmla="*/ 29 h 35"/>
                <a:gd name="T20" fmla="*/ 17 w 24"/>
                <a:gd name="T21" fmla="*/ 18 h 35"/>
                <a:gd name="T22" fmla="*/ 12 w 24"/>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5">
                  <a:moveTo>
                    <a:pt x="12" y="35"/>
                  </a:moveTo>
                  <a:cubicBezTo>
                    <a:pt x="4" y="35"/>
                    <a:pt x="0" y="29"/>
                    <a:pt x="0" y="18"/>
                  </a:cubicBezTo>
                  <a:cubicBezTo>
                    <a:pt x="0" y="12"/>
                    <a:pt x="1" y="8"/>
                    <a:pt x="4" y="5"/>
                  </a:cubicBezTo>
                  <a:cubicBezTo>
                    <a:pt x="6" y="2"/>
                    <a:pt x="9" y="0"/>
                    <a:pt x="13" y="0"/>
                  </a:cubicBezTo>
                  <a:cubicBezTo>
                    <a:pt x="20" y="0"/>
                    <a:pt x="24" y="6"/>
                    <a:pt x="24" y="17"/>
                  </a:cubicBezTo>
                  <a:cubicBezTo>
                    <a:pt x="24" y="23"/>
                    <a:pt x="23" y="27"/>
                    <a:pt x="21" y="30"/>
                  </a:cubicBezTo>
                  <a:cubicBezTo>
                    <a:pt x="19" y="33"/>
                    <a:pt x="16" y="35"/>
                    <a:pt x="12" y="35"/>
                  </a:cubicBezTo>
                  <a:close/>
                  <a:moveTo>
                    <a:pt x="12" y="6"/>
                  </a:moveTo>
                  <a:cubicBezTo>
                    <a:pt x="9" y="6"/>
                    <a:pt x="8" y="10"/>
                    <a:pt x="8" y="18"/>
                  </a:cubicBezTo>
                  <a:cubicBezTo>
                    <a:pt x="8" y="25"/>
                    <a:pt x="9" y="29"/>
                    <a:pt x="12" y="29"/>
                  </a:cubicBezTo>
                  <a:cubicBezTo>
                    <a:pt x="15" y="29"/>
                    <a:pt x="17" y="25"/>
                    <a:pt x="17" y="18"/>
                  </a:cubicBezTo>
                  <a:cubicBezTo>
                    <a:pt x="17" y="10"/>
                    <a:pt x="15" y="6"/>
                    <a:pt x="12" y="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3" name="Freeform 106"/>
            <p:cNvSpPr>
              <a:spLocks noEditPoints="1"/>
            </p:cNvSpPr>
            <p:nvPr/>
          </p:nvSpPr>
          <p:spPr bwMode="auto">
            <a:xfrm>
              <a:off x="6987826" y="4357455"/>
              <a:ext cx="49995" cy="69110"/>
            </a:xfrm>
            <a:custGeom>
              <a:avLst/>
              <a:gdLst>
                <a:gd name="T0" fmla="*/ 12 w 24"/>
                <a:gd name="T1" fmla="*/ 34 h 34"/>
                <a:gd name="T2" fmla="*/ 0 w 24"/>
                <a:gd name="T3" fmla="*/ 17 h 34"/>
                <a:gd name="T4" fmla="*/ 3 w 24"/>
                <a:gd name="T5" fmla="*/ 4 h 34"/>
                <a:gd name="T6" fmla="*/ 13 w 24"/>
                <a:gd name="T7" fmla="*/ 0 h 34"/>
                <a:gd name="T8" fmla="*/ 24 w 24"/>
                <a:gd name="T9" fmla="*/ 16 h 34"/>
                <a:gd name="T10" fmla="*/ 21 w 24"/>
                <a:gd name="T11" fmla="*/ 29 h 34"/>
                <a:gd name="T12" fmla="*/ 12 w 24"/>
                <a:gd name="T13" fmla="*/ 34 h 34"/>
                <a:gd name="T14" fmla="*/ 12 w 24"/>
                <a:gd name="T15" fmla="*/ 5 h 34"/>
                <a:gd name="T16" fmla="*/ 8 w 24"/>
                <a:gd name="T17" fmla="*/ 17 h 34"/>
                <a:gd name="T18" fmla="*/ 12 w 24"/>
                <a:gd name="T19" fmla="*/ 28 h 34"/>
                <a:gd name="T20" fmla="*/ 17 w 24"/>
                <a:gd name="T21" fmla="*/ 17 h 34"/>
                <a:gd name="T22" fmla="*/ 12 w 24"/>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8"/>
                    <a:pt x="0" y="17"/>
                  </a:cubicBezTo>
                  <a:cubicBezTo>
                    <a:pt x="0" y="11"/>
                    <a:pt x="1" y="7"/>
                    <a:pt x="3" y="4"/>
                  </a:cubicBezTo>
                  <a:cubicBezTo>
                    <a:pt x="5" y="1"/>
                    <a:pt x="9" y="0"/>
                    <a:pt x="13" y="0"/>
                  </a:cubicBezTo>
                  <a:cubicBezTo>
                    <a:pt x="20" y="0"/>
                    <a:pt x="24" y="5"/>
                    <a:pt x="24" y="16"/>
                  </a:cubicBezTo>
                  <a:cubicBezTo>
                    <a:pt x="24" y="22"/>
                    <a:pt x="23" y="26"/>
                    <a:pt x="21" y="29"/>
                  </a:cubicBezTo>
                  <a:cubicBezTo>
                    <a:pt x="19" y="32"/>
                    <a:pt x="16" y="34"/>
                    <a:pt x="12" y="34"/>
                  </a:cubicBezTo>
                  <a:close/>
                  <a:moveTo>
                    <a:pt x="12" y="5"/>
                  </a:moveTo>
                  <a:cubicBezTo>
                    <a:pt x="9" y="5"/>
                    <a:pt x="8" y="9"/>
                    <a:pt x="8" y="17"/>
                  </a:cubicBezTo>
                  <a:cubicBezTo>
                    <a:pt x="8" y="24"/>
                    <a:pt x="9" y="28"/>
                    <a:pt x="12" y="28"/>
                  </a:cubicBezTo>
                  <a:cubicBezTo>
                    <a:pt x="15" y="28"/>
                    <a:pt x="17" y="24"/>
                    <a:pt x="17" y="17"/>
                  </a:cubicBezTo>
                  <a:cubicBezTo>
                    <a:pt x="17" y="9"/>
                    <a:pt x="15" y="5"/>
                    <a:pt x="12" y="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4" name="Freeform 107"/>
            <p:cNvSpPr>
              <a:spLocks noEditPoints="1"/>
            </p:cNvSpPr>
            <p:nvPr/>
          </p:nvSpPr>
          <p:spPr bwMode="auto">
            <a:xfrm>
              <a:off x="7048114" y="4357455"/>
              <a:ext cx="49995" cy="69110"/>
            </a:xfrm>
            <a:custGeom>
              <a:avLst/>
              <a:gdLst>
                <a:gd name="T0" fmla="*/ 12 w 24"/>
                <a:gd name="T1" fmla="*/ 34 h 34"/>
                <a:gd name="T2" fmla="*/ 0 w 24"/>
                <a:gd name="T3" fmla="*/ 17 h 34"/>
                <a:gd name="T4" fmla="*/ 3 w 24"/>
                <a:gd name="T5" fmla="*/ 4 h 34"/>
                <a:gd name="T6" fmla="*/ 13 w 24"/>
                <a:gd name="T7" fmla="*/ 0 h 34"/>
                <a:gd name="T8" fmla="*/ 24 w 24"/>
                <a:gd name="T9" fmla="*/ 16 h 34"/>
                <a:gd name="T10" fmla="*/ 21 w 24"/>
                <a:gd name="T11" fmla="*/ 29 h 34"/>
                <a:gd name="T12" fmla="*/ 12 w 24"/>
                <a:gd name="T13" fmla="*/ 34 h 34"/>
                <a:gd name="T14" fmla="*/ 12 w 24"/>
                <a:gd name="T15" fmla="*/ 5 h 34"/>
                <a:gd name="T16" fmla="*/ 8 w 24"/>
                <a:gd name="T17" fmla="*/ 17 h 34"/>
                <a:gd name="T18" fmla="*/ 12 w 24"/>
                <a:gd name="T19" fmla="*/ 28 h 34"/>
                <a:gd name="T20" fmla="*/ 17 w 24"/>
                <a:gd name="T21" fmla="*/ 17 h 34"/>
                <a:gd name="T22" fmla="*/ 12 w 24"/>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8"/>
                    <a:pt x="0" y="17"/>
                  </a:cubicBezTo>
                  <a:cubicBezTo>
                    <a:pt x="0" y="11"/>
                    <a:pt x="1" y="7"/>
                    <a:pt x="3" y="4"/>
                  </a:cubicBezTo>
                  <a:cubicBezTo>
                    <a:pt x="6" y="1"/>
                    <a:pt x="9" y="0"/>
                    <a:pt x="13" y="0"/>
                  </a:cubicBezTo>
                  <a:cubicBezTo>
                    <a:pt x="20" y="0"/>
                    <a:pt x="24" y="5"/>
                    <a:pt x="24" y="16"/>
                  </a:cubicBezTo>
                  <a:cubicBezTo>
                    <a:pt x="24" y="22"/>
                    <a:pt x="23" y="26"/>
                    <a:pt x="21" y="29"/>
                  </a:cubicBezTo>
                  <a:cubicBezTo>
                    <a:pt x="19" y="32"/>
                    <a:pt x="16" y="34"/>
                    <a:pt x="12" y="34"/>
                  </a:cubicBezTo>
                  <a:close/>
                  <a:moveTo>
                    <a:pt x="12" y="5"/>
                  </a:moveTo>
                  <a:cubicBezTo>
                    <a:pt x="9" y="5"/>
                    <a:pt x="8" y="9"/>
                    <a:pt x="8" y="17"/>
                  </a:cubicBezTo>
                  <a:cubicBezTo>
                    <a:pt x="8" y="24"/>
                    <a:pt x="9" y="28"/>
                    <a:pt x="12" y="28"/>
                  </a:cubicBezTo>
                  <a:cubicBezTo>
                    <a:pt x="15" y="28"/>
                    <a:pt x="17" y="24"/>
                    <a:pt x="17" y="17"/>
                  </a:cubicBezTo>
                  <a:cubicBezTo>
                    <a:pt x="17" y="9"/>
                    <a:pt x="15" y="5"/>
                    <a:pt x="12" y="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5" name="Freeform 108"/>
            <p:cNvSpPr>
              <a:spLocks/>
            </p:cNvSpPr>
            <p:nvPr/>
          </p:nvSpPr>
          <p:spPr bwMode="auto">
            <a:xfrm>
              <a:off x="7111343" y="4354514"/>
              <a:ext cx="29409" cy="70581"/>
            </a:xfrm>
            <a:custGeom>
              <a:avLst/>
              <a:gdLst>
                <a:gd name="T0" fmla="*/ 14 w 14"/>
                <a:gd name="T1" fmla="*/ 0 h 34"/>
                <a:gd name="T2" fmla="*/ 14 w 14"/>
                <a:gd name="T3" fmla="*/ 34 h 34"/>
                <a:gd name="T4" fmla="*/ 7 w 14"/>
                <a:gd name="T5" fmla="*/ 34 h 34"/>
                <a:gd name="T6" fmla="*/ 7 w 14"/>
                <a:gd name="T7" fmla="*/ 9 h 34"/>
                <a:gd name="T8" fmla="*/ 5 w 14"/>
                <a:gd name="T9" fmla="*/ 10 h 34"/>
                <a:gd name="T10" fmla="*/ 4 w 14"/>
                <a:gd name="T11" fmla="*/ 10 h 34"/>
                <a:gd name="T12" fmla="*/ 2 w 14"/>
                <a:gd name="T13" fmla="*/ 11 h 34"/>
                <a:gd name="T14" fmla="*/ 0 w 14"/>
                <a:gd name="T15" fmla="*/ 11 h 34"/>
                <a:gd name="T16" fmla="*/ 0 w 14"/>
                <a:gd name="T17" fmla="*/ 5 h 34"/>
                <a:gd name="T18" fmla="*/ 5 w 14"/>
                <a:gd name="T19" fmla="*/ 3 h 34"/>
                <a:gd name="T20" fmla="*/ 10 w 14"/>
                <a:gd name="T21" fmla="*/ 0 h 34"/>
                <a:gd name="T22" fmla="*/ 14 w 14"/>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4">
                  <a:moveTo>
                    <a:pt x="14" y="0"/>
                  </a:moveTo>
                  <a:cubicBezTo>
                    <a:pt x="14" y="34"/>
                    <a:pt x="14" y="34"/>
                    <a:pt x="14" y="34"/>
                  </a:cubicBezTo>
                  <a:cubicBezTo>
                    <a:pt x="7" y="34"/>
                    <a:pt x="7" y="34"/>
                    <a:pt x="7" y="34"/>
                  </a:cubicBezTo>
                  <a:cubicBezTo>
                    <a:pt x="7" y="9"/>
                    <a:pt x="7" y="9"/>
                    <a:pt x="7" y="9"/>
                  </a:cubicBezTo>
                  <a:cubicBezTo>
                    <a:pt x="6" y="9"/>
                    <a:pt x="6" y="9"/>
                    <a:pt x="5" y="10"/>
                  </a:cubicBezTo>
                  <a:cubicBezTo>
                    <a:pt x="5" y="10"/>
                    <a:pt x="4" y="10"/>
                    <a:pt x="4" y="10"/>
                  </a:cubicBezTo>
                  <a:cubicBezTo>
                    <a:pt x="3" y="11"/>
                    <a:pt x="2" y="11"/>
                    <a:pt x="2" y="11"/>
                  </a:cubicBezTo>
                  <a:cubicBezTo>
                    <a:pt x="1" y="11"/>
                    <a:pt x="0" y="11"/>
                    <a:pt x="0" y="11"/>
                  </a:cubicBezTo>
                  <a:cubicBezTo>
                    <a:pt x="0" y="5"/>
                    <a:pt x="0" y="5"/>
                    <a:pt x="0" y="5"/>
                  </a:cubicBezTo>
                  <a:cubicBezTo>
                    <a:pt x="2" y="5"/>
                    <a:pt x="3" y="4"/>
                    <a:pt x="5" y="3"/>
                  </a:cubicBezTo>
                  <a:cubicBezTo>
                    <a:pt x="7" y="2"/>
                    <a:pt x="8" y="1"/>
                    <a:pt x="10" y="0"/>
                  </a:cubicBezTo>
                  <a:lnTo>
                    <a:pt x="14"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6" name="Freeform 109"/>
            <p:cNvSpPr>
              <a:spLocks/>
            </p:cNvSpPr>
            <p:nvPr/>
          </p:nvSpPr>
          <p:spPr bwMode="auto">
            <a:xfrm>
              <a:off x="7228977" y="4161888"/>
              <a:ext cx="29409" cy="69110"/>
            </a:xfrm>
            <a:custGeom>
              <a:avLst/>
              <a:gdLst>
                <a:gd name="T0" fmla="*/ 14 w 14"/>
                <a:gd name="T1" fmla="*/ 0 h 34"/>
                <a:gd name="T2" fmla="*/ 14 w 14"/>
                <a:gd name="T3" fmla="*/ 34 h 34"/>
                <a:gd name="T4" fmla="*/ 7 w 14"/>
                <a:gd name="T5" fmla="*/ 34 h 34"/>
                <a:gd name="T6" fmla="*/ 7 w 14"/>
                <a:gd name="T7" fmla="*/ 8 h 34"/>
                <a:gd name="T8" fmla="*/ 5 w 14"/>
                <a:gd name="T9" fmla="*/ 9 h 34"/>
                <a:gd name="T10" fmla="*/ 4 w 14"/>
                <a:gd name="T11" fmla="*/ 10 h 34"/>
                <a:gd name="T12" fmla="*/ 2 w 14"/>
                <a:gd name="T13" fmla="*/ 11 h 34"/>
                <a:gd name="T14" fmla="*/ 0 w 14"/>
                <a:gd name="T15" fmla="*/ 11 h 34"/>
                <a:gd name="T16" fmla="*/ 0 w 14"/>
                <a:gd name="T17" fmla="*/ 5 h 34"/>
                <a:gd name="T18" fmla="*/ 5 w 14"/>
                <a:gd name="T19" fmla="*/ 3 h 34"/>
                <a:gd name="T20" fmla="*/ 10 w 14"/>
                <a:gd name="T21" fmla="*/ 0 h 34"/>
                <a:gd name="T22" fmla="*/ 14 w 14"/>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4">
                  <a:moveTo>
                    <a:pt x="14" y="0"/>
                  </a:moveTo>
                  <a:cubicBezTo>
                    <a:pt x="14" y="34"/>
                    <a:pt x="14" y="34"/>
                    <a:pt x="14" y="34"/>
                  </a:cubicBezTo>
                  <a:cubicBezTo>
                    <a:pt x="7" y="34"/>
                    <a:pt x="7" y="34"/>
                    <a:pt x="7" y="34"/>
                  </a:cubicBezTo>
                  <a:cubicBezTo>
                    <a:pt x="7" y="8"/>
                    <a:pt x="7" y="8"/>
                    <a:pt x="7" y="8"/>
                  </a:cubicBezTo>
                  <a:cubicBezTo>
                    <a:pt x="6" y="9"/>
                    <a:pt x="6" y="9"/>
                    <a:pt x="5" y="9"/>
                  </a:cubicBezTo>
                  <a:cubicBezTo>
                    <a:pt x="5" y="10"/>
                    <a:pt x="4" y="10"/>
                    <a:pt x="4" y="10"/>
                  </a:cubicBezTo>
                  <a:cubicBezTo>
                    <a:pt x="3" y="10"/>
                    <a:pt x="2" y="11"/>
                    <a:pt x="2" y="11"/>
                  </a:cubicBezTo>
                  <a:cubicBezTo>
                    <a:pt x="1" y="11"/>
                    <a:pt x="0" y="11"/>
                    <a:pt x="0" y="11"/>
                  </a:cubicBezTo>
                  <a:cubicBezTo>
                    <a:pt x="0" y="5"/>
                    <a:pt x="0" y="5"/>
                    <a:pt x="0" y="5"/>
                  </a:cubicBezTo>
                  <a:cubicBezTo>
                    <a:pt x="2" y="5"/>
                    <a:pt x="3" y="4"/>
                    <a:pt x="5" y="3"/>
                  </a:cubicBezTo>
                  <a:cubicBezTo>
                    <a:pt x="7" y="2"/>
                    <a:pt x="8" y="1"/>
                    <a:pt x="10" y="0"/>
                  </a:cubicBezTo>
                  <a:lnTo>
                    <a:pt x="14"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7" name="Freeform 110"/>
            <p:cNvSpPr>
              <a:spLocks noEditPoints="1"/>
            </p:cNvSpPr>
            <p:nvPr/>
          </p:nvSpPr>
          <p:spPr bwMode="auto">
            <a:xfrm>
              <a:off x="7223096" y="4258936"/>
              <a:ext cx="47054" cy="72051"/>
            </a:xfrm>
            <a:custGeom>
              <a:avLst/>
              <a:gdLst>
                <a:gd name="T0" fmla="*/ 11 w 23"/>
                <a:gd name="T1" fmla="*/ 35 h 35"/>
                <a:gd name="T2" fmla="*/ 0 w 23"/>
                <a:gd name="T3" fmla="*/ 18 h 35"/>
                <a:gd name="T4" fmla="*/ 3 w 23"/>
                <a:gd name="T5" fmla="*/ 5 h 35"/>
                <a:gd name="T6" fmla="*/ 12 w 23"/>
                <a:gd name="T7" fmla="*/ 0 h 35"/>
                <a:gd name="T8" fmla="*/ 23 w 23"/>
                <a:gd name="T9" fmla="*/ 17 h 35"/>
                <a:gd name="T10" fmla="*/ 20 w 23"/>
                <a:gd name="T11" fmla="*/ 30 h 35"/>
                <a:gd name="T12" fmla="*/ 11 w 23"/>
                <a:gd name="T13" fmla="*/ 35 h 35"/>
                <a:gd name="T14" fmla="*/ 12 w 23"/>
                <a:gd name="T15" fmla="*/ 6 h 35"/>
                <a:gd name="T16" fmla="*/ 7 w 23"/>
                <a:gd name="T17" fmla="*/ 18 h 35"/>
                <a:gd name="T18" fmla="*/ 12 w 23"/>
                <a:gd name="T19" fmla="*/ 29 h 35"/>
                <a:gd name="T20" fmla="*/ 16 w 23"/>
                <a:gd name="T21" fmla="*/ 18 h 35"/>
                <a:gd name="T22" fmla="*/ 12 w 23"/>
                <a:gd name="T23" fmla="*/ 6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5">
                  <a:moveTo>
                    <a:pt x="11" y="35"/>
                  </a:moveTo>
                  <a:cubicBezTo>
                    <a:pt x="3" y="35"/>
                    <a:pt x="0" y="29"/>
                    <a:pt x="0" y="18"/>
                  </a:cubicBezTo>
                  <a:cubicBezTo>
                    <a:pt x="0" y="12"/>
                    <a:pt x="1" y="8"/>
                    <a:pt x="3" y="5"/>
                  </a:cubicBezTo>
                  <a:cubicBezTo>
                    <a:pt x="5" y="2"/>
                    <a:pt x="8" y="0"/>
                    <a:pt x="12" y="0"/>
                  </a:cubicBezTo>
                  <a:cubicBezTo>
                    <a:pt x="20" y="0"/>
                    <a:pt x="23" y="6"/>
                    <a:pt x="23" y="17"/>
                  </a:cubicBezTo>
                  <a:cubicBezTo>
                    <a:pt x="23" y="23"/>
                    <a:pt x="22" y="27"/>
                    <a:pt x="20" y="30"/>
                  </a:cubicBezTo>
                  <a:cubicBezTo>
                    <a:pt x="18" y="33"/>
                    <a:pt x="15" y="35"/>
                    <a:pt x="11" y="35"/>
                  </a:cubicBezTo>
                  <a:close/>
                  <a:moveTo>
                    <a:pt x="12" y="6"/>
                  </a:moveTo>
                  <a:cubicBezTo>
                    <a:pt x="8" y="6"/>
                    <a:pt x="7" y="10"/>
                    <a:pt x="7" y="18"/>
                  </a:cubicBezTo>
                  <a:cubicBezTo>
                    <a:pt x="7" y="25"/>
                    <a:pt x="8" y="29"/>
                    <a:pt x="12" y="29"/>
                  </a:cubicBezTo>
                  <a:cubicBezTo>
                    <a:pt x="15" y="29"/>
                    <a:pt x="16" y="25"/>
                    <a:pt x="16" y="18"/>
                  </a:cubicBezTo>
                  <a:cubicBezTo>
                    <a:pt x="16" y="10"/>
                    <a:pt x="15" y="6"/>
                    <a:pt x="12" y="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8" name="Freeform 111"/>
            <p:cNvSpPr>
              <a:spLocks noEditPoints="1"/>
            </p:cNvSpPr>
            <p:nvPr/>
          </p:nvSpPr>
          <p:spPr bwMode="auto">
            <a:xfrm>
              <a:off x="7223096" y="4357455"/>
              <a:ext cx="47054" cy="69110"/>
            </a:xfrm>
            <a:custGeom>
              <a:avLst/>
              <a:gdLst>
                <a:gd name="T0" fmla="*/ 11 w 23"/>
                <a:gd name="T1" fmla="*/ 34 h 34"/>
                <a:gd name="T2" fmla="*/ 0 w 23"/>
                <a:gd name="T3" fmla="*/ 17 h 34"/>
                <a:gd name="T4" fmla="*/ 3 w 23"/>
                <a:gd name="T5" fmla="*/ 4 h 34"/>
                <a:gd name="T6" fmla="*/ 12 w 23"/>
                <a:gd name="T7" fmla="*/ 0 h 34"/>
                <a:gd name="T8" fmla="*/ 23 w 23"/>
                <a:gd name="T9" fmla="*/ 16 h 34"/>
                <a:gd name="T10" fmla="*/ 20 w 23"/>
                <a:gd name="T11" fmla="*/ 29 h 34"/>
                <a:gd name="T12" fmla="*/ 11 w 23"/>
                <a:gd name="T13" fmla="*/ 34 h 34"/>
                <a:gd name="T14" fmla="*/ 12 w 23"/>
                <a:gd name="T15" fmla="*/ 5 h 34"/>
                <a:gd name="T16" fmla="*/ 7 w 23"/>
                <a:gd name="T17" fmla="*/ 17 h 34"/>
                <a:gd name="T18" fmla="*/ 12 w 23"/>
                <a:gd name="T19" fmla="*/ 28 h 34"/>
                <a:gd name="T20" fmla="*/ 16 w 23"/>
                <a:gd name="T21" fmla="*/ 17 h 34"/>
                <a:gd name="T22" fmla="*/ 12 w 23"/>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4">
                  <a:moveTo>
                    <a:pt x="11" y="34"/>
                  </a:moveTo>
                  <a:cubicBezTo>
                    <a:pt x="3" y="34"/>
                    <a:pt x="0" y="28"/>
                    <a:pt x="0" y="17"/>
                  </a:cubicBezTo>
                  <a:cubicBezTo>
                    <a:pt x="0" y="11"/>
                    <a:pt x="1" y="7"/>
                    <a:pt x="3" y="4"/>
                  </a:cubicBezTo>
                  <a:cubicBezTo>
                    <a:pt x="5" y="1"/>
                    <a:pt x="8" y="0"/>
                    <a:pt x="12" y="0"/>
                  </a:cubicBezTo>
                  <a:cubicBezTo>
                    <a:pt x="20" y="0"/>
                    <a:pt x="23" y="5"/>
                    <a:pt x="23" y="16"/>
                  </a:cubicBezTo>
                  <a:cubicBezTo>
                    <a:pt x="23" y="22"/>
                    <a:pt x="22" y="26"/>
                    <a:pt x="20" y="29"/>
                  </a:cubicBezTo>
                  <a:cubicBezTo>
                    <a:pt x="18" y="32"/>
                    <a:pt x="15" y="34"/>
                    <a:pt x="11" y="34"/>
                  </a:cubicBezTo>
                  <a:close/>
                  <a:moveTo>
                    <a:pt x="12" y="5"/>
                  </a:moveTo>
                  <a:cubicBezTo>
                    <a:pt x="8" y="5"/>
                    <a:pt x="7" y="9"/>
                    <a:pt x="7" y="17"/>
                  </a:cubicBezTo>
                  <a:cubicBezTo>
                    <a:pt x="7" y="24"/>
                    <a:pt x="8" y="28"/>
                    <a:pt x="12" y="28"/>
                  </a:cubicBezTo>
                  <a:cubicBezTo>
                    <a:pt x="15" y="28"/>
                    <a:pt x="16" y="24"/>
                    <a:pt x="16" y="17"/>
                  </a:cubicBezTo>
                  <a:cubicBezTo>
                    <a:pt x="16" y="9"/>
                    <a:pt x="15" y="5"/>
                    <a:pt x="12" y="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29" name="Freeform 112"/>
            <p:cNvSpPr>
              <a:spLocks noEditPoints="1"/>
            </p:cNvSpPr>
            <p:nvPr/>
          </p:nvSpPr>
          <p:spPr bwMode="auto">
            <a:xfrm>
              <a:off x="7161337" y="4161888"/>
              <a:ext cx="49995" cy="69110"/>
            </a:xfrm>
            <a:custGeom>
              <a:avLst/>
              <a:gdLst>
                <a:gd name="T0" fmla="*/ 12 w 24"/>
                <a:gd name="T1" fmla="*/ 34 h 34"/>
                <a:gd name="T2" fmla="*/ 0 w 24"/>
                <a:gd name="T3" fmla="*/ 18 h 34"/>
                <a:gd name="T4" fmla="*/ 4 w 24"/>
                <a:gd name="T5" fmla="*/ 5 h 34"/>
                <a:gd name="T6" fmla="*/ 13 w 24"/>
                <a:gd name="T7" fmla="*/ 0 h 34"/>
                <a:gd name="T8" fmla="*/ 24 w 24"/>
                <a:gd name="T9" fmla="*/ 17 h 34"/>
                <a:gd name="T10" fmla="*/ 21 w 24"/>
                <a:gd name="T11" fmla="*/ 30 h 34"/>
                <a:gd name="T12" fmla="*/ 12 w 24"/>
                <a:gd name="T13" fmla="*/ 34 h 34"/>
                <a:gd name="T14" fmla="*/ 12 w 24"/>
                <a:gd name="T15" fmla="*/ 6 h 34"/>
                <a:gd name="T16" fmla="*/ 8 w 24"/>
                <a:gd name="T17" fmla="*/ 18 h 34"/>
                <a:gd name="T18" fmla="*/ 12 w 24"/>
                <a:gd name="T19" fmla="*/ 29 h 34"/>
                <a:gd name="T20" fmla="*/ 17 w 24"/>
                <a:gd name="T21" fmla="*/ 17 h 34"/>
                <a:gd name="T22" fmla="*/ 12 w 24"/>
                <a:gd name="T23" fmla="*/ 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9"/>
                    <a:pt x="0" y="18"/>
                  </a:cubicBezTo>
                  <a:cubicBezTo>
                    <a:pt x="0" y="12"/>
                    <a:pt x="1" y="8"/>
                    <a:pt x="4" y="5"/>
                  </a:cubicBezTo>
                  <a:cubicBezTo>
                    <a:pt x="6" y="2"/>
                    <a:pt x="9" y="0"/>
                    <a:pt x="13" y="0"/>
                  </a:cubicBezTo>
                  <a:cubicBezTo>
                    <a:pt x="20" y="0"/>
                    <a:pt x="24" y="6"/>
                    <a:pt x="24" y="17"/>
                  </a:cubicBezTo>
                  <a:cubicBezTo>
                    <a:pt x="24" y="23"/>
                    <a:pt x="23" y="27"/>
                    <a:pt x="21" y="30"/>
                  </a:cubicBezTo>
                  <a:cubicBezTo>
                    <a:pt x="19" y="33"/>
                    <a:pt x="16" y="34"/>
                    <a:pt x="12" y="34"/>
                  </a:cubicBezTo>
                  <a:close/>
                  <a:moveTo>
                    <a:pt x="12" y="6"/>
                  </a:moveTo>
                  <a:cubicBezTo>
                    <a:pt x="9" y="6"/>
                    <a:pt x="8" y="10"/>
                    <a:pt x="8" y="18"/>
                  </a:cubicBezTo>
                  <a:cubicBezTo>
                    <a:pt x="8" y="25"/>
                    <a:pt x="9" y="29"/>
                    <a:pt x="12" y="29"/>
                  </a:cubicBezTo>
                  <a:cubicBezTo>
                    <a:pt x="15" y="29"/>
                    <a:pt x="17" y="25"/>
                    <a:pt x="17" y="17"/>
                  </a:cubicBezTo>
                  <a:cubicBezTo>
                    <a:pt x="17" y="10"/>
                    <a:pt x="15" y="6"/>
                    <a:pt x="12" y="6"/>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0" name="Freeform 113"/>
            <p:cNvSpPr>
              <a:spLocks/>
            </p:cNvSpPr>
            <p:nvPr/>
          </p:nvSpPr>
          <p:spPr bwMode="auto">
            <a:xfrm>
              <a:off x="7170160" y="4258936"/>
              <a:ext cx="27938" cy="69110"/>
            </a:xfrm>
            <a:custGeom>
              <a:avLst/>
              <a:gdLst>
                <a:gd name="T0" fmla="*/ 14 w 14"/>
                <a:gd name="T1" fmla="*/ 0 h 34"/>
                <a:gd name="T2" fmla="*/ 14 w 14"/>
                <a:gd name="T3" fmla="*/ 34 h 34"/>
                <a:gd name="T4" fmla="*/ 7 w 14"/>
                <a:gd name="T5" fmla="*/ 34 h 34"/>
                <a:gd name="T6" fmla="*/ 7 w 14"/>
                <a:gd name="T7" fmla="*/ 8 h 34"/>
                <a:gd name="T8" fmla="*/ 5 w 14"/>
                <a:gd name="T9" fmla="*/ 9 h 34"/>
                <a:gd name="T10" fmla="*/ 4 w 14"/>
                <a:gd name="T11" fmla="*/ 10 h 34"/>
                <a:gd name="T12" fmla="*/ 2 w 14"/>
                <a:gd name="T13" fmla="*/ 11 h 34"/>
                <a:gd name="T14" fmla="*/ 0 w 14"/>
                <a:gd name="T15" fmla="*/ 11 h 34"/>
                <a:gd name="T16" fmla="*/ 0 w 14"/>
                <a:gd name="T17" fmla="*/ 5 h 34"/>
                <a:gd name="T18" fmla="*/ 5 w 14"/>
                <a:gd name="T19" fmla="*/ 3 h 34"/>
                <a:gd name="T20" fmla="*/ 10 w 14"/>
                <a:gd name="T21" fmla="*/ 0 h 34"/>
                <a:gd name="T22" fmla="*/ 14 w 14"/>
                <a:gd name="T23"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 h="34">
                  <a:moveTo>
                    <a:pt x="14" y="0"/>
                  </a:moveTo>
                  <a:cubicBezTo>
                    <a:pt x="14" y="34"/>
                    <a:pt x="14" y="34"/>
                    <a:pt x="14" y="34"/>
                  </a:cubicBezTo>
                  <a:cubicBezTo>
                    <a:pt x="7" y="34"/>
                    <a:pt x="7" y="34"/>
                    <a:pt x="7" y="34"/>
                  </a:cubicBezTo>
                  <a:cubicBezTo>
                    <a:pt x="7" y="8"/>
                    <a:pt x="7" y="8"/>
                    <a:pt x="7" y="8"/>
                  </a:cubicBezTo>
                  <a:cubicBezTo>
                    <a:pt x="6" y="9"/>
                    <a:pt x="6" y="9"/>
                    <a:pt x="5" y="9"/>
                  </a:cubicBezTo>
                  <a:cubicBezTo>
                    <a:pt x="5" y="10"/>
                    <a:pt x="4" y="10"/>
                    <a:pt x="4" y="10"/>
                  </a:cubicBezTo>
                  <a:cubicBezTo>
                    <a:pt x="3" y="11"/>
                    <a:pt x="2" y="11"/>
                    <a:pt x="2" y="11"/>
                  </a:cubicBezTo>
                  <a:cubicBezTo>
                    <a:pt x="1" y="11"/>
                    <a:pt x="0" y="11"/>
                    <a:pt x="0" y="11"/>
                  </a:cubicBezTo>
                  <a:cubicBezTo>
                    <a:pt x="0" y="5"/>
                    <a:pt x="0" y="5"/>
                    <a:pt x="0" y="5"/>
                  </a:cubicBezTo>
                  <a:cubicBezTo>
                    <a:pt x="2" y="5"/>
                    <a:pt x="3" y="4"/>
                    <a:pt x="5" y="3"/>
                  </a:cubicBezTo>
                  <a:cubicBezTo>
                    <a:pt x="7" y="2"/>
                    <a:pt x="8" y="1"/>
                    <a:pt x="10" y="0"/>
                  </a:cubicBezTo>
                  <a:lnTo>
                    <a:pt x="14"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1" name="Freeform 114"/>
            <p:cNvSpPr>
              <a:spLocks noEditPoints="1"/>
            </p:cNvSpPr>
            <p:nvPr/>
          </p:nvSpPr>
          <p:spPr bwMode="auto">
            <a:xfrm>
              <a:off x="7161337" y="4357455"/>
              <a:ext cx="49995" cy="69110"/>
            </a:xfrm>
            <a:custGeom>
              <a:avLst/>
              <a:gdLst>
                <a:gd name="T0" fmla="*/ 12 w 24"/>
                <a:gd name="T1" fmla="*/ 34 h 34"/>
                <a:gd name="T2" fmla="*/ 0 w 24"/>
                <a:gd name="T3" fmla="*/ 17 h 34"/>
                <a:gd name="T4" fmla="*/ 4 w 24"/>
                <a:gd name="T5" fmla="*/ 4 h 34"/>
                <a:gd name="T6" fmla="*/ 13 w 24"/>
                <a:gd name="T7" fmla="*/ 0 h 34"/>
                <a:gd name="T8" fmla="*/ 24 w 24"/>
                <a:gd name="T9" fmla="*/ 16 h 34"/>
                <a:gd name="T10" fmla="*/ 21 w 24"/>
                <a:gd name="T11" fmla="*/ 29 h 34"/>
                <a:gd name="T12" fmla="*/ 12 w 24"/>
                <a:gd name="T13" fmla="*/ 34 h 34"/>
                <a:gd name="T14" fmla="*/ 12 w 24"/>
                <a:gd name="T15" fmla="*/ 5 h 34"/>
                <a:gd name="T16" fmla="*/ 8 w 24"/>
                <a:gd name="T17" fmla="*/ 17 h 34"/>
                <a:gd name="T18" fmla="*/ 12 w 24"/>
                <a:gd name="T19" fmla="*/ 28 h 34"/>
                <a:gd name="T20" fmla="*/ 17 w 24"/>
                <a:gd name="T21" fmla="*/ 17 h 34"/>
                <a:gd name="T22" fmla="*/ 12 w 24"/>
                <a:gd name="T23"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 h="34">
                  <a:moveTo>
                    <a:pt x="12" y="34"/>
                  </a:moveTo>
                  <a:cubicBezTo>
                    <a:pt x="4" y="34"/>
                    <a:pt x="0" y="28"/>
                    <a:pt x="0" y="17"/>
                  </a:cubicBezTo>
                  <a:cubicBezTo>
                    <a:pt x="0" y="11"/>
                    <a:pt x="1" y="7"/>
                    <a:pt x="4" y="4"/>
                  </a:cubicBezTo>
                  <a:cubicBezTo>
                    <a:pt x="6" y="1"/>
                    <a:pt x="9" y="0"/>
                    <a:pt x="13" y="0"/>
                  </a:cubicBezTo>
                  <a:cubicBezTo>
                    <a:pt x="20" y="0"/>
                    <a:pt x="24" y="5"/>
                    <a:pt x="24" y="16"/>
                  </a:cubicBezTo>
                  <a:cubicBezTo>
                    <a:pt x="24" y="22"/>
                    <a:pt x="23" y="26"/>
                    <a:pt x="21" y="29"/>
                  </a:cubicBezTo>
                  <a:cubicBezTo>
                    <a:pt x="19" y="32"/>
                    <a:pt x="16" y="34"/>
                    <a:pt x="12" y="34"/>
                  </a:cubicBezTo>
                  <a:close/>
                  <a:moveTo>
                    <a:pt x="12" y="5"/>
                  </a:moveTo>
                  <a:cubicBezTo>
                    <a:pt x="9" y="5"/>
                    <a:pt x="8" y="9"/>
                    <a:pt x="8" y="17"/>
                  </a:cubicBezTo>
                  <a:cubicBezTo>
                    <a:pt x="8" y="24"/>
                    <a:pt x="9" y="28"/>
                    <a:pt x="12" y="28"/>
                  </a:cubicBezTo>
                  <a:cubicBezTo>
                    <a:pt x="15" y="28"/>
                    <a:pt x="17" y="24"/>
                    <a:pt x="17" y="17"/>
                  </a:cubicBezTo>
                  <a:cubicBezTo>
                    <a:pt x="17" y="9"/>
                    <a:pt x="15" y="5"/>
                    <a:pt x="12" y="5"/>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2" name="Rectangle 115"/>
            <p:cNvSpPr>
              <a:spLocks noChangeArrowheads="1"/>
            </p:cNvSpPr>
            <p:nvPr/>
          </p:nvSpPr>
          <p:spPr bwMode="auto">
            <a:xfrm>
              <a:off x="6515818" y="3025244"/>
              <a:ext cx="283793" cy="28379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3" name="Freeform 116"/>
            <p:cNvSpPr>
              <a:spLocks/>
            </p:cNvSpPr>
            <p:nvPr/>
          </p:nvSpPr>
          <p:spPr bwMode="auto">
            <a:xfrm>
              <a:off x="6564342" y="3076709"/>
              <a:ext cx="20586" cy="47054"/>
            </a:xfrm>
            <a:custGeom>
              <a:avLst/>
              <a:gdLst>
                <a:gd name="T0" fmla="*/ 10 w 10"/>
                <a:gd name="T1" fmla="*/ 0 h 23"/>
                <a:gd name="T2" fmla="*/ 10 w 10"/>
                <a:gd name="T3" fmla="*/ 23 h 23"/>
                <a:gd name="T4" fmla="*/ 5 w 10"/>
                <a:gd name="T5" fmla="*/ 23 h 23"/>
                <a:gd name="T6" fmla="*/ 5 w 10"/>
                <a:gd name="T7" fmla="*/ 5 h 23"/>
                <a:gd name="T8" fmla="*/ 4 w 10"/>
                <a:gd name="T9" fmla="*/ 6 h 23"/>
                <a:gd name="T10" fmla="*/ 3 w 10"/>
                <a:gd name="T11" fmla="*/ 7 h 23"/>
                <a:gd name="T12" fmla="*/ 1 w 10"/>
                <a:gd name="T13" fmla="*/ 7 h 23"/>
                <a:gd name="T14" fmla="*/ 0 w 10"/>
                <a:gd name="T15" fmla="*/ 7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5"/>
                    <a:pt x="5" y="5"/>
                    <a:pt x="5" y="5"/>
                  </a:cubicBezTo>
                  <a:cubicBezTo>
                    <a:pt x="5" y="5"/>
                    <a:pt x="4" y="6"/>
                    <a:pt x="4" y="6"/>
                  </a:cubicBezTo>
                  <a:cubicBezTo>
                    <a:pt x="4" y="6"/>
                    <a:pt x="3" y="6"/>
                    <a:pt x="3" y="7"/>
                  </a:cubicBezTo>
                  <a:cubicBezTo>
                    <a:pt x="2" y="7"/>
                    <a:pt x="2" y="7"/>
                    <a:pt x="1" y="7"/>
                  </a:cubicBezTo>
                  <a:cubicBezTo>
                    <a:pt x="1" y="7"/>
                    <a:pt x="1" y="7"/>
                    <a:pt x="0" y="7"/>
                  </a:cubicBezTo>
                  <a:cubicBezTo>
                    <a:pt x="0" y="3"/>
                    <a:pt x="0" y="3"/>
                    <a:pt x="0" y="3"/>
                  </a:cubicBezTo>
                  <a:cubicBezTo>
                    <a:pt x="1" y="3"/>
                    <a:pt x="3" y="2"/>
                    <a:pt x="4" y="2"/>
                  </a:cubicBezTo>
                  <a:cubicBezTo>
                    <a:pt x="5" y="1"/>
                    <a:pt x="6" y="0"/>
                    <a:pt x="7" y="0"/>
                  </a:cubicBezTo>
                  <a:lnTo>
                    <a:pt x="10" y="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4" name="Freeform 117"/>
            <p:cNvSpPr>
              <a:spLocks noEditPoints="1"/>
            </p:cNvSpPr>
            <p:nvPr/>
          </p:nvSpPr>
          <p:spPr bwMode="auto">
            <a:xfrm>
              <a:off x="6601103" y="3076709"/>
              <a:ext cx="33820" cy="47054"/>
            </a:xfrm>
            <a:custGeom>
              <a:avLst/>
              <a:gdLst>
                <a:gd name="T0" fmla="*/ 8 w 16"/>
                <a:gd name="T1" fmla="*/ 23 h 23"/>
                <a:gd name="T2" fmla="*/ 0 w 16"/>
                <a:gd name="T3" fmla="*/ 12 h 23"/>
                <a:gd name="T4" fmla="*/ 2 w 16"/>
                <a:gd name="T5" fmla="*/ 3 h 23"/>
                <a:gd name="T6" fmla="*/ 8 w 16"/>
                <a:gd name="T7" fmla="*/ 0 h 23"/>
                <a:gd name="T8" fmla="*/ 16 w 16"/>
                <a:gd name="T9" fmla="*/ 11 h 23"/>
                <a:gd name="T10" fmla="*/ 14 w 16"/>
                <a:gd name="T11" fmla="*/ 20 h 23"/>
                <a:gd name="T12" fmla="*/ 8 w 16"/>
                <a:gd name="T13" fmla="*/ 23 h 23"/>
                <a:gd name="T14" fmla="*/ 8 w 16"/>
                <a:gd name="T15" fmla="*/ 4 h 23"/>
                <a:gd name="T16" fmla="*/ 5 w 16"/>
                <a:gd name="T17" fmla="*/ 12 h 23"/>
                <a:gd name="T18" fmla="*/ 8 w 16"/>
                <a:gd name="T19" fmla="*/ 19 h 23"/>
                <a:gd name="T20" fmla="*/ 11 w 16"/>
                <a:gd name="T21" fmla="*/ 11 h 23"/>
                <a:gd name="T22" fmla="*/ 8 w 16"/>
                <a:gd name="T2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
                  <a:moveTo>
                    <a:pt x="8" y="23"/>
                  </a:moveTo>
                  <a:cubicBezTo>
                    <a:pt x="2" y="23"/>
                    <a:pt x="0" y="19"/>
                    <a:pt x="0" y="12"/>
                  </a:cubicBezTo>
                  <a:cubicBezTo>
                    <a:pt x="0" y="8"/>
                    <a:pt x="1" y="5"/>
                    <a:pt x="2" y="3"/>
                  </a:cubicBezTo>
                  <a:cubicBezTo>
                    <a:pt x="3" y="1"/>
                    <a:pt x="6" y="0"/>
                    <a:pt x="8" y="0"/>
                  </a:cubicBezTo>
                  <a:cubicBezTo>
                    <a:pt x="14" y="0"/>
                    <a:pt x="16" y="4"/>
                    <a:pt x="16" y="11"/>
                  </a:cubicBezTo>
                  <a:cubicBezTo>
                    <a:pt x="16" y="15"/>
                    <a:pt x="16" y="18"/>
                    <a:pt x="14" y="20"/>
                  </a:cubicBezTo>
                  <a:cubicBezTo>
                    <a:pt x="13" y="22"/>
                    <a:pt x="11" y="23"/>
                    <a:pt x="8" y="23"/>
                  </a:cubicBezTo>
                  <a:close/>
                  <a:moveTo>
                    <a:pt x="8" y="4"/>
                  </a:moveTo>
                  <a:cubicBezTo>
                    <a:pt x="6" y="4"/>
                    <a:pt x="5" y="6"/>
                    <a:pt x="5" y="12"/>
                  </a:cubicBezTo>
                  <a:cubicBezTo>
                    <a:pt x="5" y="17"/>
                    <a:pt x="6" y="19"/>
                    <a:pt x="8" y="19"/>
                  </a:cubicBezTo>
                  <a:cubicBezTo>
                    <a:pt x="10" y="19"/>
                    <a:pt x="11" y="17"/>
                    <a:pt x="11" y="11"/>
                  </a:cubicBezTo>
                  <a:cubicBezTo>
                    <a:pt x="11" y="6"/>
                    <a:pt x="10" y="4"/>
                    <a:pt x="8" y="4"/>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5" name="Freeform 118"/>
            <p:cNvSpPr>
              <a:spLocks/>
            </p:cNvSpPr>
            <p:nvPr/>
          </p:nvSpPr>
          <p:spPr bwMode="auto">
            <a:xfrm>
              <a:off x="6645216" y="3076709"/>
              <a:ext cx="17645" cy="47054"/>
            </a:xfrm>
            <a:custGeom>
              <a:avLst/>
              <a:gdLst>
                <a:gd name="T0" fmla="*/ 9 w 9"/>
                <a:gd name="T1" fmla="*/ 0 h 23"/>
                <a:gd name="T2" fmla="*/ 9 w 9"/>
                <a:gd name="T3" fmla="*/ 23 h 23"/>
                <a:gd name="T4" fmla="*/ 4 w 9"/>
                <a:gd name="T5" fmla="*/ 23 h 23"/>
                <a:gd name="T6" fmla="*/ 4 w 9"/>
                <a:gd name="T7" fmla="*/ 5 h 23"/>
                <a:gd name="T8" fmla="*/ 4 w 9"/>
                <a:gd name="T9" fmla="*/ 6 h 23"/>
                <a:gd name="T10" fmla="*/ 2 w 9"/>
                <a:gd name="T11" fmla="*/ 7 h 23"/>
                <a:gd name="T12" fmla="*/ 1 w 9"/>
                <a:gd name="T13" fmla="*/ 7 h 23"/>
                <a:gd name="T14" fmla="*/ 0 w 9"/>
                <a:gd name="T15" fmla="*/ 7 h 23"/>
                <a:gd name="T16" fmla="*/ 0 w 9"/>
                <a:gd name="T17" fmla="*/ 3 h 23"/>
                <a:gd name="T18" fmla="*/ 3 w 9"/>
                <a:gd name="T19" fmla="*/ 2 h 23"/>
                <a:gd name="T20" fmla="*/ 6 w 9"/>
                <a:gd name="T21" fmla="*/ 0 h 23"/>
                <a:gd name="T22" fmla="*/ 9 w 9"/>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3">
                  <a:moveTo>
                    <a:pt x="9" y="0"/>
                  </a:moveTo>
                  <a:cubicBezTo>
                    <a:pt x="9" y="23"/>
                    <a:pt x="9" y="23"/>
                    <a:pt x="9" y="23"/>
                  </a:cubicBezTo>
                  <a:cubicBezTo>
                    <a:pt x="4" y="23"/>
                    <a:pt x="4" y="23"/>
                    <a:pt x="4" y="23"/>
                  </a:cubicBezTo>
                  <a:cubicBezTo>
                    <a:pt x="4" y="5"/>
                    <a:pt x="4" y="5"/>
                    <a:pt x="4" y="5"/>
                  </a:cubicBezTo>
                  <a:cubicBezTo>
                    <a:pt x="4" y="5"/>
                    <a:pt x="4" y="6"/>
                    <a:pt x="4" y="6"/>
                  </a:cubicBezTo>
                  <a:cubicBezTo>
                    <a:pt x="3" y="6"/>
                    <a:pt x="3" y="6"/>
                    <a:pt x="2" y="7"/>
                  </a:cubicBezTo>
                  <a:cubicBezTo>
                    <a:pt x="2" y="7"/>
                    <a:pt x="1" y="7"/>
                    <a:pt x="1" y="7"/>
                  </a:cubicBezTo>
                  <a:cubicBezTo>
                    <a:pt x="1" y="7"/>
                    <a:pt x="0" y="7"/>
                    <a:pt x="0" y="7"/>
                  </a:cubicBezTo>
                  <a:cubicBezTo>
                    <a:pt x="0" y="3"/>
                    <a:pt x="0" y="3"/>
                    <a:pt x="0" y="3"/>
                  </a:cubicBezTo>
                  <a:cubicBezTo>
                    <a:pt x="1" y="3"/>
                    <a:pt x="2" y="2"/>
                    <a:pt x="3" y="2"/>
                  </a:cubicBezTo>
                  <a:cubicBezTo>
                    <a:pt x="4" y="1"/>
                    <a:pt x="6" y="0"/>
                    <a:pt x="6" y="0"/>
                  </a:cubicBezTo>
                  <a:lnTo>
                    <a:pt x="9" y="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6" name="Freeform 119"/>
            <p:cNvSpPr>
              <a:spLocks noEditPoints="1"/>
            </p:cNvSpPr>
            <p:nvPr/>
          </p:nvSpPr>
          <p:spPr bwMode="auto">
            <a:xfrm>
              <a:off x="6559931" y="3142878"/>
              <a:ext cx="33820" cy="48524"/>
            </a:xfrm>
            <a:custGeom>
              <a:avLst/>
              <a:gdLst>
                <a:gd name="T0" fmla="*/ 8 w 16"/>
                <a:gd name="T1" fmla="*/ 24 h 24"/>
                <a:gd name="T2" fmla="*/ 0 w 16"/>
                <a:gd name="T3" fmla="*/ 12 h 24"/>
                <a:gd name="T4" fmla="*/ 2 w 16"/>
                <a:gd name="T5" fmla="*/ 3 h 24"/>
                <a:gd name="T6" fmla="*/ 8 w 16"/>
                <a:gd name="T7" fmla="*/ 0 h 24"/>
                <a:gd name="T8" fmla="*/ 16 w 16"/>
                <a:gd name="T9" fmla="*/ 12 h 24"/>
                <a:gd name="T10" fmla="*/ 14 w 16"/>
                <a:gd name="T11" fmla="*/ 20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3" y="24"/>
                    <a:pt x="0" y="20"/>
                    <a:pt x="0" y="12"/>
                  </a:cubicBezTo>
                  <a:cubicBezTo>
                    <a:pt x="0" y="8"/>
                    <a:pt x="1" y="5"/>
                    <a:pt x="2" y="3"/>
                  </a:cubicBezTo>
                  <a:cubicBezTo>
                    <a:pt x="3" y="1"/>
                    <a:pt x="6" y="0"/>
                    <a:pt x="8" y="0"/>
                  </a:cubicBezTo>
                  <a:cubicBezTo>
                    <a:pt x="14" y="0"/>
                    <a:pt x="16" y="4"/>
                    <a:pt x="16" y="12"/>
                  </a:cubicBezTo>
                  <a:cubicBezTo>
                    <a:pt x="16" y="15"/>
                    <a:pt x="16" y="18"/>
                    <a:pt x="14" y="20"/>
                  </a:cubicBezTo>
                  <a:cubicBezTo>
                    <a:pt x="13" y="22"/>
                    <a:pt x="11"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7" name="Freeform 120"/>
            <p:cNvSpPr>
              <a:spLocks/>
            </p:cNvSpPr>
            <p:nvPr/>
          </p:nvSpPr>
          <p:spPr bwMode="auto">
            <a:xfrm>
              <a:off x="6605514" y="3142878"/>
              <a:ext cx="20586" cy="47054"/>
            </a:xfrm>
            <a:custGeom>
              <a:avLst/>
              <a:gdLst>
                <a:gd name="T0" fmla="*/ 10 w 10"/>
                <a:gd name="T1" fmla="*/ 0 h 23"/>
                <a:gd name="T2" fmla="*/ 10 w 10"/>
                <a:gd name="T3" fmla="*/ 23 h 23"/>
                <a:gd name="T4" fmla="*/ 5 w 10"/>
                <a:gd name="T5" fmla="*/ 23 h 23"/>
                <a:gd name="T6" fmla="*/ 5 w 10"/>
                <a:gd name="T7" fmla="*/ 6 h 23"/>
                <a:gd name="T8" fmla="*/ 4 w 10"/>
                <a:gd name="T9" fmla="*/ 6 h 23"/>
                <a:gd name="T10" fmla="*/ 3 w 10"/>
                <a:gd name="T11" fmla="*/ 7 h 23"/>
                <a:gd name="T12" fmla="*/ 1 w 10"/>
                <a:gd name="T13" fmla="*/ 7 h 23"/>
                <a:gd name="T14" fmla="*/ 0 w 10"/>
                <a:gd name="T15" fmla="*/ 8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6"/>
                    <a:pt x="5" y="6"/>
                    <a:pt x="5" y="6"/>
                  </a:cubicBezTo>
                  <a:cubicBezTo>
                    <a:pt x="5" y="6"/>
                    <a:pt x="4" y="6"/>
                    <a:pt x="4" y="6"/>
                  </a:cubicBezTo>
                  <a:cubicBezTo>
                    <a:pt x="4" y="6"/>
                    <a:pt x="3" y="7"/>
                    <a:pt x="3" y="7"/>
                  </a:cubicBezTo>
                  <a:cubicBezTo>
                    <a:pt x="2" y="7"/>
                    <a:pt x="2" y="7"/>
                    <a:pt x="1" y="7"/>
                  </a:cubicBezTo>
                  <a:cubicBezTo>
                    <a:pt x="1" y="7"/>
                    <a:pt x="0" y="8"/>
                    <a:pt x="0" y="8"/>
                  </a:cubicBezTo>
                  <a:cubicBezTo>
                    <a:pt x="0" y="3"/>
                    <a:pt x="0" y="3"/>
                    <a:pt x="0" y="3"/>
                  </a:cubicBezTo>
                  <a:cubicBezTo>
                    <a:pt x="1" y="3"/>
                    <a:pt x="3" y="2"/>
                    <a:pt x="4" y="2"/>
                  </a:cubicBezTo>
                  <a:cubicBezTo>
                    <a:pt x="5" y="1"/>
                    <a:pt x="6" y="1"/>
                    <a:pt x="7" y="0"/>
                  </a:cubicBezTo>
                  <a:lnTo>
                    <a:pt x="10" y="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8" name="Freeform 121"/>
            <p:cNvSpPr>
              <a:spLocks noEditPoints="1"/>
            </p:cNvSpPr>
            <p:nvPr/>
          </p:nvSpPr>
          <p:spPr bwMode="auto">
            <a:xfrm>
              <a:off x="6639334" y="3142878"/>
              <a:ext cx="33820" cy="48524"/>
            </a:xfrm>
            <a:custGeom>
              <a:avLst/>
              <a:gdLst>
                <a:gd name="T0" fmla="*/ 8 w 17"/>
                <a:gd name="T1" fmla="*/ 24 h 24"/>
                <a:gd name="T2" fmla="*/ 0 w 17"/>
                <a:gd name="T3" fmla="*/ 12 h 24"/>
                <a:gd name="T4" fmla="*/ 3 w 17"/>
                <a:gd name="T5" fmla="*/ 3 h 24"/>
                <a:gd name="T6" fmla="*/ 9 w 17"/>
                <a:gd name="T7" fmla="*/ 0 h 24"/>
                <a:gd name="T8" fmla="*/ 17 w 17"/>
                <a:gd name="T9" fmla="*/ 12 h 24"/>
                <a:gd name="T10" fmla="*/ 15 w 17"/>
                <a:gd name="T11" fmla="*/ 20 h 24"/>
                <a:gd name="T12" fmla="*/ 8 w 17"/>
                <a:gd name="T13" fmla="*/ 24 h 24"/>
                <a:gd name="T14" fmla="*/ 9 w 17"/>
                <a:gd name="T15" fmla="*/ 4 h 24"/>
                <a:gd name="T16" fmla="*/ 5 w 17"/>
                <a:gd name="T17" fmla="*/ 12 h 24"/>
                <a:gd name="T18" fmla="*/ 9 w 17"/>
                <a:gd name="T19" fmla="*/ 20 h 24"/>
                <a:gd name="T20" fmla="*/ 12 w 17"/>
                <a:gd name="T21" fmla="*/ 12 h 24"/>
                <a:gd name="T22" fmla="*/ 9 w 17"/>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24">
                  <a:moveTo>
                    <a:pt x="8" y="24"/>
                  </a:moveTo>
                  <a:cubicBezTo>
                    <a:pt x="3" y="24"/>
                    <a:pt x="0" y="20"/>
                    <a:pt x="0" y="12"/>
                  </a:cubicBezTo>
                  <a:cubicBezTo>
                    <a:pt x="0" y="8"/>
                    <a:pt x="1" y="5"/>
                    <a:pt x="3" y="3"/>
                  </a:cubicBezTo>
                  <a:cubicBezTo>
                    <a:pt x="4" y="1"/>
                    <a:pt x="6" y="0"/>
                    <a:pt x="9" y="0"/>
                  </a:cubicBezTo>
                  <a:cubicBezTo>
                    <a:pt x="14" y="0"/>
                    <a:pt x="17" y="4"/>
                    <a:pt x="17" y="12"/>
                  </a:cubicBezTo>
                  <a:cubicBezTo>
                    <a:pt x="17" y="15"/>
                    <a:pt x="16" y="18"/>
                    <a:pt x="15" y="20"/>
                  </a:cubicBezTo>
                  <a:cubicBezTo>
                    <a:pt x="13" y="22"/>
                    <a:pt x="11" y="24"/>
                    <a:pt x="8" y="24"/>
                  </a:cubicBezTo>
                  <a:close/>
                  <a:moveTo>
                    <a:pt x="9" y="4"/>
                  </a:moveTo>
                  <a:cubicBezTo>
                    <a:pt x="7" y="4"/>
                    <a:pt x="5" y="7"/>
                    <a:pt x="5" y="12"/>
                  </a:cubicBezTo>
                  <a:cubicBezTo>
                    <a:pt x="5" y="17"/>
                    <a:pt x="7" y="20"/>
                    <a:pt x="9" y="20"/>
                  </a:cubicBezTo>
                  <a:cubicBezTo>
                    <a:pt x="11" y="20"/>
                    <a:pt x="12" y="17"/>
                    <a:pt x="12" y="12"/>
                  </a:cubicBezTo>
                  <a:cubicBezTo>
                    <a:pt x="12" y="7"/>
                    <a:pt x="11" y="4"/>
                    <a:pt x="9" y="4"/>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39" name="Freeform 122"/>
            <p:cNvSpPr>
              <a:spLocks noEditPoints="1"/>
            </p:cNvSpPr>
            <p:nvPr/>
          </p:nvSpPr>
          <p:spPr bwMode="auto">
            <a:xfrm>
              <a:off x="6559931" y="3207577"/>
              <a:ext cx="33820" cy="49995"/>
            </a:xfrm>
            <a:custGeom>
              <a:avLst/>
              <a:gdLst>
                <a:gd name="T0" fmla="*/ 8 w 16"/>
                <a:gd name="T1" fmla="*/ 24 h 24"/>
                <a:gd name="T2" fmla="*/ 0 w 16"/>
                <a:gd name="T3" fmla="*/ 12 h 24"/>
                <a:gd name="T4" fmla="*/ 2 w 16"/>
                <a:gd name="T5" fmla="*/ 4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3" y="24"/>
                    <a:pt x="0" y="20"/>
                    <a:pt x="0" y="12"/>
                  </a:cubicBezTo>
                  <a:cubicBezTo>
                    <a:pt x="0" y="9"/>
                    <a:pt x="1" y="6"/>
                    <a:pt x="2" y="4"/>
                  </a:cubicBezTo>
                  <a:cubicBezTo>
                    <a:pt x="3" y="1"/>
                    <a:pt x="6" y="0"/>
                    <a:pt x="8" y="0"/>
                  </a:cubicBezTo>
                  <a:cubicBezTo>
                    <a:pt x="14" y="0"/>
                    <a:pt x="16" y="4"/>
                    <a:pt x="16" y="12"/>
                  </a:cubicBezTo>
                  <a:cubicBezTo>
                    <a:pt x="16" y="16"/>
                    <a:pt x="16" y="19"/>
                    <a:pt x="14" y="21"/>
                  </a:cubicBezTo>
                  <a:cubicBezTo>
                    <a:pt x="13" y="23"/>
                    <a:pt x="11"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0" name="Freeform 123"/>
            <p:cNvSpPr>
              <a:spLocks noEditPoints="1"/>
            </p:cNvSpPr>
            <p:nvPr/>
          </p:nvSpPr>
          <p:spPr bwMode="auto">
            <a:xfrm>
              <a:off x="6601103" y="3207577"/>
              <a:ext cx="33820" cy="49995"/>
            </a:xfrm>
            <a:custGeom>
              <a:avLst/>
              <a:gdLst>
                <a:gd name="T0" fmla="*/ 8 w 16"/>
                <a:gd name="T1" fmla="*/ 24 h 24"/>
                <a:gd name="T2" fmla="*/ 0 w 16"/>
                <a:gd name="T3" fmla="*/ 12 h 24"/>
                <a:gd name="T4" fmla="*/ 2 w 16"/>
                <a:gd name="T5" fmla="*/ 4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9"/>
                    <a:pt x="1" y="6"/>
                    <a:pt x="2" y="4"/>
                  </a:cubicBezTo>
                  <a:cubicBezTo>
                    <a:pt x="3" y="1"/>
                    <a:pt x="6" y="0"/>
                    <a:pt x="8" y="0"/>
                  </a:cubicBezTo>
                  <a:cubicBezTo>
                    <a:pt x="14" y="0"/>
                    <a:pt x="16" y="4"/>
                    <a:pt x="16" y="12"/>
                  </a:cubicBezTo>
                  <a:cubicBezTo>
                    <a:pt x="16" y="16"/>
                    <a:pt x="16" y="19"/>
                    <a:pt x="14" y="21"/>
                  </a:cubicBezTo>
                  <a:cubicBezTo>
                    <a:pt x="13" y="23"/>
                    <a:pt x="11"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1" name="Freeform 124"/>
            <p:cNvSpPr>
              <a:spLocks/>
            </p:cNvSpPr>
            <p:nvPr/>
          </p:nvSpPr>
          <p:spPr bwMode="auto">
            <a:xfrm>
              <a:off x="6645216" y="3207577"/>
              <a:ext cx="17645" cy="48524"/>
            </a:xfrm>
            <a:custGeom>
              <a:avLst/>
              <a:gdLst>
                <a:gd name="T0" fmla="*/ 9 w 9"/>
                <a:gd name="T1" fmla="*/ 0 h 23"/>
                <a:gd name="T2" fmla="*/ 9 w 9"/>
                <a:gd name="T3" fmla="*/ 23 h 23"/>
                <a:gd name="T4" fmla="*/ 4 w 9"/>
                <a:gd name="T5" fmla="*/ 23 h 23"/>
                <a:gd name="T6" fmla="*/ 4 w 9"/>
                <a:gd name="T7" fmla="*/ 6 h 23"/>
                <a:gd name="T8" fmla="*/ 4 w 9"/>
                <a:gd name="T9" fmla="*/ 7 h 23"/>
                <a:gd name="T10" fmla="*/ 2 w 9"/>
                <a:gd name="T11" fmla="*/ 7 h 23"/>
                <a:gd name="T12" fmla="*/ 1 w 9"/>
                <a:gd name="T13" fmla="*/ 8 h 23"/>
                <a:gd name="T14" fmla="*/ 0 w 9"/>
                <a:gd name="T15" fmla="*/ 8 h 23"/>
                <a:gd name="T16" fmla="*/ 0 w 9"/>
                <a:gd name="T17" fmla="*/ 4 h 23"/>
                <a:gd name="T18" fmla="*/ 3 w 9"/>
                <a:gd name="T19" fmla="*/ 2 h 23"/>
                <a:gd name="T20" fmla="*/ 6 w 9"/>
                <a:gd name="T21" fmla="*/ 0 h 23"/>
                <a:gd name="T22" fmla="*/ 9 w 9"/>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23">
                  <a:moveTo>
                    <a:pt x="9" y="0"/>
                  </a:moveTo>
                  <a:cubicBezTo>
                    <a:pt x="9" y="23"/>
                    <a:pt x="9" y="23"/>
                    <a:pt x="9" y="23"/>
                  </a:cubicBezTo>
                  <a:cubicBezTo>
                    <a:pt x="4" y="23"/>
                    <a:pt x="4" y="23"/>
                    <a:pt x="4" y="23"/>
                  </a:cubicBezTo>
                  <a:cubicBezTo>
                    <a:pt x="4" y="6"/>
                    <a:pt x="4" y="6"/>
                    <a:pt x="4" y="6"/>
                  </a:cubicBezTo>
                  <a:cubicBezTo>
                    <a:pt x="4" y="6"/>
                    <a:pt x="4" y="6"/>
                    <a:pt x="4" y="7"/>
                  </a:cubicBezTo>
                  <a:cubicBezTo>
                    <a:pt x="3" y="7"/>
                    <a:pt x="3" y="7"/>
                    <a:pt x="2" y="7"/>
                  </a:cubicBezTo>
                  <a:cubicBezTo>
                    <a:pt x="2" y="7"/>
                    <a:pt x="1" y="8"/>
                    <a:pt x="1" y="8"/>
                  </a:cubicBezTo>
                  <a:cubicBezTo>
                    <a:pt x="1" y="8"/>
                    <a:pt x="0" y="8"/>
                    <a:pt x="0" y="8"/>
                  </a:cubicBezTo>
                  <a:cubicBezTo>
                    <a:pt x="0" y="4"/>
                    <a:pt x="0" y="4"/>
                    <a:pt x="0" y="4"/>
                  </a:cubicBezTo>
                  <a:cubicBezTo>
                    <a:pt x="1" y="3"/>
                    <a:pt x="2" y="3"/>
                    <a:pt x="3" y="2"/>
                  </a:cubicBezTo>
                  <a:cubicBezTo>
                    <a:pt x="4" y="2"/>
                    <a:pt x="6" y="1"/>
                    <a:pt x="6" y="0"/>
                  </a:cubicBezTo>
                  <a:lnTo>
                    <a:pt x="9" y="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2" name="Freeform 125"/>
            <p:cNvSpPr>
              <a:spLocks/>
            </p:cNvSpPr>
            <p:nvPr/>
          </p:nvSpPr>
          <p:spPr bwMode="auto">
            <a:xfrm>
              <a:off x="6724619" y="3076709"/>
              <a:ext cx="20586" cy="47054"/>
            </a:xfrm>
            <a:custGeom>
              <a:avLst/>
              <a:gdLst>
                <a:gd name="T0" fmla="*/ 10 w 10"/>
                <a:gd name="T1" fmla="*/ 0 h 23"/>
                <a:gd name="T2" fmla="*/ 10 w 10"/>
                <a:gd name="T3" fmla="*/ 23 h 23"/>
                <a:gd name="T4" fmla="*/ 5 w 10"/>
                <a:gd name="T5" fmla="*/ 23 h 23"/>
                <a:gd name="T6" fmla="*/ 5 w 10"/>
                <a:gd name="T7" fmla="*/ 5 h 23"/>
                <a:gd name="T8" fmla="*/ 4 w 10"/>
                <a:gd name="T9" fmla="*/ 6 h 23"/>
                <a:gd name="T10" fmla="*/ 3 w 10"/>
                <a:gd name="T11" fmla="*/ 7 h 23"/>
                <a:gd name="T12" fmla="*/ 1 w 10"/>
                <a:gd name="T13" fmla="*/ 7 h 23"/>
                <a:gd name="T14" fmla="*/ 0 w 10"/>
                <a:gd name="T15" fmla="*/ 7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5"/>
                    <a:pt x="5" y="5"/>
                    <a:pt x="5" y="5"/>
                  </a:cubicBezTo>
                  <a:cubicBezTo>
                    <a:pt x="4" y="5"/>
                    <a:pt x="4" y="6"/>
                    <a:pt x="4" y="6"/>
                  </a:cubicBezTo>
                  <a:cubicBezTo>
                    <a:pt x="3" y="6"/>
                    <a:pt x="3" y="6"/>
                    <a:pt x="3" y="7"/>
                  </a:cubicBezTo>
                  <a:cubicBezTo>
                    <a:pt x="2" y="7"/>
                    <a:pt x="2" y="7"/>
                    <a:pt x="1" y="7"/>
                  </a:cubicBezTo>
                  <a:cubicBezTo>
                    <a:pt x="1" y="7"/>
                    <a:pt x="0" y="7"/>
                    <a:pt x="0" y="7"/>
                  </a:cubicBezTo>
                  <a:cubicBezTo>
                    <a:pt x="0" y="3"/>
                    <a:pt x="0" y="3"/>
                    <a:pt x="0" y="3"/>
                  </a:cubicBezTo>
                  <a:cubicBezTo>
                    <a:pt x="1" y="3"/>
                    <a:pt x="2" y="2"/>
                    <a:pt x="4" y="2"/>
                  </a:cubicBezTo>
                  <a:cubicBezTo>
                    <a:pt x="5" y="1"/>
                    <a:pt x="6" y="0"/>
                    <a:pt x="7" y="0"/>
                  </a:cubicBezTo>
                  <a:lnTo>
                    <a:pt x="10" y="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3" name="Freeform 126"/>
            <p:cNvSpPr>
              <a:spLocks noEditPoints="1"/>
            </p:cNvSpPr>
            <p:nvPr/>
          </p:nvSpPr>
          <p:spPr bwMode="auto">
            <a:xfrm>
              <a:off x="6721678" y="3142878"/>
              <a:ext cx="32350" cy="48524"/>
            </a:xfrm>
            <a:custGeom>
              <a:avLst/>
              <a:gdLst>
                <a:gd name="T0" fmla="*/ 8 w 16"/>
                <a:gd name="T1" fmla="*/ 24 h 24"/>
                <a:gd name="T2" fmla="*/ 0 w 16"/>
                <a:gd name="T3" fmla="*/ 12 h 24"/>
                <a:gd name="T4" fmla="*/ 2 w 16"/>
                <a:gd name="T5" fmla="*/ 3 h 24"/>
                <a:gd name="T6" fmla="*/ 8 w 16"/>
                <a:gd name="T7" fmla="*/ 0 h 24"/>
                <a:gd name="T8" fmla="*/ 16 w 16"/>
                <a:gd name="T9" fmla="*/ 12 h 24"/>
                <a:gd name="T10" fmla="*/ 14 w 16"/>
                <a:gd name="T11" fmla="*/ 20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8"/>
                    <a:pt x="0" y="5"/>
                    <a:pt x="2" y="3"/>
                  </a:cubicBezTo>
                  <a:cubicBezTo>
                    <a:pt x="3" y="1"/>
                    <a:pt x="5" y="0"/>
                    <a:pt x="8" y="0"/>
                  </a:cubicBezTo>
                  <a:cubicBezTo>
                    <a:pt x="13" y="0"/>
                    <a:pt x="16" y="4"/>
                    <a:pt x="16" y="12"/>
                  </a:cubicBezTo>
                  <a:cubicBezTo>
                    <a:pt x="16" y="15"/>
                    <a:pt x="15" y="18"/>
                    <a:pt x="14" y="20"/>
                  </a:cubicBezTo>
                  <a:cubicBezTo>
                    <a:pt x="12" y="22"/>
                    <a:pt x="10"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4" name="Freeform 127"/>
            <p:cNvSpPr>
              <a:spLocks noEditPoints="1"/>
            </p:cNvSpPr>
            <p:nvPr/>
          </p:nvSpPr>
          <p:spPr bwMode="auto">
            <a:xfrm>
              <a:off x="6721678" y="3207577"/>
              <a:ext cx="32350" cy="49995"/>
            </a:xfrm>
            <a:custGeom>
              <a:avLst/>
              <a:gdLst>
                <a:gd name="T0" fmla="*/ 8 w 16"/>
                <a:gd name="T1" fmla="*/ 24 h 24"/>
                <a:gd name="T2" fmla="*/ 0 w 16"/>
                <a:gd name="T3" fmla="*/ 12 h 24"/>
                <a:gd name="T4" fmla="*/ 2 w 16"/>
                <a:gd name="T5" fmla="*/ 4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9"/>
                    <a:pt x="0" y="6"/>
                    <a:pt x="2" y="4"/>
                  </a:cubicBezTo>
                  <a:cubicBezTo>
                    <a:pt x="3" y="1"/>
                    <a:pt x="5" y="0"/>
                    <a:pt x="8" y="0"/>
                  </a:cubicBezTo>
                  <a:cubicBezTo>
                    <a:pt x="13" y="0"/>
                    <a:pt x="16" y="4"/>
                    <a:pt x="16" y="12"/>
                  </a:cubicBezTo>
                  <a:cubicBezTo>
                    <a:pt x="16" y="16"/>
                    <a:pt x="15" y="19"/>
                    <a:pt x="14" y="21"/>
                  </a:cubicBezTo>
                  <a:cubicBezTo>
                    <a:pt x="12" y="23"/>
                    <a:pt x="10"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5" name="Freeform 128"/>
            <p:cNvSpPr>
              <a:spLocks noEditPoints="1"/>
            </p:cNvSpPr>
            <p:nvPr/>
          </p:nvSpPr>
          <p:spPr bwMode="auto">
            <a:xfrm>
              <a:off x="6680506" y="3076709"/>
              <a:ext cx="32350" cy="47054"/>
            </a:xfrm>
            <a:custGeom>
              <a:avLst/>
              <a:gdLst>
                <a:gd name="T0" fmla="*/ 8 w 16"/>
                <a:gd name="T1" fmla="*/ 23 h 23"/>
                <a:gd name="T2" fmla="*/ 0 w 16"/>
                <a:gd name="T3" fmla="*/ 12 h 23"/>
                <a:gd name="T4" fmla="*/ 2 w 16"/>
                <a:gd name="T5" fmla="*/ 3 h 23"/>
                <a:gd name="T6" fmla="*/ 8 w 16"/>
                <a:gd name="T7" fmla="*/ 0 h 23"/>
                <a:gd name="T8" fmla="*/ 16 w 16"/>
                <a:gd name="T9" fmla="*/ 11 h 23"/>
                <a:gd name="T10" fmla="*/ 14 w 16"/>
                <a:gd name="T11" fmla="*/ 20 h 23"/>
                <a:gd name="T12" fmla="*/ 8 w 16"/>
                <a:gd name="T13" fmla="*/ 23 h 23"/>
                <a:gd name="T14" fmla="*/ 8 w 16"/>
                <a:gd name="T15" fmla="*/ 4 h 23"/>
                <a:gd name="T16" fmla="*/ 5 w 16"/>
                <a:gd name="T17" fmla="*/ 12 h 23"/>
                <a:gd name="T18" fmla="*/ 8 w 16"/>
                <a:gd name="T19" fmla="*/ 19 h 23"/>
                <a:gd name="T20" fmla="*/ 11 w 16"/>
                <a:gd name="T21" fmla="*/ 11 h 23"/>
                <a:gd name="T22" fmla="*/ 8 w 16"/>
                <a:gd name="T23" fmla="*/ 4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3">
                  <a:moveTo>
                    <a:pt x="8" y="23"/>
                  </a:moveTo>
                  <a:cubicBezTo>
                    <a:pt x="2" y="23"/>
                    <a:pt x="0" y="19"/>
                    <a:pt x="0" y="12"/>
                  </a:cubicBezTo>
                  <a:cubicBezTo>
                    <a:pt x="0" y="8"/>
                    <a:pt x="0" y="5"/>
                    <a:pt x="2" y="3"/>
                  </a:cubicBezTo>
                  <a:cubicBezTo>
                    <a:pt x="3" y="1"/>
                    <a:pt x="5" y="0"/>
                    <a:pt x="8" y="0"/>
                  </a:cubicBezTo>
                  <a:cubicBezTo>
                    <a:pt x="13" y="0"/>
                    <a:pt x="16" y="4"/>
                    <a:pt x="16" y="11"/>
                  </a:cubicBezTo>
                  <a:cubicBezTo>
                    <a:pt x="16" y="15"/>
                    <a:pt x="15" y="18"/>
                    <a:pt x="14" y="20"/>
                  </a:cubicBezTo>
                  <a:cubicBezTo>
                    <a:pt x="12" y="22"/>
                    <a:pt x="10" y="23"/>
                    <a:pt x="8" y="23"/>
                  </a:cubicBezTo>
                  <a:close/>
                  <a:moveTo>
                    <a:pt x="8" y="4"/>
                  </a:moveTo>
                  <a:cubicBezTo>
                    <a:pt x="6" y="4"/>
                    <a:pt x="5" y="6"/>
                    <a:pt x="5" y="12"/>
                  </a:cubicBezTo>
                  <a:cubicBezTo>
                    <a:pt x="5" y="17"/>
                    <a:pt x="6" y="19"/>
                    <a:pt x="8" y="19"/>
                  </a:cubicBezTo>
                  <a:cubicBezTo>
                    <a:pt x="10" y="19"/>
                    <a:pt x="11" y="17"/>
                    <a:pt x="11" y="11"/>
                  </a:cubicBezTo>
                  <a:cubicBezTo>
                    <a:pt x="11" y="6"/>
                    <a:pt x="10" y="4"/>
                    <a:pt x="8" y="4"/>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6" name="Freeform 129"/>
            <p:cNvSpPr>
              <a:spLocks/>
            </p:cNvSpPr>
            <p:nvPr/>
          </p:nvSpPr>
          <p:spPr bwMode="auto">
            <a:xfrm>
              <a:off x="6683447" y="3142878"/>
              <a:ext cx="20586" cy="47054"/>
            </a:xfrm>
            <a:custGeom>
              <a:avLst/>
              <a:gdLst>
                <a:gd name="T0" fmla="*/ 10 w 10"/>
                <a:gd name="T1" fmla="*/ 0 h 23"/>
                <a:gd name="T2" fmla="*/ 10 w 10"/>
                <a:gd name="T3" fmla="*/ 23 h 23"/>
                <a:gd name="T4" fmla="*/ 5 w 10"/>
                <a:gd name="T5" fmla="*/ 23 h 23"/>
                <a:gd name="T6" fmla="*/ 5 w 10"/>
                <a:gd name="T7" fmla="*/ 6 h 23"/>
                <a:gd name="T8" fmla="*/ 4 w 10"/>
                <a:gd name="T9" fmla="*/ 6 h 23"/>
                <a:gd name="T10" fmla="*/ 3 w 10"/>
                <a:gd name="T11" fmla="*/ 7 h 23"/>
                <a:gd name="T12" fmla="*/ 1 w 10"/>
                <a:gd name="T13" fmla="*/ 7 h 23"/>
                <a:gd name="T14" fmla="*/ 0 w 10"/>
                <a:gd name="T15" fmla="*/ 8 h 23"/>
                <a:gd name="T16" fmla="*/ 0 w 10"/>
                <a:gd name="T17" fmla="*/ 3 h 23"/>
                <a:gd name="T18" fmla="*/ 4 w 10"/>
                <a:gd name="T19" fmla="*/ 2 h 23"/>
                <a:gd name="T20" fmla="*/ 7 w 10"/>
                <a:gd name="T21" fmla="*/ 0 h 23"/>
                <a:gd name="T22" fmla="*/ 10 w 10"/>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3">
                  <a:moveTo>
                    <a:pt x="10" y="0"/>
                  </a:moveTo>
                  <a:cubicBezTo>
                    <a:pt x="10" y="23"/>
                    <a:pt x="10" y="23"/>
                    <a:pt x="10" y="23"/>
                  </a:cubicBezTo>
                  <a:cubicBezTo>
                    <a:pt x="5" y="23"/>
                    <a:pt x="5" y="23"/>
                    <a:pt x="5" y="23"/>
                  </a:cubicBezTo>
                  <a:cubicBezTo>
                    <a:pt x="5" y="6"/>
                    <a:pt x="5" y="6"/>
                    <a:pt x="5" y="6"/>
                  </a:cubicBezTo>
                  <a:cubicBezTo>
                    <a:pt x="4" y="6"/>
                    <a:pt x="4" y="6"/>
                    <a:pt x="4" y="6"/>
                  </a:cubicBezTo>
                  <a:cubicBezTo>
                    <a:pt x="3" y="6"/>
                    <a:pt x="3" y="7"/>
                    <a:pt x="3" y="7"/>
                  </a:cubicBezTo>
                  <a:cubicBezTo>
                    <a:pt x="2" y="7"/>
                    <a:pt x="2" y="7"/>
                    <a:pt x="1" y="7"/>
                  </a:cubicBezTo>
                  <a:cubicBezTo>
                    <a:pt x="1" y="7"/>
                    <a:pt x="0" y="8"/>
                    <a:pt x="0" y="8"/>
                  </a:cubicBezTo>
                  <a:cubicBezTo>
                    <a:pt x="0" y="3"/>
                    <a:pt x="0" y="3"/>
                    <a:pt x="0" y="3"/>
                  </a:cubicBezTo>
                  <a:cubicBezTo>
                    <a:pt x="1" y="3"/>
                    <a:pt x="2" y="2"/>
                    <a:pt x="4" y="2"/>
                  </a:cubicBezTo>
                  <a:cubicBezTo>
                    <a:pt x="5" y="1"/>
                    <a:pt x="6" y="1"/>
                    <a:pt x="7" y="0"/>
                  </a:cubicBezTo>
                  <a:lnTo>
                    <a:pt x="10" y="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47" name="Freeform 130"/>
            <p:cNvSpPr>
              <a:spLocks noEditPoints="1"/>
            </p:cNvSpPr>
            <p:nvPr/>
          </p:nvSpPr>
          <p:spPr bwMode="auto">
            <a:xfrm>
              <a:off x="6680506" y="3207577"/>
              <a:ext cx="32350" cy="49995"/>
            </a:xfrm>
            <a:custGeom>
              <a:avLst/>
              <a:gdLst>
                <a:gd name="T0" fmla="*/ 8 w 16"/>
                <a:gd name="T1" fmla="*/ 24 h 24"/>
                <a:gd name="T2" fmla="*/ 0 w 16"/>
                <a:gd name="T3" fmla="*/ 12 h 24"/>
                <a:gd name="T4" fmla="*/ 2 w 16"/>
                <a:gd name="T5" fmla="*/ 4 h 24"/>
                <a:gd name="T6" fmla="*/ 8 w 16"/>
                <a:gd name="T7" fmla="*/ 0 h 24"/>
                <a:gd name="T8" fmla="*/ 16 w 16"/>
                <a:gd name="T9" fmla="*/ 12 h 24"/>
                <a:gd name="T10" fmla="*/ 14 w 16"/>
                <a:gd name="T11" fmla="*/ 21 h 24"/>
                <a:gd name="T12" fmla="*/ 8 w 16"/>
                <a:gd name="T13" fmla="*/ 24 h 24"/>
                <a:gd name="T14" fmla="*/ 8 w 16"/>
                <a:gd name="T15" fmla="*/ 4 h 24"/>
                <a:gd name="T16" fmla="*/ 5 w 16"/>
                <a:gd name="T17" fmla="*/ 12 h 24"/>
                <a:gd name="T18" fmla="*/ 8 w 16"/>
                <a:gd name="T19" fmla="*/ 20 h 24"/>
                <a:gd name="T20" fmla="*/ 11 w 16"/>
                <a:gd name="T21" fmla="*/ 12 h 24"/>
                <a:gd name="T22" fmla="*/ 8 w 16"/>
                <a:gd name="T23" fmla="*/ 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 h="24">
                  <a:moveTo>
                    <a:pt x="8" y="24"/>
                  </a:moveTo>
                  <a:cubicBezTo>
                    <a:pt x="2" y="24"/>
                    <a:pt x="0" y="20"/>
                    <a:pt x="0" y="12"/>
                  </a:cubicBezTo>
                  <a:cubicBezTo>
                    <a:pt x="0" y="9"/>
                    <a:pt x="0" y="6"/>
                    <a:pt x="2" y="4"/>
                  </a:cubicBezTo>
                  <a:cubicBezTo>
                    <a:pt x="3" y="1"/>
                    <a:pt x="5" y="0"/>
                    <a:pt x="8" y="0"/>
                  </a:cubicBezTo>
                  <a:cubicBezTo>
                    <a:pt x="13" y="0"/>
                    <a:pt x="16" y="4"/>
                    <a:pt x="16" y="12"/>
                  </a:cubicBezTo>
                  <a:cubicBezTo>
                    <a:pt x="16" y="16"/>
                    <a:pt x="15" y="19"/>
                    <a:pt x="14" y="21"/>
                  </a:cubicBezTo>
                  <a:cubicBezTo>
                    <a:pt x="12" y="23"/>
                    <a:pt x="10" y="24"/>
                    <a:pt x="8" y="24"/>
                  </a:cubicBezTo>
                  <a:close/>
                  <a:moveTo>
                    <a:pt x="8" y="4"/>
                  </a:moveTo>
                  <a:cubicBezTo>
                    <a:pt x="6" y="4"/>
                    <a:pt x="5" y="7"/>
                    <a:pt x="5" y="12"/>
                  </a:cubicBezTo>
                  <a:cubicBezTo>
                    <a:pt x="5" y="17"/>
                    <a:pt x="6" y="20"/>
                    <a:pt x="8" y="20"/>
                  </a:cubicBezTo>
                  <a:cubicBezTo>
                    <a:pt x="10" y="20"/>
                    <a:pt x="11" y="17"/>
                    <a:pt x="11" y="12"/>
                  </a:cubicBezTo>
                  <a:cubicBezTo>
                    <a:pt x="11" y="7"/>
                    <a:pt x="10" y="4"/>
                    <a:pt x="8" y="4"/>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nvGrpSpPr>
          <p:cNvPr id="178" name="Group 177"/>
          <p:cNvGrpSpPr/>
          <p:nvPr/>
        </p:nvGrpSpPr>
        <p:grpSpPr>
          <a:xfrm>
            <a:off x="919068" y="3372612"/>
            <a:ext cx="2671199" cy="1488784"/>
            <a:chOff x="368300" y="3833813"/>
            <a:chExt cx="3446463" cy="1920875"/>
          </a:xfrm>
        </p:grpSpPr>
        <p:sp>
          <p:nvSpPr>
            <p:cNvPr id="152" name="Freeform 134"/>
            <p:cNvSpPr>
              <a:spLocks/>
            </p:cNvSpPr>
            <p:nvPr/>
          </p:nvSpPr>
          <p:spPr bwMode="auto">
            <a:xfrm>
              <a:off x="1231900" y="4456113"/>
              <a:ext cx="2343150" cy="815975"/>
            </a:xfrm>
            <a:custGeom>
              <a:avLst/>
              <a:gdLst>
                <a:gd name="T0" fmla="*/ 8 w 1476"/>
                <a:gd name="T1" fmla="*/ 514 h 514"/>
                <a:gd name="T2" fmla="*/ 0 w 1476"/>
                <a:gd name="T3" fmla="*/ 479 h 514"/>
                <a:gd name="T4" fmla="*/ 429 w 1476"/>
                <a:gd name="T5" fmla="*/ 374 h 514"/>
                <a:gd name="T6" fmla="*/ 780 w 1476"/>
                <a:gd name="T7" fmla="*/ 156 h 514"/>
                <a:gd name="T8" fmla="*/ 1213 w 1476"/>
                <a:gd name="T9" fmla="*/ 139 h 514"/>
                <a:gd name="T10" fmla="*/ 1476 w 1476"/>
                <a:gd name="T11" fmla="*/ 0 h 514"/>
                <a:gd name="T12" fmla="*/ 1476 w 1476"/>
                <a:gd name="T13" fmla="*/ 0 h 514"/>
                <a:gd name="T14" fmla="*/ 1476 w 1476"/>
                <a:gd name="T15" fmla="*/ 37 h 514"/>
                <a:gd name="T16" fmla="*/ 1476 w 1476"/>
                <a:gd name="T17" fmla="*/ 39 h 514"/>
                <a:gd name="T18" fmla="*/ 1222 w 1476"/>
                <a:gd name="T19" fmla="*/ 175 h 514"/>
                <a:gd name="T20" fmla="*/ 792 w 1476"/>
                <a:gd name="T21" fmla="*/ 191 h 514"/>
                <a:gd name="T22" fmla="*/ 443 w 1476"/>
                <a:gd name="T23" fmla="*/ 408 h 514"/>
                <a:gd name="T24" fmla="*/ 8 w 1476"/>
                <a:gd name="T25" fmla="*/ 51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76" h="514">
                  <a:moveTo>
                    <a:pt x="8" y="514"/>
                  </a:moveTo>
                  <a:lnTo>
                    <a:pt x="0" y="479"/>
                  </a:lnTo>
                  <a:lnTo>
                    <a:pt x="429" y="374"/>
                  </a:lnTo>
                  <a:lnTo>
                    <a:pt x="780" y="156"/>
                  </a:lnTo>
                  <a:lnTo>
                    <a:pt x="1213" y="139"/>
                  </a:lnTo>
                  <a:lnTo>
                    <a:pt x="1476" y="0"/>
                  </a:lnTo>
                  <a:lnTo>
                    <a:pt x="1476" y="0"/>
                  </a:lnTo>
                  <a:lnTo>
                    <a:pt x="1476" y="37"/>
                  </a:lnTo>
                  <a:lnTo>
                    <a:pt x="1476" y="39"/>
                  </a:lnTo>
                  <a:lnTo>
                    <a:pt x="1222" y="175"/>
                  </a:lnTo>
                  <a:lnTo>
                    <a:pt x="792" y="191"/>
                  </a:lnTo>
                  <a:lnTo>
                    <a:pt x="443" y="408"/>
                  </a:lnTo>
                  <a:lnTo>
                    <a:pt x="8" y="514"/>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3" name="Freeform 135"/>
            <p:cNvSpPr>
              <a:spLocks/>
            </p:cNvSpPr>
            <p:nvPr/>
          </p:nvSpPr>
          <p:spPr bwMode="auto">
            <a:xfrm>
              <a:off x="1238250" y="3833813"/>
              <a:ext cx="2366963" cy="1343025"/>
            </a:xfrm>
            <a:custGeom>
              <a:avLst/>
              <a:gdLst>
                <a:gd name="T0" fmla="*/ 14 w 1491"/>
                <a:gd name="T1" fmla="*/ 846 h 846"/>
                <a:gd name="T2" fmla="*/ 0 w 1491"/>
                <a:gd name="T3" fmla="*/ 814 h 846"/>
                <a:gd name="T4" fmla="*/ 348 w 1491"/>
                <a:gd name="T5" fmla="*/ 653 h 846"/>
                <a:gd name="T6" fmla="*/ 562 w 1491"/>
                <a:gd name="T7" fmla="*/ 402 h 846"/>
                <a:gd name="T8" fmla="*/ 915 w 1491"/>
                <a:gd name="T9" fmla="*/ 328 h 846"/>
                <a:gd name="T10" fmla="*/ 1127 w 1491"/>
                <a:gd name="T11" fmla="*/ 77 h 846"/>
                <a:gd name="T12" fmla="*/ 1491 w 1491"/>
                <a:gd name="T13" fmla="*/ 0 h 846"/>
                <a:gd name="T14" fmla="*/ 1491 w 1491"/>
                <a:gd name="T15" fmla="*/ 37 h 846"/>
                <a:gd name="T16" fmla="*/ 1147 w 1491"/>
                <a:gd name="T17" fmla="*/ 111 h 846"/>
                <a:gd name="T18" fmla="*/ 934 w 1491"/>
                <a:gd name="T19" fmla="*/ 360 h 846"/>
                <a:gd name="T20" fmla="*/ 582 w 1491"/>
                <a:gd name="T21" fmla="*/ 434 h 846"/>
                <a:gd name="T22" fmla="*/ 371 w 1491"/>
                <a:gd name="T23" fmla="*/ 682 h 846"/>
                <a:gd name="T24" fmla="*/ 14 w 1491"/>
                <a:gd name="T25" fmla="*/ 846 h 8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91" h="846">
                  <a:moveTo>
                    <a:pt x="14" y="846"/>
                  </a:moveTo>
                  <a:lnTo>
                    <a:pt x="0" y="814"/>
                  </a:lnTo>
                  <a:lnTo>
                    <a:pt x="348" y="653"/>
                  </a:lnTo>
                  <a:lnTo>
                    <a:pt x="562" y="402"/>
                  </a:lnTo>
                  <a:lnTo>
                    <a:pt x="915" y="328"/>
                  </a:lnTo>
                  <a:lnTo>
                    <a:pt x="1127" y="77"/>
                  </a:lnTo>
                  <a:lnTo>
                    <a:pt x="1491" y="0"/>
                  </a:lnTo>
                  <a:lnTo>
                    <a:pt x="1491" y="37"/>
                  </a:lnTo>
                  <a:lnTo>
                    <a:pt x="1147" y="111"/>
                  </a:lnTo>
                  <a:lnTo>
                    <a:pt x="934" y="360"/>
                  </a:lnTo>
                  <a:lnTo>
                    <a:pt x="582" y="434"/>
                  </a:lnTo>
                  <a:lnTo>
                    <a:pt x="371" y="682"/>
                  </a:lnTo>
                  <a:lnTo>
                    <a:pt x="14" y="846"/>
                  </a:lnTo>
                  <a:close/>
                </a:path>
              </a:pathLst>
            </a:cu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4" name="Freeform 136"/>
            <p:cNvSpPr>
              <a:spLocks/>
            </p:cNvSpPr>
            <p:nvPr/>
          </p:nvSpPr>
          <p:spPr bwMode="auto">
            <a:xfrm>
              <a:off x="1243013" y="4808538"/>
              <a:ext cx="2332038" cy="633412"/>
            </a:xfrm>
            <a:custGeom>
              <a:avLst/>
              <a:gdLst>
                <a:gd name="T0" fmla="*/ 5 w 1469"/>
                <a:gd name="T1" fmla="*/ 399 h 399"/>
                <a:gd name="T2" fmla="*/ 0 w 1469"/>
                <a:gd name="T3" fmla="*/ 362 h 399"/>
                <a:gd name="T4" fmla="*/ 340 w 1469"/>
                <a:gd name="T5" fmla="*/ 309 h 399"/>
                <a:gd name="T6" fmla="*/ 624 w 1469"/>
                <a:gd name="T7" fmla="*/ 137 h 399"/>
                <a:gd name="T8" fmla="*/ 968 w 1469"/>
                <a:gd name="T9" fmla="*/ 170 h 399"/>
                <a:gd name="T10" fmla="*/ 1249 w 1469"/>
                <a:gd name="T11" fmla="*/ 0 h 399"/>
                <a:gd name="T12" fmla="*/ 1469 w 1469"/>
                <a:gd name="T13" fmla="*/ 25 h 399"/>
                <a:gd name="T14" fmla="*/ 1469 w 1469"/>
                <a:gd name="T15" fmla="*/ 61 h 399"/>
                <a:gd name="T16" fmla="*/ 1257 w 1469"/>
                <a:gd name="T17" fmla="*/ 36 h 399"/>
                <a:gd name="T18" fmla="*/ 976 w 1469"/>
                <a:gd name="T19" fmla="*/ 208 h 399"/>
                <a:gd name="T20" fmla="*/ 632 w 1469"/>
                <a:gd name="T21" fmla="*/ 173 h 399"/>
                <a:gd name="T22" fmla="*/ 352 w 1469"/>
                <a:gd name="T23" fmla="*/ 344 h 399"/>
                <a:gd name="T24" fmla="*/ 5 w 1469"/>
                <a:gd name="T25" fmla="*/ 39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69" h="399">
                  <a:moveTo>
                    <a:pt x="5" y="399"/>
                  </a:moveTo>
                  <a:lnTo>
                    <a:pt x="0" y="362"/>
                  </a:lnTo>
                  <a:lnTo>
                    <a:pt x="340" y="309"/>
                  </a:lnTo>
                  <a:lnTo>
                    <a:pt x="624" y="137"/>
                  </a:lnTo>
                  <a:lnTo>
                    <a:pt x="968" y="170"/>
                  </a:lnTo>
                  <a:lnTo>
                    <a:pt x="1249" y="0"/>
                  </a:lnTo>
                  <a:lnTo>
                    <a:pt x="1469" y="25"/>
                  </a:lnTo>
                  <a:lnTo>
                    <a:pt x="1469" y="61"/>
                  </a:lnTo>
                  <a:lnTo>
                    <a:pt x="1257" y="36"/>
                  </a:lnTo>
                  <a:lnTo>
                    <a:pt x="976" y="208"/>
                  </a:lnTo>
                  <a:lnTo>
                    <a:pt x="632" y="173"/>
                  </a:lnTo>
                  <a:lnTo>
                    <a:pt x="352" y="344"/>
                  </a:lnTo>
                  <a:lnTo>
                    <a:pt x="5" y="399"/>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5" name="Freeform 137"/>
            <p:cNvSpPr>
              <a:spLocks/>
            </p:cNvSpPr>
            <p:nvPr/>
          </p:nvSpPr>
          <p:spPr bwMode="auto">
            <a:xfrm>
              <a:off x="368300" y="5348288"/>
              <a:ext cx="1739900" cy="406400"/>
            </a:xfrm>
            <a:custGeom>
              <a:avLst/>
              <a:gdLst>
                <a:gd name="T0" fmla="*/ 485 w 784"/>
                <a:gd name="T1" fmla="*/ 29 h 183"/>
                <a:gd name="T2" fmla="*/ 0 w 784"/>
                <a:gd name="T3" fmla="*/ 183 h 183"/>
                <a:gd name="T4" fmla="*/ 277 w 784"/>
                <a:gd name="T5" fmla="*/ 183 h 183"/>
                <a:gd name="T6" fmla="*/ 784 w 784"/>
                <a:gd name="T7" fmla="*/ 183 h 183"/>
                <a:gd name="T8" fmla="*/ 485 w 784"/>
                <a:gd name="T9" fmla="*/ 29 h 183"/>
              </a:gdLst>
              <a:ahLst/>
              <a:cxnLst>
                <a:cxn ang="0">
                  <a:pos x="T0" y="T1"/>
                </a:cxn>
                <a:cxn ang="0">
                  <a:pos x="T2" y="T3"/>
                </a:cxn>
                <a:cxn ang="0">
                  <a:pos x="T4" y="T5"/>
                </a:cxn>
                <a:cxn ang="0">
                  <a:pos x="T6" y="T7"/>
                </a:cxn>
                <a:cxn ang="0">
                  <a:pos x="T8" y="T9"/>
                </a:cxn>
              </a:cxnLst>
              <a:rect l="0" t="0" r="r" b="b"/>
              <a:pathLst>
                <a:path w="784" h="183">
                  <a:moveTo>
                    <a:pt x="485" y="29"/>
                  </a:moveTo>
                  <a:cubicBezTo>
                    <a:pt x="314" y="0"/>
                    <a:pt x="132" y="51"/>
                    <a:pt x="0" y="183"/>
                  </a:cubicBezTo>
                  <a:cubicBezTo>
                    <a:pt x="277" y="183"/>
                    <a:pt x="277" y="183"/>
                    <a:pt x="277" y="183"/>
                  </a:cubicBezTo>
                  <a:cubicBezTo>
                    <a:pt x="784" y="183"/>
                    <a:pt x="784" y="183"/>
                    <a:pt x="784" y="183"/>
                  </a:cubicBezTo>
                  <a:cubicBezTo>
                    <a:pt x="700" y="99"/>
                    <a:pt x="594" y="47"/>
                    <a:pt x="485" y="29"/>
                  </a:cubicBezTo>
                  <a:close/>
                </a:path>
              </a:pathLst>
            </a:cu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6" name="Freeform 138"/>
            <p:cNvSpPr>
              <a:spLocks/>
            </p:cNvSpPr>
            <p:nvPr/>
          </p:nvSpPr>
          <p:spPr bwMode="auto">
            <a:xfrm>
              <a:off x="1165225" y="5149850"/>
              <a:ext cx="2649538" cy="604837"/>
            </a:xfrm>
            <a:custGeom>
              <a:avLst/>
              <a:gdLst>
                <a:gd name="T0" fmla="*/ 858 w 1193"/>
                <a:gd name="T1" fmla="*/ 37 h 272"/>
                <a:gd name="T2" fmla="*/ 437 w 1193"/>
                <a:gd name="T3" fmla="*/ 31 h 272"/>
                <a:gd name="T4" fmla="*/ 0 w 1193"/>
                <a:gd name="T5" fmla="*/ 272 h 272"/>
                <a:gd name="T6" fmla="*/ 1193 w 1193"/>
                <a:gd name="T7" fmla="*/ 272 h 272"/>
                <a:gd name="T8" fmla="*/ 1193 w 1193"/>
                <a:gd name="T9" fmla="*/ 204 h 272"/>
                <a:gd name="T10" fmla="*/ 858 w 1193"/>
                <a:gd name="T11" fmla="*/ 37 h 272"/>
              </a:gdLst>
              <a:ahLst/>
              <a:cxnLst>
                <a:cxn ang="0">
                  <a:pos x="T0" y="T1"/>
                </a:cxn>
                <a:cxn ang="0">
                  <a:pos x="T2" y="T3"/>
                </a:cxn>
                <a:cxn ang="0">
                  <a:pos x="T4" y="T5"/>
                </a:cxn>
                <a:cxn ang="0">
                  <a:pos x="T6" y="T7"/>
                </a:cxn>
                <a:cxn ang="0">
                  <a:pos x="T8" y="T9"/>
                </a:cxn>
                <a:cxn ang="0">
                  <a:pos x="T10" y="T11"/>
                </a:cxn>
              </a:cxnLst>
              <a:rect l="0" t="0" r="r" b="b"/>
              <a:pathLst>
                <a:path w="1193" h="272">
                  <a:moveTo>
                    <a:pt x="858" y="37"/>
                  </a:moveTo>
                  <a:cubicBezTo>
                    <a:pt x="720" y="2"/>
                    <a:pt x="575" y="0"/>
                    <a:pt x="437" y="31"/>
                  </a:cubicBezTo>
                  <a:cubicBezTo>
                    <a:pt x="277" y="68"/>
                    <a:pt x="125" y="148"/>
                    <a:pt x="0" y="272"/>
                  </a:cubicBezTo>
                  <a:cubicBezTo>
                    <a:pt x="1193" y="272"/>
                    <a:pt x="1193" y="272"/>
                    <a:pt x="1193" y="272"/>
                  </a:cubicBezTo>
                  <a:cubicBezTo>
                    <a:pt x="1193" y="204"/>
                    <a:pt x="1193" y="204"/>
                    <a:pt x="1193" y="204"/>
                  </a:cubicBezTo>
                  <a:cubicBezTo>
                    <a:pt x="1092" y="124"/>
                    <a:pt x="978" y="68"/>
                    <a:pt x="858" y="37"/>
                  </a:cubicBez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7" name="Freeform 139"/>
            <p:cNvSpPr>
              <a:spLocks/>
            </p:cNvSpPr>
            <p:nvPr/>
          </p:nvSpPr>
          <p:spPr bwMode="auto">
            <a:xfrm>
              <a:off x="2030873" y="5132499"/>
              <a:ext cx="935038" cy="493712"/>
            </a:xfrm>
            <a:custGeom>
              <a:avLst/>
              <a:gdLst>
                <a:gd name="T0" fmla="*/ 114 w 421"/>
                <a:gd name="T1" fmla="*/ 199 h 222"/>
                <a:gd name="T2" fmla="*/ 211 w 421"/>
                <a:gd name="T3" fmla="*/ 222 h 222"/>
                <a:gd name="T4" fmla="*/ 421 w 421"/>
                <a:gd name="T5" fmla="*/ 37 h 222"/>
                <a:gd name="T6" fmla="*/ 0 w 421"/>
                <a:gd name="T7" fmla="*/ 31 h 222"/>
                <a:gd name="T8" fmla="*/ 59 w 421"/>
                <a:gd name="T9" fmla="*/ 158 h 222"/>
                <a:gd name="T10" fmla="*/ 114 w 421"/>
                <a:gd name="T11" fmla="*/ 199 h 222"/>
              </a:gdLst>
              <a:ahLst/>
              <a:cxnLst>
                <a:cxn ang="0">
                  <a:pos x="T0" y="T1"/>
                </a:cxn>
                <a:cxn ang="0">
                  <a:pos x="T2" y="T3"/>
                </a:cxn>
                <a:cxn ang="0">
                  <a:pos x="T4" y="T5"/>
                </a:cxn>
                <a:cxn ang="0">
                  <a:pos x="T6" y="T7"/>
                </a:cxn>
                <a:cxn ang="0">
                  <a:pos x="T8" y="T9"/>
                </a:cxn>
                <a:cxn ang="0">
                  <a:pos x="T10" y="T11"/>
                </a:cxn>
              </a:cxnLst>
              <a:rect l="0" t="0" r="r" b="b"/>
              <a:pathLst>
                <a:path w="421" h="222">
                  <a:moveTo>
                    <a:pt x="114" y="199"/>
                  </a:moveTo>
                  <a:cubicBezTo>
                    <a:pt x="143" y="213"/>
                    <a:pt x="176" y="222"/>
                    <a:pt x="211" y="222"/>
                  </a:cubicBezTo>
                  <a:cubicBezTo>
                    <a:pt x="318" y="222"/>
                    <a:pt x="407" y="141"/>
                    <a:pt x="421" y="37"/>
                  </a:cubicBezTo>
                  <a:cubicBezTo>
                    <a:pt x="283" y="2"/>
                    <a:pt x="138" y="0"/>
                    <a:pt x="0" y="31"/>
                  </a:cubicBezTo>
                  <a:cubicBezTo>
                    <a:pt x="5" y="81"/>
                    <a:pt x="27" y="125"/>
                    <a:pt x="59" y="158"/>
                  </a:cubicBezTo>
                  <a:cubicBezTo>
                    <a:pt x="75" y="174"/>
                    <a:pt x="94" y="188"/>
                    <a:pt x="114" y="199"/>
                  </a:cubicBezTo>
                  <a:close/>
                </a:path>
              </a:pathLst>
            </a:cu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8" name="Freeform 140"/>
            <p:cNvSpPr>
              <a:spLocks/>
            </p:cNvSpPr>
            <p:nvPr/>
          </p:nvSpPr>
          <p:spPr bwMode="auto">
            <a:xfrm>
              <a:off x="2184400" y="4699000"/>
              <a:ext cx="517525" cy="471487"/>
            </a:xfrm>
            <a:custGeom>
              <a:avLst/>
              <a:gdLst>
                <a:gd name="T0" fmla="*/ 233 w 233"/>
                <a:gd name="T1" fmla="*/ 55 h 212"/>
                <a:gd name="T2" fmla="*/ 90 w 233"/>
                <a:gd name="T3" fmla="*/ 0 h 212"/>
                <a:gd name="T4" fmla="*/ 0 w 233"/>
                <a:gd name="T5" fmla="*/ 20 h 212"/>
                <a:gd name="T6" fmla="*/ 90 w 233"/>
                <a:gd name="T7" fmla="*/ 212 h 212"/>
                <a:gd name="T8" fmla="*/ 233 w 233"/>
                <a:gd name="T9" fmla="*/ 55 h 212"/>
              </a:gdLst>
              <a:ahLst/>
              <a:cxnLst>
                <a:cxn ang="0">
                  <a:pos x="T0" y="T1"/>
                </a:cxn>
                <a:cxn ang="0">
                  <a:pos x="T2" y="T3"/>
                </a:cxn>
                <a:cxn ang="0">
                  <a:pos x="T4" y="T5"/>
                </a:cxn>
                <a:cxn ang="0">
                  <a:pos x="T6" y="T7"/>
                </a:cxn>
                <a:cxn ang="0">
                  <a:pos x="T8" y="T9"/>
                </a:cxn>
              </a:cxnLst>
              <a:rect l="0" t="0" r="r" b="b"/>
              <a:pathLst>
                <a:path w="233" h="212">
                  <a:moveTo>
                    <a:pt x="233" y="55"/>
                  </a:moveTo>
                  <a:cubicBezTo>
                    <a:pt x="195" y="21"/>
                    <a:pt x="145" y="0"/>
                    <a:pt x="90" y="0"/>
                  </a:cubicBezTo>
                  <a:cubicBezTo>
                    <a:pt x="58" y="0"/>
                    <a:pt x="27" y="7"/>
                    <a:pt x="0" y="20"/>
                  </a:cubicBezTo>
                  <a:cubicBezTo>
                    <a:pt x="90" y="212"/>
                    <a:pt x="90" y="212"/>
                    <a:pt x="90" y="212"/>
                  </a:cubicBezTo>
                  <a:lnTo>
                    <a:pt x="233" y="55"/>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9" name="Freeform 141"/>
            <p:cNvSpPr>
              <a:spLocks/>
            </p:cNvSpPr>
            <p:nvPr/>
          </p:nvSpPr>
          <p:spPr bwMode="auto">
            <a:xfrm>
              <a:off x="2384425" y="4821238"/>
              <a:ext cx="436563" cy="349250"/>
            </a:xfrm>
            <a:custGeom>
              <a:avLst/>
              <a:gdLst>
                <a:gd name="T0" fmla="*/ 197 w 197"/>
                <a:gd name="T1" fmla="*/ 77 h 157"/>
                <a:gd name="T2" fmla="*/ 143 w 197"/>
                <a:gd name="T3" fmla="*/ 0 h 157"/>
                <a:gd name="T4" fmla="*/ 0 w 197"/>
                <a:gd name="T5" fmla="*/ 157 h 157"/>
                <a:gd name="T6" fmla="*/ 197 w 197"/>
                <a:gd name="T7" fmla="*/ 77 h 157"/>
              </a:gdLst>
              <a:ahLst/>
              <a:cxnLst>
                <a:cxn ang="0">
                  <a:pos x="T0" y="T1"/>
                </a:cxn>
                <a:cxn ang="0">
                  <a:pos x="T2" y="T3"/>
                </a:cxn>
                <a:cxn ang="0">
                  <a:pos x="T4" y="T5"/>
                </a:cxn>
                <a:cxn ang="0">
                  <a:pos x="T6" y="T7"/>
                </a:cxn>
              </a:cxnLst>
              <a:rect l="0" t="0" r="r" b="b"/>
              <a:pathLst>
                <a:path w="197" h="157">
                  <a:moveTo>
                    <a:pt x="197" y="77"/>
                  </a:moveTo>
                  <a:cubicBezTo>
                    <a:pt x="185" y="47"/>
                    <a:pt x="166" y="21"/>
                    <a:pt x="143" y="0"/>
                  </a:cubicBezTo>
                  <a:cubicBezTo>
                    <a:pt x="0" y="157"/>
                    <a:pt x="0" y="157"/>
                    <a:pt x="0" y="157"/>
                  </a:cubicBezTo>
                  <a:lnTo>
                    <a:pt x="197" y="77"/>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60" name="Freeform 142"/>
            <p:cNvSpPr>
              <a:spLocks/>
            </p:cNvSpPr>
            <p:nvPr/>
          </p:nvSpPr>
          <p:spPr bwMode="auto">
            <a:xfrm>
              <a:off x="1912938" y="4743450"/>
              <a:ext cx="471488" cy="757237"/>
            </a:xfrm>
            <a:custGeom>
              <a:avLst/>
              <a:gdLst>
                <a:gd name="T0" fmla="*/ 122 w 212"/>
                <a:gd name="T1" fmla="*/ 0 h 341"/>
                <a:gd name="T2" fmla="*/ 0 w 212"/>
                <a:gd name="T3" fmla="*/ 192 h 341"/>
                <a:gd name="T4" fmla="*/ 61 w 212"/>
                <a:gd name="T5" fmla="*/ 341 h 341"/>
                <a:gd name="T6" fmla="*/ 212 w 212"/>
                <a:gd name="T7" fmla="*/ 192 h 341"/>
                <a:gd name="T8" fmla="*/ 122 w 212"/>
                <a:gd name="T9" fmla="*/ 0 h 341"/>
              </a:gdLst>
              <a:ahLst/>
              <a:cxnLst>
                <a:cxn ang="0">
                  <a:pos x="T0" y="T1"/>
                </a:cxn>
                <a:cxn ang="0">
                  <a:pos x="T2" y="T3"/>
                </a:cxn>
                <a:cxn ang="0">
                  <a:pos x="T4" y="T5"/>
                </a:cxn>
                <a:cxn ang="0">
                  <a:pos x="T6" y="T7"/>
                </a:cxn>
                <a:cxn ang="0">
                  <a:pos x="T8" y="T9"/>
                </a:cxn>
              </a:cxnLst>
              <a:rect l="0" t="0" r="r" b="b"/>
              <a:pathLst>
                <a:path w="212" h="341">
                  <a:moveTo>
                    <a:pt x="122" y="0"/>
                  </a:moveTo>
                  <a:cubicBezTo>
                    <a:pt x="50" y="34"/>
                    <a:pt x="0" y="107"/>
                    <a:pt x="0" y="192"/>
                  </a:cubicBezTo>
                  <a:cubicBezTo>
                    <a:pt x="0" y="250"/>
                    <a:pt x="23" y="303"/>
                    <a:pt x="61" y="341"/>
                  </a:cubicBezTo>
                  <a:cubicBezTo>
                    <a:pt x="212" y="192"/>
                    <a:pt x="212" y="192"/>
                    <a:pt x="212" y="192"/>
                  </a:cubicBezTo>
                  <a:lnTo>
                    <a:pt x="122"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61" name="Freeform 143"/>
            <p:cNvSpPr>
              <a:spLocks/>
            </p:cNvSpPr>
            <p:nvPr/>
          </p:nvSpPr>
          <p:spPr bwMode="auto">
            <a:xfrm>
              <a:off x="2384425" y="4992688"/>
              <a:ext cx="473075" cy="177800"/>
            </a:xfrm>
            <a:custGeom>
              <a:avLst/>
              <a:gdLst>
                <a:gd name="T0" fmla="*/ 0 w 213"/>
                <a:gd name="T1" fmla="*/ 80 h 80"/>
                <a:gd name="T2" fmla="*/ 213 w 213"/>
                <a:gd name="T3" fmla="*/ 80 h 80"/>
                <a:gd name="T4" fmla="*/ 197 w 213"/>
                <a:gd name="T5" fmla="*/ 0 h 80"/>
                <a:gd name="T6" fmla="*/ 0 w 213"/>
                <a:gd name="T7" fmla="*/ 80 h 80"/>
              </a:gdLst>
              <a:ahLst/>
              <a:cxnLst>
                <a:cxn ang="0">
                  <a:pos x="T0" y="T1"/>
                </a:cxn>
                <a:cxn ang="0">
                  <a:pos x="T2" y="T3"/>
                </a:cxn>
                <a:cxn ang="0">
                  <a:pos x="T4" y="T5"/>
                </a:cxn>
                <a:cxn ang="0">
                  <a:pos x="T6" y="T7"/>
                </a:cxn>
              </a:cxnLst>
              <a:rect l="0" t="0" r="r" b="b"/>
              <a:pathLst>
                <a:path w="213" h="80">
                  <a:moveTo>
                    <a:pt x="0" y="80"/>
                  </a:moveTo>
                  <a:cubicBezTo>
                    <a:pt x="213" y="80"/>
                    <a:pt x="213" y="80"/>
                    <a:pt x="213" y="80"/>
                  </a:cubicBezTo>
                  <a:cubicBezTo>
                    <a:pt x="213" y="52"/>
                    <a:pt x="207" y="25"/>
                    <a:pt x="197" y="0"/>
                  </a:cubicBezTo>
                  <a:lnTo>
                    <a:pt x="0" y="80"/>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62" name="Freeform 144"/>
            <p:cNvSpPr>
              <a:spLocks/>
            </p:cNvSpPr>
            <p:nvPr/>
          </p:nvSpPr>
          <p:spPr bwMode="auto">
            <a:xfrm>
              <a:off x="2049463" y="5170488"/>
              <a:ext cx="334963" cy="422275"/>
            </a:xfrm>
            <a:custGeom>
              <a:avLst/>
              <a:gdLst>
                <a:gd name="T0" fmla="*/ 0 w 151"/>
                <a:gd name="T1" fmla="*/ 149 h 190"/>
                <a:gd name="T2" fmla="*/ 55 w 151"/>
                <a:gd name="T3" fmla="*/ 190 h 190"/>
                <a:gd name="T4" fmla="*/ 151 w 151"/>
                <a:gd name="T5" fmla="*/ 0 h 190"/>
                <a:gd name="T6" fmla="*/ 0 w 151"/>
                <a:gd name="T7" fmla="*/ 149 h 190"/>
              </a:gdLst>
              <a:ahLst/>
              <a:cxnLst>
                <a:cxn ang="0">
                  <a:pos x="T0" y="T1"/>
                </a:cxn>
                <a:cxn ang="0">
                  <a:pos x="T2" y="T3"/>
                </a:cxn>
                <a:cxn ang="0">
                  <a:pos x="T4" y="T5"/>
                </a:cxn>
                <a:cxn ang="0">
                  <a:pos x="T6" y="T7"/>
                </a:cxn>
              </a:cxnLst>
              <a:rect l="0" t="0" r="r" b="b"/>
              <a:pathLst>
                <a:path w="151" h="190">
                  <a:moveTo>
                    <a:pt x="0" y="149"/>
                  </a:moveTo>
                  <a:cubicBezTo>
                    <a:pt x="16" y="165"/>
                    <a:pt x="35" y="179"/>
                    <a:pt x="55" y="190"/>
                  </a:cubicBezTo>
                  <a:cubicBezTo>
                    <a:pt x="151" y="0"/>
                    <a:pt x="151" y="0"/>
                    <a:pt x="151" y="0"/>
                  </a:cubicBezTo>
                  <a:lnTo>
                    <a:pt x="0" y="149"/>
                  </a:ln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63" name="Freeform 145"/>
            <p:cNvSpPr>
              <a:spLocks/>
            </p:cNvSpPr>
            <p:nvPr/>
          </p:nvSpPr>
          <p:spPr bwMode="auto">
            <a:xfrm>
              <a:off x="2171700" y="5170488"/>
              <a:ext cx="685800" cy="473075"/>
            </a:xfrm>
            <a:custGeom>
              <a:avLst/>
              <a:gdLst>
                <a:gd name="T0" fmla="*/ 0 w 309"/>
                <a:gd name="T1" fmla="*/ 190 h 213"/>
                <a:gd name="T2" fmla="*/ 96 w 309"/>
                <a:gd name="T3" fmla="*/ 213 h 213"/>
                <a:gd name="T4" fmla="*/ 309 w 309"/>
                <a:gd name="T5" fmla="*/ 0 h 213"/>
                <a:gd name="T6" fmla="*/ 96 w 309"/>
                <a:gd name="T7" fmla="*/ 0 h 213"/>
                <a:gd name="T8" fmla="*/ 0 w 309"/>
                <a:gd name="T9" fmla="*/ 190 h 213"/>
              </a:gdLst>
              <a:ahLst/>
              <a:cxnLst>
                <a:cxn ang="0">
                  <a:pos x="T0" y="T1"/>
                </a:cxn>
                <a:cxn ang="0">
                  <a:pos x="T2" y="T3"/>
                </a:cxn>
                <a:cxn ang="0">
                  <a:pos x="T4" y="T5"/>
                </a:cxn>
                <a:cxn ang="0">
                  <a:pos x="T6" y="T7"/>
                </a:cxn>
                <a:cxn ang="0">
                  <a:pos x="T8" y="T9"/>
                </a:cxn>
              </a:cxnLst>
              <a:rect l="0" t="0" r="r" b="b"/>
              <a:pathLst>
                <a:path w="309" h="213">
                  <a:moveTo>
                    <a:pt x="0" y="190"/>
                  </a:moveTo>
                  <a:cubicBezTo>
                    <a:pt x="29" y="204"/>
                    <a:pt x="62" y="213"/>
                    <a:pt x="96" y="213"/>
                  </a:cubicBezTo>
                  <a:cubicBezTo>
                    <a:pt x="214" y="213"/>
                    <a:pt x="309" y="118"/>
                    <a:pt x="309" y="0"/>
                  </a:cubicBezTo>
                  <a:cubicBezTo>
                    <a:pt x="96" y="0"/>
                    <a:pt x="96" y="0"/>
                    <a:pt x="96" y="0"/>
                  </a:cubicBezTo>
                  <a:lnTo>
                    <a:pt x="0" y="19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65" name="Rectangle 147"/>
            <p:cNvSpPr>
              <a:spLocks noChangeArrowheads="1"/>
            </p:cNvSpPr>
            <p:nvPr/>
          </p:nvSpPr>
          <p:spPr bwMode="auto">
            <a:xfrm>
              <a:off x="1304925" y="5389563"/>
              <a:ext cx="120650" cy="365125"/>
            </a:xfrm>
            <a:prstGeom prst="rect">
              <a:avLst/>
            </a:pr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66" name="Freeform 148"/>
            <p:cNvSpPr>
              <a:spLocks/>
            </p:cNvSpPr>
            <p:nvPr/>
          </p:nvSpPr>
          <p:spPr bwMode="auto">
            <a:xfrm>
              <a:off x="868363" y="5448300"/>
              <a:ext cx="120650" cy="306387"/>
            </a:xfrm>
            <a:custGeom>
              <a:avLst/>
              <a:gdLst>
                <a:gd name="T0" fmla="*/ 0 w 76"/>
                <a:gd name="T1" fmla="*/ 0 h 193"/>
                <a:gd name="T2" fmla="*/ 0 w 76"/>
                <a:gd name="T3" fmla="*/ 39 h 193"/>
                <a:gd name="T4" fmla="*/ 0 w 76"/>
                <a:gd name="T5" fmla="*/ 193 h 193"/>
                <a:gd name="T6" fmla="*/ 76 w 76"/>
                <a:gd name="T7" fmla="*/ 193 h 193"/>
                <a:gd name="T8" fmla="*/ 76 w 76"/>
                <a:gd name="T9" fmla="*/ 10 h 193"/>
                <a:gd name="T10" fmla="*/ 76 w 76"/>
                <a:gd name="T11" fmla="*/ 0 h 193"/>
                <a:gd name="T12" fmla="*/ 0 w 76"/>
                <a:gd name="T13" fmla="*/ 0 h 193"/>
              </a:gdLst>
              <a:ahLst/>
              <a:cxnLst>
                <a:cxn ang="0">
                  <a:pos x="T0" y="T1"/>
                </a:cxn>
                <a:cxn ang="0">
                  <a:pos x="T2" y="T3"/>
                </a:cxn>
                <a:cxn ang="0">
                  <a:pos x="T4" y="T5"/>
                </a:cxn>
                <a:cxn ang="0">
                  <a:pos x="T6" y="T7"/>
                </a:cxn>
                <a:cxn ang="0">
                  <a:pos x="T8" y="T9"/>
                </a:cxn>
                <a:cxn ang="0">
                  <a:pos x="T10" y="T11"/>
                </a:cxn>
                <a:cxn ang="0">
                  <a:pos x="T12" y="T13"/>
                </a:cxn>
              </a:cxnLst>
              <a:rect l="0" t="0" r="r" b="b"/>
              <a:pathLst>
                <a:path w="76" h="193">
                  <a:moveTo>
                    <a:pt x="0" y="0"/>
                  </a:moveTo>
                  <a:lnTo>
                    <a:pt x="0" y="39"/>
                  </a:lnTo>
                  <a:lnTo>
                    <a:pt x="0" y="193"/>
                  </a:lnTo>
                  <a:lnTo>
                    <a:pt x="76" y="193"/>
                  </a:lnTo>
                  <a:lnTo>
                    <a:pt x="76" y="10"/>
                  </a:lnTo>
                  <a:lnTo>
                    <a:pt x="76" y="0"/>
                  </a:lnTo>
                  <a:lnTo>
                    <a:pt x="0" y="0"/>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67" name="Freeform 149"/>
            <p:cNvSpPr>
              <a:spLocks/>
            </p:cNvSpPr>
            <p:nvPr/>
          </p:nvSpPr>
          <p:spPr bwMode="auto">
            <a:xfrm>
              <a:off x="1014413" y="5154613"/>
              <a:ext cx="119063" cy="600075"/>
            </a:xfrm>
            <a:custGeom>
              <a:avLst/>
              <a:gdLst>
                <a:gd name="T0" fmla="*/ 0 w 75"/>
                <a:gd name="T1" fmla="*/ 0 h 378"/>
                <a:gd name="T2" fmla="*/ 0 w 75"/>
                <a:gd name="T3" fmla="*/ 188 h 378"/>
                <a:gd name="T4" fmla="*/ 0 w 75"/>
                <a:gd name="T5" fmla="*/ 378 h 378"/>
                <a:gd name="T6" fmla="*/ 75 w 75"/>
                <a:gd name="T7" fmla="*/ 378 h 378"/>
                <a:gd name="T8" fmla="*/ 75 w 75"/>
                <a:gd name="T9" fmla="*/ 158 h 378"/>
                <a:gd name="T10" fmla="*/ 75 w 75"/>
                <a:gd name="T11" fmla="*/ 0 h 378"/>
                <a:gd name="T12" fmla="*/ 0 w 75"/>
                <a:gd name="T13" fmla="*/ 0 h 378"/>
              </a:gdLst>
              <a:ahLst/>
              <a:cxnLst>
                <a:cxn ang="0">
                  <a:pos x="T0" y="T1"/>
                </a:cxn>
                <a:cxn ang="0">
                  <a:pos x="T2" y="T3"/>
                </a:cxn>
                <a:cxn ang="0">
                  <a:pos x="T4" y="T5"/>
                </a:cxn>
                <a:cxn ang="0">
                  <a:pos x="T6" y="T7"/>
                </a:cxn>
                <a:cxn ang="0">
                  <a:pos x="T8" y="T9"/>
                </a:cxn>
                <a:cxn ang="0">
                  <a:pos x="T10" y="T11"/>
                </a:cxn>
                <a:cxn ang="0">
                  <a:pos x="T12" y="T13"/>
                </a:cxn>
              </a:cxnLst>
              <a:rect l="0" t="0" r="r" b="b"/>
              <a:pathLst>
                <a:path w="75" h="378">
                  <a:moveTo>
                    <a:pt x="0" y="0"/>
                  </a:moveTo>
                  <a:lnTo>
                    <a:pt x="0" y="188"/>
                  </a:lnTo>
                  <a:lnTo>
                    <a:pt x="0" y="378"/>
                  </a:lnTo>
                  <a:lnTo>
                    <a:pt x="75" y="378"/>
                  </a:lnTo>
                  <a:lnTo>
                    <a:pt x="75" y="158"/>
                  </a:lnTo>
                  <a:lnTo>
                    <a:pt x="75" y="0"/>
                  </a:lnTo>
                  <a:lnTo>
                    <a:pt x="0" y="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68" name="Freeform 150"/>
            <p:cNvSpPr>
              <a:spLocks/>
            </p:cNvSpPr>
            <p:nvPr/>
          </p:nvSpPr>
          <p:spPr bwMode="auto">
            <a:xfrm>
              <a:off x="1158875" y="4887913"/>
              <a:ext cx="122238" cy="866775"/>
            </a:xfrm>
            <a:custGeom>
              <a:avLst/>
              <a:gdLst>
                <a:gd name="T0" fmla="*/ 0 w 77"/>
                <a:gd name="T1" fmla="*/ 0 h 546"/>
                <a:gd name="T2" fmla="*/ 0 w 77"/>
                <a:gd name="T3" fmla="*/ 319 h 546"/>
                <a:gd name="T4" fmla="*/ 0 w 77"/>
                <a:gd name="T5" fmla="*/ 546 h 546"/>
                <a:gd name="T6" fmla="*/ 77 w 77"/>
                <a:gd name="T7" fmla="*/ 546 h 546"/>
                <a:gd name="T8" fmla="*/ 77 w 77"/>
                <a:gd name="T9" fmla="*/ 290 h 546"/>
                <a:gd name="T10" fmla="*/ 77 w 77"/>
                <a:gd name="T11" fmla="*/ 0 h 546"/>
                <a:gd name="T12" fmla="*/ 0 w 77"/>
                <a:gd name="T13" fmla="*/ 0 h 546"/>
              </a:gdLst>
              <a:ahLst/>
              <a:cxnLst>
                <a:cxn ang="0">
                  <a:pos x="T0" y="T1"/>
                </a:cxn>
                <a:cxn ang="0">
                  <a:pos x="T2" y="T3"/>
                </a:cxn>
                <a:cxn ang="0">
                  <a:pos x="T4" y="T5"/>
                </a:cxn>
                <a:cxn ang="0">
                  <a:pos x="T6" y="T7"/>
                </a:cxn>
                <a:cxn ang="0">
                  <a:pos x="T8" y="T9"/>
                </a:cxn>
                <a:cxn ang="0">
                  <a:pos x="T10" y="T11"/>
                </a:cxn>
                <a:cxn ang="0">
                  <a:pos x="T12" y="T13"/>
                </a:cxn>
              </a:cxnLst>
              <a:rect l="0" t="0" r="r" b="b"/>
              <a:pathLst>
                <a:path w="77" h="546">
                  <a:moveTo>
                    <a:pt x="0" y="0"/>
                  </a:moveTo>
                  <a:lnTo>
                    <a:pt x="0" y="319"/>
                  </a:lnTo>
                  <a:lnTo>
                    <a:pt x="0" y="546"/>
                  </a:lnTo>
                  <a:lnTo>
                    <a:pt x="77" y="546"/>
                  </a:lnTo>
                  <a:lnTo>
                    <a:pt x="77" y="290"/>
                  </a:lnTo>
                  <a:lnTo>
                    <a:pt x="77" y="0"/>
                  </a:lnTo>
                  <a:lnTo>
                    <a:pt x="0" y="0"/>
                  </a:lnTo>
                  <a:close/>
                </a:path>
              </a:pathLst>
            </a:custGeom>
            <a:solidFill>
              <a:schemeClr val="tx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69" name="Freeform 151"/>
            <p:cNvSpPr>
              <a:spLocks/>
            </p:cNvSpPr>
            <p:nvPr/>
          </p:nvSpPr>
          <p:spPr bwMode="auto">
            <a:xfrm>
              <a:off x="1450975" y="5164138"/>
              <a:ext cx="120650" cy="590550"/>
            </a:xfrm>
            <a:custGeom>
              <a:avLst/>
              <a:gdLst>
                <a:gd name="T0" fmla="*/ 0 w 76"/>
                <a:gd name="T1" fmla="*/ 0 h 372"/>
                <a:gd name="T2" fmla="*/ 0 w 76"/>
                <a:gd name="T3" fmla="*/ 74 h 372"/>
                <a:gd name="T4" fmla="*/ 0 w 76"/>
                <a:gd name="T5" fmla="*/ 372 h 372"/>
                <a:gd name="T6" fmla="*/ 76 w 76"/>
                <a:gd name="T7" fmla="*/ 372 h 372"/>
                <a:gd name="T8" fmla="*/ 76 w 76"/>
                <a:gd name="T9" fmla="*/ 43 h 372"/>
                <a:gd name="T10" fmla="*/ 76 w 76"/>
                <a:gd name="T11" fmla="*/ 0 h 372"/>
                <a:gd name="T12" fmla="*/ 0 w 76"/>
                <a:gd name="T13" fmla="*/ 0 h 372"/>
              </a:gdLst>
              <a:ahLst/>
              <a:cxnLst>
                <a:cxn ang="0">
                  <a:pos x="T0" y="T1"/>
                </a:cxn>
                <a:cxn ang="0">
                  <a:pos x="T2" y="T3"/>
                </a:cxn>
                <a:cxn ang="0">
                  <a:pos x="T4" y="T5"/>
                </a:cxn>
                <a:cxn ang="0">
                  <a:pos x="T6" y="T7"/>
                </a:cxn>
                <a:cxn ang="0">
                  <a:pos x="T8" y="T9"/>
                </a:cxn>
                <a:cxn ang="0">
                  <a:pos x="T10" y="T11"/>
                </a:cxn>
                <a:cxn ang="0">
                  <a:pos x="T12" y="T13"/>
                </a:cxn>
              </a:cxnLst>
              <a:rect l="0" t="0" r="r" b="b"/>
              <a:pathLst>
                <a:path w="76" h="372">
                  <a:moveTo>
                    <a:pt x="0" y="0"/>
                  </a:moveTo>
                  <a:lnTo>
                    <a:pt x="0" y="74"/>
                  </a:lnTo>
                  <a:lnTo>
                    <a:pt x="0" y="372"/>
                  </a:lnTo>
                  <a:lnTo>
                    <a:pt x="76" y="372"/>
                  </a:lnTo>
                  <a:lnTo>
                    <a:pt x="76" y="43"/>
                  </a:lnTo>
                  <a:lnTo>
                    <a:pt x="76" y="0"/>
                  </a:lnTo>
                  <a:lnTo>
                    <a:pt x="0" y="0"/>
                  </a:lnTo>
                  <a:close/>
                </a:path>
              </a:pathLst>
            </a:custGeom>
            <a:solidFill>
              <a:schemeClr val="tx2">
                <a:lumMod val="50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70" name="Freeform 152"/>
            <p:cNvSpPr>
              <a:spLocks/>
            </p:cNvSpPr>
            <p:nvPr/>
          </p:nvSpPr>
          <p:spPr bwMode="auto">
            <a:xfrm>
              <a:off x="576263" y="5461000"/>
              <a:ext cx="122238" cy="293687"/>
            </a:xfrm>
            <a:custGeom>
              <a:avLst/>
              <a:gdLst>
                <a:gd name="T0" fmla="*/ 0 w 77"/>
                <a:gd name="T1" fmla="*/ 0 h 185"/>
                <a:gd name="T2" fmla="*/ 0 w 77"/>
                <a:gd name="T3" fmla="*/ 104 h 185"/>
                <a:gd name="T4" fmla="*/ 0 w 77"/>
                <a:gd name="T5" fmla="*/ 185 h 185"/>
                <a:gd name="T6" fmla="*/ 77 w 77"/>
                <a:gd name="T7" fmla="*/ 185 h 185"/>
                <a:gd name="T8" fmla="*/ 77 w 77"/>
                <a:gd name="T9" fmla="*/ 73 h 185"/>
                <a:gd name="T10" fmla="*/ 77 w 77"/>
                <a:gd name="T11" fmla="*/ 0 h 185"/>
                <a:gd name="T12" fmla="*/ 0 w 77"/>
                <a:gd name="T13" fmla="*/ 0 h 185"/>
              </a:gdLst>
              <a:ahLst/>
              <a:cxnLst>
                <a:cxn ang="0">
                  <a:pos x="T0" y="T1"/>
                </a:cxn>
                <a:cxn ang="0">
                  <a:pos x="T2" y="T3"/>
                </a:cxn>
                <a:cxn ang="0">
                  <a:pos x="T4" y="T5"/>
                </a:cxn>
                <a:cxn ang="0">
                  <a:pos x="T6" y="T7"/>
                </a:cxn>
                <a:cxn ang="0">
                  <a:pos x="T8" y="T9"/>
                </a:cxn>
                <a:cxn ang="0">
                  <a:pos x="T10" y="T11"/>
                </a:cxn>
                <a:cxn ang="0">
                  <a:pos x="T12" y="T13"/>
                </a:cxn>
              </a:cxnLst>
              <a:rect l="0" t="0" r="r" b="b"/>
              <a:pathLst>
                <a:path w="77" h="185">
                  <a:moveTo>
                    <a:pt x="0" y="0"/>
                  </a:moveTo>
                  <a:lnTo>
                    <a:pt x="0" y="104"/>
                  </a:lnTo>
                  <a:lnTo>
                    <a:pt x="0" y="185"/>
                  </a:lnTo>
                  <a:lnTo>
                    <a:pt x="77" y="185"/>
                  </a:lnTo>
                  <a:lnTo>
                    <a:pt x="77" y="73"/>
                  </a:lnTo>
                  <a:lnTo>
                    <a:pt x="77" y="0"/>
                  </a:lnTo>
                  <a:lnTo>
                    <a:pt x="0" y="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71" name="Freeform 153"/>
            <p:cNvSpPr>
              <a:spLocks/>
            </p:cNvSpPr>
            <p:nvPr/>
          </p:nvSpPr>
          <p:spPr bwMode="auto">
            <a:xfrm>
              <a:off x="723900" y="4978400"/>
              <a:ext cx="119063" cy="776287"/>
            </a:xfrm>
            <a:custGeom>
              <a:avLst/>
              <a:gdLst>
                <a:gd name="T0" fmla="*/ 0 w 75"/>
                <a:gd name="T1" fmla="*/ 0 h 489"/>
                <a:gd name="T2" fmla="*/ 0 w 75"/>
                <a:gd name="T3" fmla="*/ 371 h 489"/>
                <a:gd name="T4" fmla="*/ 0 w 75"/>
                <a:gd name="T5" fmla="*/ 489 h 489"/>
                <a:gd name="T6" fmla="*/ 75 w 75"/>
                <a:gd name="T7" fmla="*/ 489 h 489"/>
                <a:gd name="T8" fmla="*/ 75 w 75"/>
                <a:gd name="T9" fmla="*/ 341 h 489"/>
                <a:gd name="T10" fmla="*/ 75 w 75"/>
                <a:gd name="T11" fmla="*/ 0 h 489"/>
                <a:gd name="T12" fmla="*/ 0 w 75"/>
                <a:gd name="T13" fmla="*/ 0 h 489"/>
              </a:gdLst>
              <a:ahLst/>
              <a:cxnLst>
                <a:cxn ang="0">
                  <a:pos x="T0" y="T1"/>
                </a:cxn>
                <a:cxn ang="0">
                  <a:pos x="T2" y="T3"/>
                </a:cxn>
                <a:cxn ang="0">
                  <a:pos x="T4" y="T5"/>
                </a:cxn>
                <a:cxn ang="0">
                  <a:pos x="T6" y="T7"/>
                </a:cxn>
                <a:cxn ang="0">
                  <a:pos x="T8" y="T9"/>
                </a:cxn>
                <a:cxn ang="0">
                  <a:pos x="T10" y="T11"/>
                </a:cxn>
                <a:cxn ang="0">
                  <a:pos x="T12" y="T13"/>
                </a:cxn>
              </a:cxnLst>
              <a:rect l="0" t="0" r="r" b="b"/>
              <a:pathLst>
                <a:path w="75" h="489">
                  <a:moveTo>
                    <a:pt x="0" y="0"/>
                  </a:moveTo>
                  <a:lnTo>
                    <a:pt x="0" y="371"/>
                  </a:lnTo>
                  <a:lnTo>
                    <a:pt x="0" y="489"/>
                  </a:lnTo>
                  <a:lnTo>
                    <a:pt x="75" y="489"/>
                  </a:lnTo>
                  <a:lnTo>
                    <a:pt x="75" y="341"/>
                  </a:lnTo>
                  <a:lnTo>
                    <a:pt x="75" y="0"/>
                  </a:lnTo>
                  <a:lnTo>
                    <a:pt x="0" y="0"/>
                  </a:lnTo>
                  <a:close/>
                </a:path>
              </a:pathLst>
            </a:cu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Tree>
    <p:extLst>
      <p:ext uri="{BB962C8B-B14F-4D97-AF65-F5344CB8AC3E}">
        <p14:creationId xmlns:p14="http://schemas.microsoft.com/office/powerpoint/2010/main" val="943429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200" dirty="0" smtClean="0"/>
              <a:t>What is PolyBase?</a:t>
            </a:r>
            <a:endParaRPr lang="en-US" sz="7200" dirty="0"/>
          </a:p>
        </p:txBody>
      </p:sp>
    </p:spTree>
    <p:extLst>
      <p:ext uri="{BB962C8B-B14F-4D97-AF65-F5344CB8AC3E}">
        <p14:creationId xmlns:p14="http://schemas.microsoft.com/office/powerpoint/2010/main" val="4186525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bwMode="auto">
          <a:xfrm>
            <a:off x="510322" y="1843683"/>
            <a:ext cx="2492027" cy="24920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51028"/>
            <a:endParaRPr lang="en-US" sz="2400" dirty="0" smtClean="0">
              <a:gradFill>
                <a:gsLst>
                  <a:gs pos="0">
                    <a:srgbClr val="FFFFFF"/>
                  </a:gs>
                  <a:gs pos="100000">
                    <a:srgbClr val="FFFFFF"/>
                  </a:gs>
                </a:gsLst>
                <a:lin ang="5400000" scaled="0"/>
              </a:gradFill>
            </a:endParaRPr>
          </a:p>
          <a:p>
            <a:pPr algn="ctr" defTabSz="951028"/>
            <a:endParaRPr lang="en-US" sz="2400" dirty="0" smtClean="0">
              <a:gradFill>
                <a:gsLst>
                  <a:gs pos="0">
                    <a:srgbClr val="FFFFFF"/>
                  </a:gs>
                  <a:gs pos="100000">
                    <a:srgbClr val="FFFFFF"/>
                  </a:gs>
                </a:gsLst>
                <a:lin ang="5400000" scaled="0"/>
              </a:gradFill>
            </a:endParaRPr>
          </a:p>
          <a:p>
            <a:pPr algn="ctr" defTabSz="951028"/>
            <a:r>
              <a:rPr lang="en-US" sz="2400" dirty="0" smtClean="0">
                <a:gradFill>
                  <a:gsLst>
                    <a:gs pos="0">
                      <a:srgbClr val="FFFFFF"/>
                    </a:gs>
                    <a:gs pos="100000">
                      <a:srgbClr val="FFFFFF"/>
                    </a:gs>
                  </a:gsLst>
                  <a:lin ang="5400000" scaled="0"/>
                </a:gradFill>
              </a:rPr>
              <a:t>RDBMS</a:t>
            </a:r>
            <a:endParaRPr lang="en-US" sz="24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p>
            <a:r>
              <a:rPr lang="en-US" sz="4800" dirty="0">
                <a:solidFill>
                  <a:schemeClr val="tx1"/>
                </a:solidFill>
              </a:rPr>
              <a:t>What is PolyBase?</a:t>
            </a:r>
          </a:p>
        </p:txBody>
      </p:sp>
      <p:sp>
        <p:nvSpPr>
          <p:cNvPr id="6" name="Content Placeholder 2"/>
          <p:cNvSpPr txBox="1">
            <a:spLocks/>
          </p:cNvSpPr>
          <p:nvPr/>
        </p:nvSpPr>
        <p:spPr>
          <a:xfrm>
            <a:off x="510322" y="5103674"/>
            <a:ext cx="10164061" cy="117195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 typeface="Arial" panose="020B0604020202020204" pitchFamily="34" charset="0"/>
              <a:buNone/>
            </a:pPr>
            <a:r>
              <a:rPr lang="en-US" sz="2400" dirty="0" smtClean="0">
                <a:solidFill>
                  <a:srgbClr val="505050"/>
                </a:solidFill>
                <a:latin typeface="Segoe UI Light"/>
              </a:rPr>
              <a:t>A </a:t>
            </a:r>
            <a:r>
              <a:rPr lang="en-US" sz="2400" dirty="0">
                <a:solidFill>
                  <a:srgbClr val="505050"/>
                </a:solidFill>
                <a:latin typeface="Segoe UI Light"/>
              </a:rPr>
              <a:t>channel between Hadoop and relational </a:t>
            </a:r>
            <a:r>
              <a:rPr lang="en-US" sz="2400" dirty="0" smtClean="0">
                <a:solidFill>
                  <a:srgbClr val="505050"/>
                </a:solidFill>
                <a:latin typeface="Segoe UI Light"/>
              </a:rPr>
              <a:t>databases that allows </a:t>
            </a:r>
            <a:r>
              <a:rPr lang="en-US" sz="2400" dirty="0">
                <a:solidFill>
                  <a:srgbClr val="505050"/>
                </a:solidFill>
                <a:latin typeface="Segoe UI Light"/>
              </a:rPr>
              <a:t>users to query files (all structured, semi-structured, and unstructured) in Hadoop using </a:t>
            </a:r>
            <a:r>
              <a:rPr lang="en-US" sz="2400" dirty="0" smtClean="0">
                <a:solidFill>
                  <a:srgbClr val="505050"/>
                </a:solidFill>
                <a:latin typeface="Segoe UI Light"/>
              </a:rPr>
              <a:t>familiar SQL language</a:t>
            </a:r>
            <a:endParaRPr lang="en-US" sz="2400" dirty="0">
              <a:solidFill>
                <a:srgbClr val="505050"/>
              </a:solidFill>
              <a:latin typeface="Segoe UI Light"/>
            </a:endParaRPr>
          </a:p>
        </p:txBody>
      </p:sp>
      <p:sp>
        <p:nvSpPr>
          <p:cNvPr id="7" name="TextBox 6"/>
          <p:cNvSpPr txBox="1"/>
          <p:nvPr/>
        </p:nvSpPr>
        <p:spPr>
          <a:xfrm>
            <a:off x="4345745" y="2513457"/>
            <a:ext cx="2616785" cy="966146"/>
          </a:xfrm>
          <a:prstGeom prst="rect">
            <a:avLst/>
          </a:prstGeom>
          <a:noFill/>
        </p:spPr>
        <p:txBody>
          <a:bodyPr wrap="none" lIns="186521" tIns="149217" rIns="186521" bIns="149217" rtlCol="0">
            <a:spAutoFit/>
          </a:bodyPr>
          <a:lstStyle/>
          <a:p>
            <a:pPr>
              <a:lnSpc>
                <a:spcPct val="90000"/>
              </a:lnSpc>
              <a:spcAft>
                <a:spcPts val="612"/>
              </a:spcAft>
            </a:pPr>
            <a:r>
              <a:rPr lang="en-US" sz="4800" dirty="0">
                <a:solidFill>
                  <a:srgbClr val="BA141A"/>
                </a:solidFill>
                <a:latin typeface="Segoe UI Light"/>
              </a:rPr>
              <a:t>PolyBase</a:t>
            </a:r>
          </a:p>
        </p:txBody>
      </p:sp>
      <p:sp>
        <p:nvSpPr>
          <p:cNvPr id="11" name="Rectangle 10"/>
          <p:cNvSpPr/>
          <p:nvPr/>
        </p:nvSpPr>
        <p:spPr>
          <a:xfrm>
            <a:off x="3652838" y="3479603"/>
            <a:ext cx="4425870" cy="923330"/>
          </a:xfrm>
          <a:prstGeom prst="rect">
            <a:avLst/>
          </a:prstGeom>
        </p:spPr>
        <p:txBody>
          <a:bodyPr wrap="square">
            <a:spAutoFit/>
          </a:bodyPr>
          <a:lstStyle/>
          <a:p>
            <a:r>
              <a:rPr lang="en-US" dirty="0">
                <a:solidFill>
                  <a:srgbClr val="505050"/>
                </a:solidFill>
              </a:rPr>
              <a:t>Provides a scalable, </a:t>
            </a:r>
            <a:r>
              <a:rPr lang="en-US" dirty="0" smtClean="0">
                <a:solidFill>
                  <a:srgbClr val="505050"/>
                </a:solidFill>
              </a:rPr>
              <a:t>T-SQL-compatible query-processing </a:t>
            </a:r>
            <a:r>
              <a:rPr lang="en-US" dirty="0">
                <a:solidFill>
                  <a:srgbClr val="505050"/>
                </a:solidFill>
              </a:rPr>
              <a:t>framework for combining data from both universes</a:t>
            </a:r>
          </a:p>
        </p:txBody>
      </p:sp>
      <p:sp>
        <p:nvSpPr>
          <p:cNvPr id="15" name="Rectangle 14"/>
          <p:cNvSpPr/>
          <p:nvPr/>
        </p:nvSpPr>
        <p:spPr bwMode="auto">
          <a:xfrm>
            <a:off x="8306638" y="1843683"/>
            <a:ext cx="2492027" cy="249202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51028"/>
            <a:endParaRPr lang="en-US" sz="2400" dirty="0" smtClean="0">
              <a:gradFill>
                <a:gsLst>
                  <a:gs pos="0">
                    <a:srgbClr val="FFFFFF"/>
                  </a:gs>
                  <a:gs pos="100000">
                    <a:srgbClr val="FFFFFF"/>
                  </a:gs>
                </a:gsLst>
                <a:lin ang="5400000" scaled="0"/>
              </a:gradFill>
            </a:endParaRPr>
          </a:p>
          <a:p>
            <a:pPr algn="ctr" defTabSz="951028"/>
            <a:endParaRPr lang="en-US" sz="2400" dirty="0" smtClean="0">
              <a:gradFill>
                <a:gsLst>
                  <a:gs pos="0">
                    <a:srgbClr val="FFFFFF"/>
                  </a:gs>
                  <a:gs pos="100000">
                    <a:srgbClr val="FFFFFF"/>
                  </a:gs>
                </a:gsLst>
                <a:lin ang="5400000" scaled="0"/>
              </a:gradFill>
            </a:endParaRPr>
          </a:p>
          <a:p>
            <a:pPr algn="ctr" defTabSz="951028"/>
            <a:r>
              <a:rPr lang="en-US" sz="2400" dirty="0" smtClean="0">
                <a:gradFill>
                  <a:gsLst>
                    <a:gs pos="0">
                      <a:srgbClr val="FFFFFF"/>
                    </a:gs>
                    <a:gs pos="100000">
                      <a:srgbClr val="FFFFFF"/>
                    </a:gs>
                  </a:gsLst>
                  <a:lin ang="5400000" scaled="0"/>
                </a:gradFill>
              </a:rPr>
              <a:t>Hadoop</a:t>
            </a:r>
            <a:endParaRPr lang="en-US" sz="2400" dirty="0">
              <a:gradFill>
                <a:gsLst>
                  <a:gs pos="0">
                    <a:srgbClr val="FFFFFF"/>
                  </a:gs>
                  <a:gs pos="100000">
                    <a:srgbClr val="FFFFFF"/>
                  </a:gs>
                </a:gsLst>
                <a:lin ang="5400000" scaled="0"/>
              </a:gradFill>
            </a:endParaRPr>
          </a:p>
        </p:txBody>
      </p:sp>
      <p:cxnSp>
        <p:nvCxnSpPr>
          <p:cNvPr id="17" name="Straight Connector 16"/>
          <p:cNvCxnSpPr/>
          <p:nvPr/>
        </p:nvCxnSpPr>
        <p:spPr>
          <a:xfrm>
            <a:off x="3156156" y="3053078"/>
            <a:ext cx="999382"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152738" y="3053078"/>
            <a:ext cx="999382" cy="0"/>
          </a:xfrm>
          <a:prstGeom prst="line">
            <a:avLst/>
          </a:prstGeom>
          <a:ln w="38100">
            <a:solidFill>
              <a:schemeClr val="tx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29" name="Group 28"/>
          <p:cNvGrpSpPr/>
          <p:nvPr/>
        </p:nvGrpSpPr>
        <p:grpSpPr>
          <a:xfrm>
            <a:off x="9225862" y="2465356"/>
            <a:ext cx="714154" cy="526323"/>
            <a:chOff x="10490200" y="923926"/>
            <a:chExt cx="579437" cy="427038"/>
          </a:xfrm>
          <a:solidFill>
            <a:schemeClr val="bg1"/>
          </a:solidFill>
        </p:grpSpPr>
        <p:sp>
          <p:nvSpPr>
            <p:cNvPr id="25" name="Freeform 5"/>
            <p:cNvSpPr>
              <a:spLocks/>
            </p:cNvSpPr>
            <p:nvPr/>
          </p:nvSpPr>
          <p:spPr bwMode="auto">
            <a:xfrm>
              <a:off x="10795000" y="1246188"/>
              <a:ext cx="65087" cy="85725"/>
            </a:xfrm>
            <a:custGeom>
              <a:avLst/>
              <a:gdLst>
                <a:gd name="T0" fmla="*/ 83 w 92"/>
                <a:gd name="T1" fmla="*/ 35 h 120"/>
                <a:gd name="T2" fmla="*/ 65 w 92"/>
                <a:gd name="T3" fmla="*/ 0 h 120"/>
                <a:gd name="T4" fmla="*/ 39 w 92"/>
                <a:gd name="T5" fmla="*/ 68 h 120"/>
                <a:gd name="T6" fmla="*/ 1 w 92"/>
                <a:gd name="T7" fmla="*/ 107 h 120"/>
                <a:gd name="T8" fmla="*/ 12 w 92"/>
                <a:gd name="T9" fmla="*/ 120 h 120"/>
                <a:gd name="T10" fmla="*/ 76 w 92"/>
                <a:gd name="T11" fmla="*/ 120 h 120"/>
                <a:gd name="T12" fmla="*/ 92 w 92"/>
                <a:gd name="T13" fmla="*/ 102 h 120"/>
                <a:gd name="T14" fmla="*/ 84 w 92"/>
                <a:gd name="T15" fmla="*/ 81 h 120"/>
                <a:gd name="T16" fmla="*/ 83 w 92"/>
                <a:gd name="T17" fmla="*/ 3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5"/>
                  </a:moveTo>
                  <a:cubicBezTo>
                    <a:pt x="79" y="23"/>
                    <a:pt x="65" y="0"/>
                    <a:pt x="65" y="0"/>
                  </a:cubicBezTo>
                  <a:cubicBezTo>
                    <a:pt x="65" y="0"/>
                    <a:pt x="62" y="34"/>
                    <a:pt x="39" y="68"/>
                  </a:cubicBezTo>
                  <a:cubicBezTo>
                    <a:pt x="16" y="102"/>
                    <a:pt x="1" y="107"/>
                    <a:pt x="1" y="107"/>
                  </a:cubicBezTo>
                  <a:cubicBezTo>
                    <a:pt x="1" y="107"/>
                    <a:pt x="0" y="118"/>
                    <a:pt x="12" y="120"/>
                  </a:cubicBezTo>
                  <a:cubicBezTo>
                    <a:pt x="16" y="120"/>
                    <a:pt x="68" y="120"/>
                    <a:pt x="76" y="120"/>
                  </a:cubicBezTo>
                  <a:cubicBezTo>
                    <a:pt x="86" y="120"/>
                    <a:pt x="92" y="111"/>
                    <a:pt x="92" y="102"/>
                  </a:cubicBezTo>
                  <a:cubicBezTo>
                    <a:pt x="92" y="92"/>
                    <a:pt x="84" y="81"/>
                    <a:pt x="84" y="81"/>
                  </a:cubicBezTo>
                  <a:cubicBezTo>
                    <a:pt x="84" y="81"/>
                    <a:pt x="86" y="46"/>
                    <a:pt x="83" y="3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 name="Freeform 6"/>
            <p:cNvSpPr>
              <a:spLocks/>
            </p:cNvSpPr>
            <p:nvPr/>
          </p:nvSpPr>
          <p:spPr bwMode="auto">
            <a:xfrm>
              <a:off x="10496550" y="1214438"/>
              <a:ext cx="63500" cy="87313"/>
            </a:xfrm>
            <a:custGeom>
              <a:avLst/>
              <a:gdLst>
                <a:gd name="T0" fmla="*/ 44 w 89"/>
                <a:gd name="T1" fmla="*/ 0 h 121"/>
                <a:gd name="T2" fmla="*/ 44 w 89"/>
                <a:gd name="T3" fmla="*/ 0 h 121"/>
                <a:gd name="T4" fmla="*/ 13 w 89"/>
                <a:gd name="T5" fmla="*/ 38 h 121"/>
                <a:gd name="T6" fmla="*/ 9 w 89"/>
                <a:gd name="T7" fmla="*/ 66 h 121"/>
                <a:gd name="T8" fmla="*/ 71 w 89"/>
                <a:gd name="T9" fmla="*/ 113 h 121"/>
                <a:gd name="T10" fmla="*/ 89 w 89"/>
                <a:gd name="T11" fmla="*/ 96 h 121"/>
                <a:gd name="T12" fmla="*/ 67 w 89"/>
                <a:gd name="T13" fmla="*/ 59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3" y="38"/>
                  </a:cubicBezTo>
                  <a:cubicBezTo>
                    <a:pt x="0" y="55"/>
                    <a:pt x="9" y="66"/>
                    <a:pt x="9" y="66"/>
                  </a:cubicBezTo>
                  <a:cubicBezTo>
                    <a:pt x="9" y="66"/>
                    <a:pt x="43" y="121"/>
                    <a:pt x="71" y="113"/>
                  </a:cubicBezTo>
                  <a:cubicBezTo>
                    <a:pt x="81" y="110"/>
                    <a:pt x="89" y="96"/>
                    <a:pt x="89" y="96"/>
                  </a:cubicBezTo>
                  <a:cubicBezTo>
                    <a:pt x="89" y="96"/>
                    <a:pt x="77" y="79"/>
                    <a:pt x="67" y="59"/>
                  </a:cubicBezTo>
                  <a:cubicBezTo>
                    <a:pt x="56" y="37"/>
                    <a:pt x="47" y="4"/>
                    <a:pt x="44"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 name="Freeform 7"/>
            <p:cNvSpPr>
              <a:spLocks noEditPoints="1"/>
            </p:cNvSpPr>
            <p:nvPr/>
          </p:nvSpPr>
          <p:spPr bwMode="auto">
            <a:xfrm>
              <a:off x="10490200" y="923926"/>
              <a:ext cx="579437" cy="427038"/>
            </a:xfrm>
            <a:custGeom>
              <a:avLst/>
              <a:gdLst>
                <a:gd name="T0" fmla="*/ 767 w 815"/>
                <a:gd name="T1" fmla="*/ 28 h 599"/>
                <a:gd name="T2" fmla="*/ 703 w 815"/>
                <a:gd name="T3" fmla="*/ 74 h 599"/>
                <a:gd name="T4" fmla="*/ 669 w 815"/>
                <a:gd name="T5" fmla="*/ 252 h 599"/>
                <a:gd name="T6" fmla="*/ 679 w 815"/>
                <a:gd name="T7" fmla="*/ 188 h 599"/>
                <a:gd name="T8" fmla="*/ 659 w 815"/>
                <a:gd name="T9" fmla="*/ 174 h 599"/>
                <a:gd name="T10" fmla="*/ 634 w 815"/>
                <a:gd name="T11" fmla="*/ 153 h 599"/>
                <a:gd name="T12" fmla="*/ 642 w 815"/>
                <a:gd name="T13" fmla="*/ 132 h 599"/>
                <a:gd name="T14" fmla="*/ 613 w 815"/>
                <a:gd name="T15" fmla="*/ 87 h 599"/>
                <a:gd name="T16" fmla="*/ 604 w 815"/>
                <a:gd name="T17" fmla="*/ 78 h 599"/>
                <a:gd name="T18" fmla="*/ 352 w 815"/>
                <a:gd name="T19" fmla="*/ 72 h 599"/>
                <a:gd name="T20" fmla="*/ 358 w 815"/>
                <a:gd name="T21" fmla="*/ 82 h 599"/>
                <a:gd name="T22" fmla="*/ 253 w 815"/>
                <a:gd name="T23" fmla="*/ 161 h 599"/>
                <a:gd name="T24" fmla="*/ 220 w 815"/>
                <a:gd name="T25" fmla="*/ 291 h 599"/>
                <a:gd name="T26" fmla="*/ 272 w 815"/>
                <a:gd name="T27" fmla="*/ 266 h 599"/>
                <a:gd name="T28" fmla="*/ 271 w 815"/>
                <a:gd name="T29" fmla="*/ 387 h 599"/>
                <a:gd name="T30" fmla="*/ 389 w 815"/>
                <a:gd name="T31" fmla="*/ 347 h 599"/>
                <a:gd name="T32" fmla="*/ 407 w 815"/>
                <a:gd name="T33" fmla="*/ 159 h 599"/>
                <a:gd name="T34" fmla="*/ 408 w 815"/>
                <a:gd name="T35" fmla="*/ 372 h 599"/>
                <a:gd name="T36" fmla="*/ 262 w 815"/>
                <a:gd name="T37" fmla="*/ 410 h 599"/>
                <a:gd name="T38" fmla="*/ 216 w 815"/>
                <a:gd name="T39" fmla="*/ 331 h 599"/>
                <a:gd name="T40" fmla="*/ 171 w 815"/>
                <a:gd name="T41" fmla="*/ 257 h 599"/>
                <a:gd name="T42" fmla="*/ 254 w 815"/>
                <a:gd name="T43" fmla="*/ 134 h 599"/>
                <a:gd name="T44" fmla="*/ 47 w 815"/>
                <a:gd name="T45" fmla="*/ 270 h 599"/>
                <a:gd name="T46" fmla="*/ 35 w 815"/>
                <a:gd name="T47" fmla="*/ 236 h 599"/>
                <a:gd name="T48" fmla="*/ 5 w 815"/>
                <a:gd name="T49" fmla="*/ 230 h 599"/>
                <a:gd name="T50" fmla="*/ 31 w 815"/>
                <a:gd name="T51" fmla="*/ 293 h 599"/>
                <a:gd name="T52" fmla="*/ 69 w 815"/>
                <a:gd name="T53" fmla="*/ 397 h 599"/>
                <a:gd name="T54" fmla="*/ 111 w 815"/>
                <a:gd name="T55" fmla="*/ 529 h 599"/>
                <a:gd name="T56" fmla="*/ 193 w 815"/>
                <a:gd name="T57" fmla="*/ 582 h 599"/>
                <a:gd name="T58" fmla="*/ 222 w 815"/>
                <a:gd name="T59" fmla="*/ 509 h 599"/>
                <a:gd name="T60" fmla="*/ 280 w 815"/>
                <a:gd name="T61" fmla="*/ 486 h 599"/>
                <a:gd name="T62" fmla="*/ 333 w 815"/>
                <a:gd name="T63" fmla="*/ 493 h 599"/>
                <a:gd name="T64" fmla="*/ 303 w 815"/>
                <a:gd name="T65" fmla="*/ 558 h 599"/>
                <a:gd name="T66" fmla="*/ 436 w 815"/>
                <a:gd name="T67" fmla="*/ 514 h 599"/>
                <a:gd name="T68" fmla="*/ 455 w 815"/>
                <a:gd name="T69" fmla="*/ 369 h 599"/>
                <a:gd name="T70" fmla="*/ 499 w 815"/>
                <a:gd name="T71" fmla="*/ 381 h 599"/>
                <a:gd name="T72" fmla="*/ 616 w 815"/>
                <a:gd name="T73" fmla="*/ 370 h 599"/>
                <a:gd name="T74" fmla="*/ 568 w 815"/>
                <a:gd name="T75" fmla="*/ 402 h 599"/>
                <a:gd name="T76" fmla="*/ 683 w 815"/>
                <a:gd name="T77" fmla="*/ 363 h 599"/>
                <a:gd name="T78" fmla="*/ 464 w 815"/>
                <a:gd name="T79" fmla="*/ 159 h 599"/>
                <a:gd name="T80" fmla="*/ 522 w 815"/>
                <a:gd name="T81" fmla="*/ 109 h 599"/>
                <a:gd name="T82" fmla="*/ 464 w 815"/>
                <a:gd name="T83" fmla="*/ 159 h 599"/>
                <a:gd name="T84" fmla="*/ 514 w 815"/>
                <a:gd name="T85" fmla="*/ 227 h 599"/>
                <a:gd name="T86" fmla="*/ 526 w 815"/>
                <a:gd name="T87" fmla="*/ 206 h 599"/>
                <a:gd name="T88" fmla="*/ 507 w 815"/>
                <a:gd name="T89" fmla="*/ 187 h 599"/>
                <a:gd name="T90" fmla="*/ 491 w 815"/>
                <a:gd name="T91" fmla="*/ 202 h 599"/>
                <a:gd name="T92" fmla="*/ 564 w 815"/>
                <a:gd name="T93" fmla="*/ 149 h 599"/>
                <a:gd name="T94" fmla="*/ 548 w 815"/>
                <a:gd name="T95" fmla="*/ 157 h 599"/>
                <a:gd name="T96" fmla="*/ 567 w 815"/>
                <a:gd name="T97" fmla="*/ 180 h 599"/>
                <a:gd name="T98" fmla="*/ 589 w 815"/>
                <a:gd name="T99" fmla="*/ 174 h 599"/>
                <a:gd name="T100" fmla="*/ 748 w 815"/>
                <a:gd name="T101" fmla="*/ 78 h 599"/>
                <a:gd name="T102" fmla="*/ 714 w 815"/>
                <a:gd name="T103" fmla="*/ 81 h 599"/>
                <a:gd name="T104" fmla="*/ 768 w 815"/>
                <a:gd name="T105" fmla="*/ 4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5" h="599">
                  <a:moveTo>
                    <a:pt x="809" y="164"/>
                  </a:moveTo>
                  <a:cubicBezTo>
                    <a:pt x="805" y="56"/>
                    <a:pt x="775" y="28"/>
                    <a:pt x="767" y="28"/>
                  </a:cubicBezTo>
                  <a:cubicBezTo>
                    <a:pt x="756" y="29"/>
                    <a:pt x="752" y="47"/>
                    <a:pt x="740" y="55"/>
                  </a:cubicBezTo>
                  <a:cubicBezTo>
                    <a:pt x="723" y="67"/>
                    <a:pt x="713" y="64"/>
                    <a:pt x="703" y="74"/>
                  </a:cubicBezTo>
                  <a:cubicBezTo>
                    <a:pt x="693" y="83"/>
                    <a:pt x="713" y="108"/>
                    <a:pt x="710" y="172"/>
                  </a:cubicBezTo>
                  <a:cubicBezTo>
                    <a:pt x="707" y="230"/>
                    <a:pt x="669" y="252"/>
                    <a:pt x="669" y="252"/>
                  </a:cubicBezTo>
                  <a:cubicBezTo>
                    <a:pt x="669" y="252"/>
                    <a:pt x="687" y="226"/>
                    <a:pt x="689" y="208"/>
                  </a:cubicBezTo>
                  <a:cubicBezTo>
                    <a:pt x="692" y="195"/>
                    <a:pt x="684" y="192"/>
                    <a:pt x="679" y="188"/>
                  </a:cubicBezTo>
                  <a:cubicBezTo>
                    <a:pt x="668" y="178"/>
                    <a:pt x="646" y="203"/>
                    <a:pt x="640" y="208"/>
                  </a:cubicBezTo>
                  <a:cubicBezTo>
                    <a:pt x="650" y="198"/>
                    <a:pt x="665" y="185"/>
                    <a:pt x="659" y="174"/>
                  </a:cubicBezTo>
                  <a:cubicBezTo>
                    <a:pt x="649" y="157"/>
                    <a:pt x="625" y="169"/>
                    <a:pt x="620" y="170"/>
                  </a:cubicBezTo>
                  <a:cubicBezTo>
                    <a:pt x="625" y="168"/>
                    <a:pt x="636" y="164"/>
                    <a:pt x="634" y="153"/>
                  </a:cubicBezTo>
                  <a:cubicBezTo>
                    <a:pt x="630" y="134"/>
                    <a:pt x="611" y="138"/>
                    <a:pt x="608" y="139"/>
                  </a:cubicBezTo>
                  <a:cubicBezTo>
                    <a:pt x="616" y="135"/>
                    <a:pt x="620" y="131"/>
                    <a:pt x="642" y="132"/>
                  </a:cubicBezTo>
                  <a:cubicBezTo>
                    <a:pt x="654" y="132"/>
                    <a:pt x="651" y="120"/>
                    <a:pt x="643" y="110"/>
                  </a:cubicBezTo>
                  <a:cubicBezTo>
                    <a:pt x="631" y="96"/>
                    <a:pt x="623" y="90"/>
                    <a:pt x="613" y="87"/>
                  </a:cubicBezTo>
                  <a:cubicBezTo>
                    <a:pt x="602" y="83"/>
                    <a:pt x="581" y="86"/>
                    <a:pt x="581" y="86"/>
                  </a:cubicBezTo>
                  <a:cubicBezTo>
                    <a:pt x="581" y="86"/>
                    <a:pt x="596" y="76"/>
                    <a:pt x="604" y="78"/>
                  </a:cubicBezTo>
                  <a:cubicBezTo>
                    <a:pt x="593" y="63"/>
                    <a:pt x="557" y="8"/>
                    <a:pt x="496" y="6"/>
                  </a:cubicBezTo>
                  <a:cubicBezTo>
                    <a:pt x="385" y="0"/>
                    <a:pt x="352" y="72"/>
                    <a:pt x="352" y="72"/>
                  </a:cubicBezTo>
                  <a:lnTo>
                    <a:pt x="407" y="70"/>
                  </a:lnTo>
                  <a:cubicBezTo>
                    <a:pt x="407" y="70"/>
                    <a:pt x="390" y="76"/>
                    <a:pt x="358" y="82"/>
                  </a:cubicBezTo>
                  <a:cubicBezTo>
                    <a:pt x="332" y="86"/>
                    <a:pt x="333" y="86"/>
                    <a:pt x="325" y="87"/>
                  </a:cubicBezTo>
                  <a:cubicBezTo>
                    <a:pt x="313" y="90"/>
                    <a:pt x="281" y="128"/>
                    <a:pt x="253" y="161"/>
                  </a:cubicBezTo>
                  <a:cubicBezTo>
                    <a:pt x="224" y="193"/>
                    <a:pt x="194" y="234"/>
                    <a:pt x="194" y="251"/>
                  </a:cubicBezTo>
                  <a:cubicBezTo>
                    <a:pt x="194" y="267"/>
                    <a:pt x="211" y="278"/>
                    <a:pt x="220" y="291"/>
                  </a:cubicBezTo>
                  <a:cubicBezTo>
                    <a:pt x="230" y="305"/>
                    <a:pt x="232" y="312"/>
                    <a:pt x="232" y="312"/>
                  </a:cubicBezTo>
                  <a:lnTo>
                    <a:pt x="272" y="266"/>
                  </a:lnTo>
                  <a:lnTo>
                    <a:pt x="226" y="361"/>
                  </a:lnTo>
                  <a:cubicBezTo>
                    <a:pt x="226" y="361"/>
                    <a:pt x="247" y="389"/>
                    <a:pt x="271" y="387"/>
                  </a:cubicBezTo>
                  <a:cubicBezTo>
                    <a:pt x="288" y="384"/>
                    <a:pt x="328" y="353"/>
                    <a:pt x="352" y="348"/>
                  </a:cubicBezTo>
                  <a:cubicBezTo>
                    <a:pt x="378" y="343"/>
                    <a:pt x="389" y="347"/>
                    <a:pt x="389" y="347"/>
                  </a:cubicBezTo>
                  <a:cubicBezTo>
                    <a:pt x="389" y="347"/>
                    <a:pt x="407" y="301"/>
                    <a:pt x="398" y="268"/>
                  </a:cubicBezTo>
                  <a:cubicBezTo>
                    <a:pt x="383" y="210"/>
                    <a:pt x="394" y="178"/>
                    <a:pt x="407" y="159"/>
                  </a:cubicBezTo>
                  <a:cubicBezTo>
                    <a:pt x="397" y="237"/>
                    <a:pt x="423" y="242"/>
                    <a:pt x="421" y="293"/>
                  </a:cubicBezTo>
                  <a:cubicBezTo>
                    <a:pt x="420" y="331"/>
                    <a:pt x="408" y="372"/>
                    <a:pt x="408" y="372"/>
                  </a:cubicBezTo>
                  <a:cubicBezTo>
                    <a:pt x="408" y="372"/>
                    <a:pt x="371" y="359"/>
                    <a:pt x="343" y="374"/>
                  </a:cubicBezTo>
                  <a:cubicBezTo>
                    <a:pt x="314" y="389"/>
                    <a:pt x="290" y="410"/>
                    <a:pt x="262" y="410"/>
                  </a:cubicBezTo>
                  <a:cubicBezTo>
                    <a:pt x="234" y="410"/>
                    <a:pt x="196" y="361"/>
                    <a:pt x="196" y="361"/>
                  </a:cubicBezTo>
                  <a:lnTo>
                    <a:pt x="216" y="331"/>
                  </a:lnTo>
                  <a:cubicBezTo>
                    <a:pt x="216" y="331"/>
                    <a:pt x="213" y="321"/>
                    <a:pt x="205" y="312"/>
                  </a:cubicBezTo>
                  <a:cubicBezTo>
                    <a:pt x="193" y="297"/>
                    <a:pt x="173" y="275"/>
                    <a:pt x="171" y="257"/>
                  </a:cubicBezTo>
                  <a:cubicBezTo>
                    <a:pt x="170" y="227"/>
                    <a:pt x="200" y="195"/>
                    <a:pt x="211" y="183"/>
                  </a:cubicBezTo>
                  <a:cubicBezTo>
                    <a:pt x="222" y="169"/>
                    <a:pt x="254" y="134"/>
                    <a:pt x="254" y="134"/>
                  </a:cubicBezTo>
                  <a:cubicBezTo>
                    <a:pt x="254" y="134"/>
                    <a:pt x="159" y="147"/>
                    <a:pt x="120" y="193"/>
                  </a:cubicBezTo>
                  <a:cubicBezTo>
                    <a:pt x="72" y="251"/>
                    <a:pt x="65" y="267"/>
                    <a:pt x="47" y="270"/>
                  </a:cubicBezTo>
                  <a:cubicBezTo>
                    <a:pt x="30" y="272"/>
                    <a:pt x="23" y="253"/>
                    <a:pt x="23" y="253"/>
                  </a:cubicBezTo>
                  <a:cubicBezTo>
                    <a:pt x="23" y="253"/>
                    <a:pt x="37" y="252"/>
                    <a:pt x="35" y="236"/>
                  </a:cubicBezTo>
                  <a:cubicBezTo>
                    <a:pt x="33" y="210"/>
                    <a:pt x="39" y="195"/>
                    <a:pt x="39" y="195"/>
                  </a:cubicBezTo>
                  <a:cubicBezTo>
                    <a:pt x="39" y="195"/>
                    <a:pt x="11" y="212"/>
                    <a:pt x="5" y="230"/>
                  </a:cubicBezTo>
                  <a:cubicBezTo>
                    <a:pt x="0" y="248"/>
                    <a:pt x="12" y="253"/>
                    <a:pt x="12" y="253"/>
                  </a:cubicBezTo>
                  <a:cubicBezTo>
                    <a:pt x="12" y="253"/>
                    <a:pt x="12" y="286"/>
                    <a:pt x="31" y="293"/>
                  </a:cubicBezTo>
                  <a:cubicBezTo>
                    <a:pt x="50" y="301"/>
                    <a:pt x="65" y="294"/>
                    <a:pt x="65" y="294"/>
                  </a:cubicBezTo>
                  <a:cubicBezTo>
                    <a:pt x="65" y="294"/>
                    <a:pt x="53" y="354"/>
                    <a:pt x="69" y="397"/>
                  </a:cubicBezTo>
                  <a:cubicBezTo>
                    <a:pt x="86" y="441"/>
                    <a:pt x="118" y="489"/>
                    <a:pt x="118" y="489"/>
                  </a:cubicBezTo>
                  <a:cubicBezTo>
                    <a:pt x="118" y="489"/>
                    <a:pt x="115" y="521"/>
                    <a:pt x="111" y="529"/>
                  </a:cubicBezTo>
                  <a:cubicBezTo>
                    <a:pt x="109" y="538"/>
                    <a:pt x="96" y="557"/>
                    <a:pt x="115" y="570"/>
                  </a:cubicBezTo>
                  <a:cubicBezTo>
                    <a:pt x="135" y="584"/>
                    <a:pt x="182" y="589"/>
                    <a:pt x="193" y="582"/>
                  </a:cubicBezTo>
                  <a:cubicBezTo>
                    <a:pt x="204" y="576"/>
                    <a:pt x="201" y="557"/>
                    <a:pt x="203" y="550"/>
                  </a:cubicBezTo>
                  <a:cubicBezTo>
                    <a:pt x="204" y="543"/>
                    <a:pt x="219" y="516"/>
                    <a:pt x="222" y="509"/>
                  </a:cubicBezTo>
                  <a:cubicBezTo>
                    <a:pt x="223" y="501"/>
                    <a:pt x="223" y="460"/>
                    <a:pt x="220" y="446"/>
                  </a:cubicBezTo>
                  <a:cubicBezTo>
                    <a:pt x="223" y="453"/>
                    <a:pt x="235" y="484"/>
                    <a:pt x="280" y="486"/>
                  </a:cubicBezTo>
                  <a:cubicBezTo>
                    <a:pt x="321" y="487"/>
                    <a:pt x="334" y="465"/>
                    <a:pt x="334" y="450"/>
                  </a:cubicBezTo>
                  <a:cubicBezTo>
                    <a:pt x="334" y="457"/>
                    <a:pt x="337" y="487"/>
                    <a:pt x="333" y="493"/>
                  </a:cubicBezTo>
                  <a:cubicBezTo>
                    <a:pt x="329" y="498"/>
                    <a:pt x="317" y="502"/>
                    <a:pt x="305" y="509"/>
                  </a:cubicBezTo>
                  <a:cubicBezTo>
                    <a:pt x="292" y="517"/>
                    <a:pt x="276" y="525"/>
                    <a:pt x="303" y="558"/>
                  </a:cubicBezTo>
                  <a:cubicBezTo>
                    <a:pt x="333" y="596"/>
                    <a:pt x="339" y="599"/>
                    <a:pt x="364" y="578"/>
                  </a:cubicBezTo>
                  <a:cubicBezTo>
                    <a:pt x="390" y="558"/>
                    <a:pt x="417" y="539"/>
                    <a:pt x="436" y="514"/>
                  </a:cubicBezTo>
                  <a:cubicBezTo>
                    <a:pt x="455" y="490"/>
                    <a:pt x="489" y="400"/>
                    <a:pt x="489" y="400"/>
                  </a:cubicBezTo>
                  <a:cubicBezTo>
                    <a:pt x="489" y="400"/>
                    <a:pt x="469" y="387"/>
                    <a:pt x="455" y="369"/>
                  </a:cubicBezTo>
                  <a:cubicBezTo>
                    <a:pt x="446" y="355"/>
                    <a:pt x="443" y="347"/>
                    <a:pt x="443" y="347"/>
                  </a:cubicBezTo>
                  <a:cubicBezTo>
                    <a:pt x="443" y="347"/>
                    <a:pt x="470" y="374"/>
                    <a:pt x="499" y="381"/>
                  </a:cubicBezTo>
                  <a:cubicBezTo>
                    <a:pt x="510" y="393"/>
                    <a:pt x="528" y="411"/>
                    <a:pt x="543" y="416"/>
                  </a:cubicBezTo>
                  <a:cubicBezTo>
                    <a:pt x="598" y="440"/>
                    <a:pt x="616" y="370"/>
                    <a:pt x="616" y="370"/>
                  </a:cubicBezTo>
                  <a:lnTo>
                    <a:pt x="608" y="369"/>
                  </a:lnTo>
                  <a:cubicBezTo>
                    <a:pt x="608" y="369"/>
                    <a:pt x="593" y="404"/>
                    <a:pt x="568" y="402"/>
                  </a:cubicBezTo>
                  <a:cubicBezTo>
                    <a:pt x="519" y="396"/>
                    <a:pt x="534" y="295"/>
                    <a:pt x="534" y="295"/>
                  </a:cubicBezTo>
                  <a:cubicBezTo>
                    <a:pt x="534" y="295"/>
                    <a:pt x="583" y="366"/>
                    <a:pt x="683" y="363"/>
                  </a:cubicBezTo>
                  <a:cubicBezTo>
                    <a:pt x="744" y="365"/>
                    <a:pt x="815" y="294"/>
                    <a:pt x="809" y="164"/>
                  </a:cubicBezTo>
                  <a:close/>
                  <a:moveTo>
                    <a:pt x="464" y="159"/>
                  </a:moveTo>
                  <a:cubicBezTo>
                    <a:pt x="464" y="159"/>
                    <a:pt x="468" y="113"/>
                    <a:pt x="477" y="106"/>
                  </a:cubicBezTo>
                  <a:cubicBezTo>
                    <a:pt x="489" y="98"/>
                    <a:pt x="522" y="109"/>
                    <a:pt x="522" y="109"/>
                  </a:cubicBezTo>
                  <a:cubicBezTo>
                    <a:pt x="522" y="109"/>
                    <a:pt x="502" y="109"/>
                    <a:pt x="489" y="120"/>
                  </a:cubicBezTo>
                  <a:cubicBezTo>
                    <a:pt x="479" y="130"/>
                    <a:pt x="464" y="159"/>
                    <a:pt x="464" y="159"/>
                  </a:cubicBezTo>
                  <a:close/>
                  <a:moveTo>
                    <a:pt x="543" y="200"/>
                  </a:moveTo>
                  <a:cubicBezTo>
                    <a:pt x="528" y="212"/>
                    <a:pt x="514" y="227"/>
                    <a:pt x="514" y="227"/>
                  </a:cubicBezTo>
                  <a:cubicBezTo>
                    <a:pt x="514" y="227"/>
                    <a:pt x="517" y="221"/>
                    <a:pt x="519" y="217"/>
                  </a:cubicBezTo>
                  <a:cubicBezTo>
                    <a:pt x="522" y="211"/>
                    <a:pt x="526" y="206"/>
                    <a:pt x="526" y="206"/>
                  </a:cubicBezTo>
                  <a:cubicBezTo>
                    <a:pt x="526" y="206"/>
                    <a:pt x="521" y="204"/>
                    <a:pt x="514" y="198"/>
                  </a:cubicBezTo>
                  <a:cubicBezTo>
                    <a:pt x="510" y="193"/>
                    <a:pt x="509" y="189"/>
                    <a:pt x="507" y="187"/>
                  </a:cubicBezTo>
                  <a:cubicBezTo>
                    <a:pt x="507" y="187"/>
                    <a:pt x="504" y="188"/>
                    <a:pt x="500" y="192"/>
                  </a:cubicBezTo>
                  <a:cubicBezTo>
                    <a:pt x="496" y="195"/>
                    <a:pt x="491" y="202"/>
                    <a:pt x="491" y="202"/>
                  </a:cubicBezTo>
                  <a:cubicBezTo>
                    <a:pt x="491" y="202"/>
                    <a:pt x="504" y="176"/>
                    <a:pt x="523" y="162"/>
                  </a:cubicBezTo>
                  <a:cubicBezTo>
                    <a:pt x="544" y="149"/>
                    <a:pt x="564" y="149"/>
                    <a:pt x="564" y="149"/>
                  </a:cubicBezTo>
                  <a:cubicBezTo>
                    <a:pt x="564" y="149"/>
                    <a:pt x="562" y="149"/>
                    <a:pt x="555" y="153"/>
                  </a:cubicBezTo>
                  <a:cubicBezTo>
                    <a:pt x="548" y="157"/>
                    <a:pt x="548" y="157"/>
                    <a:pt x="548" y="157"/>
                  </a:cubicBezTo>
                  <a:cubicBezTo>
                    <a:pt x="548" y="157"/>
                    <a:pt x="555" y="159"/>
                    <a:pt x="560" y="165"/>
                  </a:cubicBezTo>
                  <a:cubicBezTo>
                    <a:pt x="566" y="172"/>
                    <a:pt x="567" y="180"/>
                    <a:pt x="567" y="180"/>
                  </a:cubicBezTo>
                  <a:cubicBezTo>
                    <a:pt x="567" y="180"/>
                    <a:pt x="568" y="180"/>
                    <a:pt x="575" y="177"/>
                  </a:cubicBezTo>
                  <a:cubicBezTo>
                    <a:pt x="582" y="174"/>
                    <a:pt x="589" y="174"/>
                    <a:pt x="589" y="174"/>
                  </a:cubicBezTo>
                  <a:cubicBezTo>
                    <a:pt x="589" y="174"/>
                    <a:pt x="564" y="183"/>
                    <a:pt x="543" y="200"/>
                  </a:cubicBezTo>
                  <a:close/>
                  <a:moveTo>
                    <a:pt x="748" y="78"/>
                  </a:moveTo>
                  <a:cubicBezTo>
                    <a:pt x="732" y="90"/>
                    <a:pt x="714" y="91"/>
                    <a:pt x="713" y="86"/>
                  </a:cubicBezTo>
                  <a:cubicBezTo>
                    <a:pt x="710" y="81"/>
                    <a:pt x="714" y="81"/>
                    <a:pt x="714" y="81"/>
                  </a:cubicBezTo>
                  <a:cubicBezTo>
                    <a:pt x="714" y="81"/>
                    <a:pt x="732" y="74"/>
                    <a:pt x="741" y="67"/>
                  </a:cubicBezTo>
                  <a:cubicBezTo>
                    <a:pt x="753" y="57"/>
                    <a:pt x="764" y="36"/>
                    <a:pt x="768" y="41"/>
                  </a:cubicBezTo>
                  <a:cubicBezTo>
                    <a:pt x="772" y="48"/>
                    <a:pt x="761" y="68"/>
                    <a:pt x="748" y="7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nvGrpSpPr>
          <p:cNvPr id="33" name="Group 32"/>
          <p:cNvGrpSpPr/>
          <p:nvPr/>
        </p:nvGrpSpPr>
        <p:grpSpPr>
          <a:xfrm>
            <a:off x="1344603" y="2403520"/>
            <a:ext cx="947027" cy="632753"/>
            <a:chOff x="1846047" y="2219623"/>
            <a:chExt cx="947027" cy="632753"/>
          </a:xfrm>
        </p:grpSpPr>
        <p:grpSp>
          <p:nvGrpSpPr>
            <p:cNvPr id="32" name="Group 31"/>
            <p:cNvGrpSpPr/>
            <p:nvPr/>
          </p:nvGrpSpPr>
          <p:grpSpPr>
            <a:xfrm>
              <a:off x="1846047" y="2219623"/>
              <a:ext cx="947027" cy="632753"/>
              <a:chOff x="1765840" y="2159275"/>
              <a:chExt cx="947027" cy="632753"/>
            </a:xfrm>
          </p:grpSpPr>
          <p:sp>
            <p:nvSpPr>
              <p:cNvPr id="22" name="Freeform 21"/>
              <p:cNvSpPr>
                <a:spLocks noChangeAspect="1"/>
              </p:cNvSpPr>
              <p:nvPr/>
            </p:nvSpPr>
            <p:spPr bwMode="black">
              <a:xfrm>
                <a:off x="1765840" y="2159275"/>
                <a:ext cx="858409" cy="599141"/>
              </a:xfrm>
              <a:custGeom>
                <a:avLst/>
                <a:gdLst>
                  <a:gd name="connsiteX0" fmla="*/ 541228 w 979570"/>
                  <a:gd name="connsiteY0" fmla="*/ 531962 h 887227"/>
                  <a:gd name="connsiteX1" fmla="*/ 547155 w 979570"/>
                  <a:gd name="connsiteY1" fmla="*/ 538150 h 887227"/>
                  <a:gd name="connsiteX2" fmla="*/ 760399 w 979570"/>
                  <a:gd name="connsiteY2" fmla="*/ 601984 h 887227"/>
                  <a:gd name="connsiteX3" fmla="*/ 973643 w 979570"/>
                  <a:gd name="connsiteY3" fmla="*/ 538150 h 887227"/>
                  <a:gd name="connsiteX4" fmla="*/ 979570 w 979570"/>
                  <a:gd name="connsiteY4" fmla="*/ 531962 h 887227"/>
                  <a:gd name="connsiteX5" fmla="*/ 979570 w 979570"/>
                  <a:gd name="connsiteY5" fmla="*/ 776991 h 887227"/>
                  <a:gd name="connsiteX6" fmla="*/ 979570 w 979570"/>
                  <a:gd name="connsiteY6" fmla="*/ 776993 h 887227"/>
                  <a:gd name="connsiteX7" fmla="*/ 760399 w 979570"/>
                  <a:gd name="connsiteY7" fmla="*/ 887227 h 887227"/>
                  <a:gd name="connsiteX8" fmla="*/ 541228 w 979570"/>
                  <a:gd name="connsiteY8" fmla="*/ 776993 h 887227"/>
                  <a:gd name="connsiteX9" fmla="*/ 541228 w 979570"/>
                  <a:gd name="connsiteY9" fmla="*/ 776993 h 887227"/>
                  <a:gd name="connsiteX10" fmla="*/ 0 w 979570"/>
                  <a:gd name="connsiteY10" fmla="*/ 531962 h 887227"/>
                  <a:gd name="connsiteX11" fmla="*/ 5927 w 979570"/>
                  <a:gd name="connsiteY11" fmla="*/ 538150 h 887227"/>
                  <a:gd name="connsiteX12" fmla="*/ 219171 w 979570"/>
                  <a:gd name="connsiteY12" fmla="*/ 601984 h 887227"/>
                  <a:gd name="connsiteX13" fmla="*/ 432415 w 979570"/>
                  <a:gd name="connsiteY13" fmla="*/ 538150 h 887227"/>
                  <a:gd name="connsiteX14" fmla="*/ 438342 w 979570"/>
                  <a:gd name="connsiteY14" fmla="*/ 531962 h 887227"/>
                  <a:gd name="connsiteX15" fmla="*/ 438342 w 979570"/>
                  <a:gd name="connsiteY15" fmla="*/ 776991 h 887227"/>
                  <a:gd name="connsiteX16" fmla="*/ 438342 w 979570"/>
                  <a:gd name="connsiteY16" fmla="*/ 776993 h 887227"/>
                  <a:gd name="connsiteX17" fmla="*/ 219171 w 979570"/>
                  <a:gd name="connsiteY17" fmla="*/ 887227 h 887227"/>
                  <a:gd name="connsiteX18" fmla="*/ 0 w 979570"/>
                  <a:gd name="connsiteY18" fmla="*/ 776993 h 887227"/>
                  <a:gd name="connsiteX19" fmla="*/ 0 w 979570"/>
                  <a:gd name="connsiteY19" fmla="*/ 776993 h 887227"/>
                  <a:gd name="connsiteX20" fmla="*/ 760036 w 979570"/>
                  <a:gd name="connsiteY20" fmla="*/ 322411 h 887227"/>
                  <a:gd name="connsiteX21" fmla="*/ 978844 w 979570"/>
                  <a:gd name="connsiteY21" fmla="*/ 444386 h 887227"/>
                  <a:gd name="connsiteX22" fmla="*/ 760036 w 979570"/>
                  <a:gd name="connsiteY22" fmla="*/ 566361 h 887227"/>
                  <a:gd name="connsiteX23" fmla="*/ 541228 w 979570"/>
                  <a:gd name="connsiteY23" fmla="*/ 444386 h 887227"/>
                  <a:gd name="connsiteX24" fmla="*/ 760036 w 979570"/>
                  <a:gd name="connsiteY24" fmla="*/ 322411 h 887227"/>
                  <a:gd name="connsiteX25" fmla="*/ 0 w 979570"/>
                  <a:gd name="connsiteY25" fmla="*/ 209552 h 887227"/>
                  <a:gd name="connsiteX26" fmla="*/ 5927 w 979570"/>
                  <a:gd name="connsiteY26" fmla="*/ 215739 h 887227"/>
                  <a:gd name="connsiteX27" fmla="*/ 219171 w 979570"/>
                  <a:gd name="connsiteY27" fmla="*/ 279574 h 887227"/>
                  <a:gd name="connsiteX28" fmla="*/ 432415 w 979570"/>
                  <a:gd name="connsiteY28" fmla="*/ 215739 h 887227"/>
                  <a:gd name="connsiteX29" fmla="*/ 438342 w 979570"/>
                  <a:gd name="connsiteY29" fmla="*/ 209552 h 887227"/>
                  <a:gd name="connsiteX30" fmla="*/ 438342 w 979570"/>
                  <a:gd name="connsiteY30" fmla="*/ 454580 h 887227"/>
                  <a:gd name="connsiteX31" fmla="*/ 438342 w 979570"/>
                  <a:gd name="connsiteY31" fmla="*/ 454583 h 887227"/>
                  <a:gd name="connsiteX32" fmla="*/ 219171 w 979570"/>
                  <a:gd name="connsiteY32" fmla="*/ 564817 h 887227"/>
                  <a:gd name="connsiteX33" fmla="*/ 0 w 979570"/>
                  <a:gd name="connsiteY33" fmla="*/ 454583 h 887227"/>
                  <a:gd name="connsiteX34" fmla="*/ 0 w 979570"/>
                  <a:gd name="connsiteY34" fmla="*/ 454582 h 887227"/>
                  <a:gd name="connsiteX35" fmla="*/ 218808 w 979570"/>
                  <a:gd name="connsiteY35" fmla="*/ 0 h 887227"/>
                  <a:gd name="connsiteX36" fmla="*/ 437616 w 979570"/>
                  <a:gd name="connsiteY36" fmla="*/ 121975 h 887227"/>
                  <a:gd name="connsiteX37" fmla="*/ 218808 w 979570"/>
                  <a:gd name="connsiteY37" fmla="*/ 243950 h 887227"/>
                  <a:gd name="connsiteX38" fmla="*/ 0 w 979570"/>
                  <a:gd name="connsiteY38" fmla="*/ 121975 h 887227"/>
                  <a:gd name="connsiteX39" fmla="*/ 218808 w 979570"/>
                  <a:gd name="connsiteY39" fmla="*/ 0 h 887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979570" h="887227">
                    <a:moveTo>
                      <a:pt x="541228" y="531962"/>
                    </a:moveTo>
                    <a:lnTo>
                      <a:pt x="547155" y="538150"/>
                    </a:lnTo>
                    <a:cubicBezTo>
                      <a:pt x="588222" y="576173"/>
                      <a:pt x="668317" y="601984"/>
                      <a:pt x="760399" y="601984"/>
                    </a:cubicBezTo>
                    <a:cubicBezTo>
                      <a:pt x="852481" y="601984"/>
                      <a:pt x="932576" y="576173"/>
                      <a:pt x="973643" y="538150"/>
                    </a:cubicBezTo>
                    <a:lnTo>
                      <a:pt x="979570" y="531962"/>
                    </a:lnTo>
                    <a:lnTo>
                      <a:pt x="979570" y="776991"/>
                    </a:lnTo>
                    <a:lnTo>
                      <a:pt x="979570" y="776993"/>
                    </a:lnTo>
                    <a:cubicBezTo>
                      <a:pt x="979570" y="837874"/>
                      <a:pt x="881444" y="887227"/>
                      <a:pt x="760399" y="887227"/>
                    </a:cubicBezTo>
                    <a:cubicBezTo>
                      <a:pt x="639354" y="887227"/>
                      <a:pt x="541228" y="837874"/>
                      <a:pt x="541228" y="776993"/>
                    </a:cubicBezTo>
                    <a:lnTo>
                      <a:pt x="541228" y="776993"/>
                    </a:lnTo>
                    <a:close/>
                    <a:moveTo>
                      <a:pt x="0" y="531962"/>
                    </a:moveTo>
                    <a:lnTo>
                      <a:pt x="5927" y="538150"/>
                    </a:lnTo>
                    <a:cubicBezTo>
                      <a:pt x="46994" y="576173"/>
                      <a:pt x="127089" y="601984"/>
                      <a:pt x="219171" y="601984"/>
                    </a:cubicBezTo>
                    <a:cubicBezTo>
                      <a:pt x="311253" y="601984"/>
                      <a:pt x="391348" y="576173"/>
                      <a:pt x="432415" y="538150"/>
                    </a:cubicBezTo>
                    <a:lnTo>
                      <a:pt x="438342" y="531962"/>
                    </a:lnTo>
                    <a:lnTo>
                      <a:pt x="438342" y="776991"/>
                    </a:lnTo>
                    <a:lnTo>
                      <a:pt x="438342" y="776993"/>
                    </a:lnTo>
                    <a:cubicBezTo>
                      <a:pt x="438342" y="837874"/>
                      <a:pt x="340216" y="887227"/>
                      <a:pt x="219171" y="887227"/>
                    </a:cubicBezTo>
                    <a:cubicBezTo>
                      <a:pt x="98126" y="887227"/>
                      <a:pt x="0" y="837874"/>
                      <a:pt x="0" y="776993"/>
                    </a:cubicBezTo>
                    <a:lnTo>
                      <a:pt x="0" y="776993"/>
                    </a:lnTo>
                    <a:close/>
                    <a:moveTo>
                      <a:pt x="760036" y="322411"/>
                    </a:moveTo>
                    <a:cubicBezTo>
                      <a:pt x="880880" y="322411"/>
                      <a:pt x="978844" y="377021"/>
                      <a:pt x="978844" y="444386"/>
                    </a:cubicBezTo>
                    <a:cubicBezTo>
                      <a:pt x="978844" y="511751"/>
                      <a:pt x="880880" y="566361"/>
                      <a:pt x="760036" y="566361"/>
                    </a:cubicBezTo>
                    <a:cubicBezTo>
                      <a:pt x="639192" y="566361"/>
                      <a:pt x="541228" y="511751"/>
                      <a:pt x="541228" y="444386"/>
                    </a:cubicBezTo>
                    <a:cubicBezTo>
                      <a:pt x="541228" y="377021"/>
                      <a:pt x="639192" y="322411"/>
                      <a:pt x="760036" y="322411"/>
                    </a:cubicBezTo>
                    <a:close/>
                    <a:moveTo>
                      <a:pt x="0" y="209552"/>
                    </a:moveTo>
                    <a:lnTo>
                      <a:pt x="5927" y="215739"/>
                    </a:lnTo>
                    <a:cubicBezTo>
                      <a:pt x="46994" y="253762"/>
                      <a:pt x="127089" y="279574"/>
                      <a:pt x="219171" y="279574"/>
                    </a:cubicBezTo>
                    <a:cubicBezTo>
                      <a:pt x="311253" y="279574"/>
                      <a:pt x="391348" y="253762"/>
                      <a:pt x="432415" y="215739"/>
                    </a:cubicBezTo>
                    <a:lnTo>
                      <a:pt x="438342" y="209552"/>
                    </a:lnTo>
                    <a:lnTo>
                      <a:pt x="438342" y="454580"/>
                    </a:lnTo>
                    <a:lnTo>
                      <a:pt x="438342" y="454583"/>
                    </a:lnTo>
                    <a:cubicBezTo>
                      <a:pt x="438342" y="515463"/>
                      <a:pt x="340216" y="564817"/>
                      <a:pt x="219171" y="564817"/>
                    </a:cubicBezTo>
                    <a:cubicBezTo>
                      <a:pt x="98126" y="564817"/>
                      <a:pt x="0" y="515463"/>
                      <a:pt x="0" y="454583"/>
                    </a:cubicBezTo>
                    <a:lnTo>
                      <a:pt x="0" y="454582"/>
                    </a:lnTo>
                    <a:close/>
                    <a:moveTo>
                      <a:pt x="218808" y="0"/>
                    </a:moveTo>
                    <a:cubicBezTo>
                      <a:pt x="339652" y="0"/>
                      <a:pt x="437616" y="54610"/>
                      <a:pt x="437616" y="121975"/>
                    </a:cubicBezTo>
                    <a:cubicBezTo>
                      <a:pt x="437616" y="189340"/>
                      <a:pt x="339652" y="243950"/>
                      <a:pt x="218808" y="243950"/>
                    </a:cubicBezTo>
                    <a:cubicBezTo>
                      <a:pt x="97964" y="243950"/>
                      <a:pt x="0" y="189340"/>
                      <a:pt x="0" y="121975"/>
                    </a:cubicBezTo>
                    <a:cubicBezTo>
                      <a:pt x="0" y="54610"/>
                      <a:pt x="97964" y="0"/>
                      <a:pt x="218808"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2400" dirty="0" smtClean="0">
                    <a:gradFill>
                      <a:gsLst>
                        <a:gs pos="0">
                          <a:srgbClr val="FFFFFF"/>
                        </a:gs>
                        <a:gs pos="100000">
                          <a:srgbClr val="FFFFFF"/>
                        </a:gs>
                      </a:gsLst>
                      <a:lin ang="5400000" scaled="0"/>
                    </a:gradFill>
                    <a:ea typeface="Segoe UI" pitchFamily="34" charset="0"/>
                    <a:cs typeface="Segoe UI" pitchFamily="34" charset="0"/>
                  </a:rPr>
                  <a:t> </a:t>
                </a: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2188559" y="2289800"/>
                <a:ext cx="524308" cy="50222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30" name="Freeform 54"/>
            <p:cNvSpPr>
              <a:spLocks noChangeAspect="1" noEditPoints="1"/>
            </p:cNvSpPr>
            <p:nvPr/>
          </p:nvSpPr>
          <p:spPr bwMode="black">
            <a:xfrm>
              <a:off x="2281275" y="2384854"/>
              <a:ext cx="404599" cy="404599"/>
            </a:xfrm>
            <a:custGeom>
              <a:avLst/>
              <a:gdLst>
                <a:gd name="T0" fmla="*/ 102 w 200"/>
                <a:gd name="T1" fmla="*/ 0 h 200"/>
                <a:gd name="T2" fmla="*/ 101 w 200"/>
                <a:gd name="T3" fmla="*/ 0 h 200"/>
                <a:gd name="T4" fmla="*/ 99 w 200"/>
                <a:gd name="T5" fmla="*/ 0 h 200"/>
                <a:gd name="T6" fmla="*/ 98 w 200"/>
                <a:gd name="T7" fmla="*/ 0 h 200"/>
                <a:gd name="T8" fmla="*/ 98 w 200"/>
                <a:gd name="T9" fmla="*/ 200 h 200"/>
                <a:gd name="T10" fmla="*/ 99 w 200"/>
                <a:gd name="T11" fmla="*/ 200 h 200"/>
                <a:gd name="T12" fmla="*/ 101 w 200"/>
                <a:gd name="T13" fmla="*/ 200 h 200"/>
                <a:gd name="T14" fmla="*/ 102 w 200"/>
                <a:gd name="T15" fmla="*/ 200 h 200"/>
                <a:gd name="T16" fmla="*/ 12 w 200"/>
                <a:gd name="T17" fmla="*/ 106 h 200"/>
                <a:gd name="T18" fmla="*/ 45 w 200"/>
                <a:gd name="T19" fmla="*/ 139 h 200"/>
                <a:gd name="T20" fmla="*/ 12 w 200"/>
                <a:gd name="T21" fmla="*/ 106 h 200"/>
                <a:gd name="T22" fmla="*/ 159 w 200"/>
                <a:gd name="T23" fmla="*/ 94 h 200"/>
                <a:gd name="T24" fmla="*/ 179 w 200"/>
                <a:gd name="T25" fmla="*/ 61 h 200"/>
                <a:gd name="T26" fmla="*/ 147 w 200"/>
                <a:gd name="T27" fmla="*/ 94 h 200"/>
                <a:gd name="T28" fmla="*/ 106 w 200"/>
                <a:gd name="T29" fmla="*/ 61 h 200"/>
                <a:gd name="T30" fmla="*/ 147 w 200"/>
                <a:gd name="T31" fmla="*/ 94 h 200"/>
                <a:gd name="T32" fmla="*/ 106 w 200"/>
                <a:gd name="T33" fmla="*/ 13 h 200"/>
                <a:gd name="T34" fmla="*/ 106 w 200"/>
                <a:gd name="T35" fmla="*/ 50 h 200"/>
                <a:gd name="T36" fmla="*/ 94 w 200"/>
                <a:gd name="T37" fmla="*/ 50 h 200"/>
                <a:gd name="T38" fmla="*/ 94 w 200"/>
                <a:gd name="T39" fmla="*/ 13 h 200"/>
                <a:gd name="T40" fmla="*/ 94 w 200"/>
                <a:gd name="T41" fmla="*/ 94 h 200"/>
                <a:gd name="T42" fmla="*/ 58 w 200"/>
                <a:gd name="T43" fmla="*/ 61 h 200"/>
                <a:gd name="T44" fmla="*/ 41 w 200"/>
                <a:gd name="T45" fmla="*/ 94 h 200"/>
                <a:gd name="T46" fmla="*/ 21 w 200"/>
                <a:gd name="T47" fmla="*/ 61 h 200"/>
                <a:gd name="T48" fmla="*/ 41 w 200"/>
                <a:gd name="T49" fmla="*/ 94 h 200"/>
                <a:gd name="T50" fmla="*/ 94 w 200"/>
                <a:gd name="T51" fmla="*/ 106 h 200"/>
                <a:gd name="T52" fmla="*/ 58 w 200"/>
                <a:gd name="T53" fmla="*/ 139 h 200"/>
                <a:gd name="T54" fmla="*/ 94 w 200"/>
                <a:gd name="T55" fmla="*/ 151 h 200"/>
                <a:gd name="T56" fmla="*/ 62 w 200"/>
                <a:gd name="T57" fmla="*/ 151 h 200"/>
                <a:gd name="T58" fmla="*/ 106 w 200"/>
                <a:gd name="T59" fmla="*/ 187 h 200"/>
                <a:gd name="T60" fmla="*/ 138 w 200"/>
                <a:gd name="T61" fmla="*/ 151 h 200"/>
                <a:gd name="T62" fmla="*/ 106 w 200"/>
                <a:gd name="T63" fmla="*/ 139 h 200"/>
                <a:gd name="T64" fmla="*/ 147 w 200"/>
                <a:gd name="T65" fmla="*/ 106 h 200"/>
                <a:gd name="T66" fmla="*/ 106 w 200"/>
                <a:gd name="T67" fmla="*/ 139 h 200"/>
                <a:gd name="T68" fmla="*/ 188 w 200"/>
                <a:gd name="T69" fmla="*/ 106 h 200"/>
                <a:gd name="T70" fmla="*/ 155 w 200"/>
                <a:gd name="T71" fmla="*/ 139 h 200"/>
                <a:gd name="T72" fmla="*/ 172 w 200"/>
                <a:gd name="T73" fmla="*/ 50 h 200"/>
                <a:gd name="T74" fmla="*/ 135 w 200"/>
                <a:gd name="T75" fmla="*/ 19 h 200"/>
                <a:gd name="T76" fmla="*/ 66 w 200"/>
                <a:gd name="T77" fmla="*/ 19 h 200"/>
                <a:gd name="T78" fmla="*/ 28 w 200"/>
                <a:gd name="T79" fmla="*/ 50 h 200"/>
                <a:gd name="T80" fmla="*/ 28 w 200"/>
                <a:gd name="T81" fmla="*/ 151 h 200"/>
                <a:gd name="T82" fmla="*/ 66 w 200"/>
                <a:gd name="T83" fmla="*/ 181 h 200"/>
                <a:gd name="T84" fmla="*/ 135 w 200"/>
                <a:gd name="T85" fmla="*/ 181 h 200"/>
                <a:gd name="T86" fmla="*/ 172 w 200"/>
                <a:gd name="T87" fmla="*/ 151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0" h="200">
                  <a:moveTo>
                    <a:pt x="200" y="100"/>
                  </a:moveTo>
                  <a:cubicBezTo>
                    <a:pt x="200" y="46"/>
                    <a:pt x="156" y="1"/>
                    <a:pt x="102" y="0"/>
                  </a:cubicBezTo>
                  <a:cubicBezTo>
                    <a:pt x="102" y="0"/>
                    <a:pt x="102" y="0"/>
                    <a:pt x="102" y="0"/>
                  </a:cubicBezTo>
                  <a:cubicBezTo>
                    <a:pt x="102" y="0"/>
                    <a:pt x="101" y="0"/>
                    <a:pt x="101" y="0"/>
                  </a:cubicBezTo>
                  <a:cubicBezTo>
                    <a:pt x="101" y="0"/>
                    <a:pt x="100" y="0"/>
                    <a:pt x="100" y="0"/>
                  </a:cubicBezTo>
                  <a:cubicBezTo>
                    <a:pt x="100" y="0"/>
                    <a:pt x="99" y="0"/>
                    <a:pt x="99" y="0"/>
                  </a:cubicBezTo>
                  <a:cubicBezTo>
                    <a:pt x="99" y="0"/>
                    <a:pt x="99" y="0"/>
                    <a:pt x="98" y="0"/>
                  </a:cubicBezTo>
                  <a:cubicBezTo>
                    <a:pt x="98" y="0"/>
                    <a:pt x="98" y="0"/>
                    <a:pt x="98" y="0"/>
                  </a:cubicBezTo>
                  <a:cubicBezTo>
                    <a:pt x="44" y="1"/>
                    <a:pt x="0" y="46"/>
                    <a:pt x="0" y="100"/>
                  </a:cubicBezTo>
                  <a:cubicBezTo>
                    <a:pt x="0" y="155"/>
                    <a:pt x="44" y="199"/>
                    <a:pt x="98" y="200"/>
                  </a:cubicBezTo>
                  <a:cubicBezTo>
                    <a:pt x="98" y="200"/>
                    <a:pt x="98" y="200"/>
                    <a:pt x="98" y="200"/>
                  </a:cubicBezTo>
                  <a:cubicBezTo>
                    <a:pt x="99" y="200"/>
                    <a:pt x="99" y="200"/>
                    <a:pt x="99" y="200"/>
                  </a:cubicBezTo>
                  <a:cubicBezTo>
                    <a:pt x="99" y="200"/>
                    <a:pt x="100" y="200"/>
                    <a:pt x="100" y="200"/>
                  </a:cubicBezTo>
                  <a:cubicBezTo>
                    <a:pt x="101" y="200"/>
                    <a:pt x="101" y="200"/>
                    <a:pt x="101" y="200"/>
                  </a:cubicBezTo>
                  <a:cubicBezTo>
                    <a:pt x="101" y="200"/>
                    <a:pt x="102" y="200"/>
                    <a:pt x="102" y="200"/>
                  </a:cubicBezTo>
                  <a:cubicBezTo>
                    <a:pt x="102" y="200"/>
                    <a:pt x="102" y="200"/>
                    <a:pt x="102" y="200"/>
                  </a:cubicBezTo>
                  <a:cubicBezTo>
                    <a:pt x="156" y="199"/>
                    <a:pt x="200" y="155"/>
                    <a:pt x="200" y="100"/>
                  </a:cubicBezTo>
                  <a:close/>
                  <a:moveTo>
                    <a:pt x="12" y="106"/>
                  </a:moveTo>
                  <a:cubicBezTo>
                    <a:pt x="41" y="106"/>
                    <a:pt x="41" y="106"/>
                    <a:pt x="41" y="106"/>
                  </a:cubicBezTo>
                  <a:cubicBezTo>
                    <a:pt x="41" y="118"/>
                    <a:pt x="43" y="129"/>
                    <a:pt x="45" y="139"/>
                  </a:cubicBezTo>
                  <a:cubicBezTo>
                    <a:pt x="21" y="139"/>
                    <a:pt x="21" y="139"/>
                    <a:pt x="21" y="139"/>
                  </a:cubicBezTo>
                  <a:cubicBezTo>
                    <a:pt x="16" y="129"/>
                    <a:pt x="13" y="118"/>
                    <a:pt x="12" y="106"/>
                  </a:cubicBezTo>
                  <a:close/>
                  <a:moveTo>
                    <a:pt x="188" y="94"/>
                  </a:moveTo>
                  <a:cubicBezTo>
                    <a:pt x="159" y="94"/>
                    <a:pt x="159" y="94"/>
                    <a:pt x="159" y="94"/>
                  </a:cubicBezTo>
                  <a:cubicBezTo>
                    <a:pt x="159" y="83"/>
                    <a:pt x="157" y="72"/>
                    <a:pt x="155" y="61"/>
                  </a:cubicBezTo>
                  <a:cubicBezTo>
                    <a:pt x="179" y="61"/>
                    <a:pt x="179" y="61"/>
                    <a:pt x="179" y="61"/>
                  </a:cubicBezTo>
                  <a:cubicBezTo>
                    <a:pt x="184" y="72"/>
                    <a:pt x="187" y="83"/>
                    <a:pt x="188" y="94"/>
                  </a:cubicBezTo>
                  <a:close/>
                  <a:moveTo>
                    <a:pt x="147" y="94"/>
                  </a:moveTo>
                  <a:cubicBezTo>
                    <a:pt x="106" y="94"/>
                    <a:pt x="106" y="94"/>
                    <a:pt x="106" y="94"/>
                  </a:cubicBezTo>
                  <a:cubicBezTo>
                    <a:pt x="106" y="61"/>
                    <a:pt x="106" y="61"/>
                    <a:pt x="106" y="61"/>
                  </a:cubicBezTo>
                  <a:cubicBezTo>
                    <a:pt x="142" y="61"/>
                    <a:pt x="142" y="61"/>
                    <a:pt x="142" y="61"/>
                  </a:cubicBezTo>
                  <a:cubicBezTo>
                    <a:pt x="145" y="72"/>
                    <a:pt x="147" y="83"/>
                    <a:pt x="147" y="94"/>
                  </a:cubicBezTo>
                  <a:close/>
                  <a:moveTo>
                    <a:pt x="106" y="50"/>
                  </a:moveTo>
                  <a:cubicBezTo>
                    <a:pt x="106" y="13"/>
                    <a:pt x="106" y="13"/>
                    <a:pt x="106" y="13"/>
                  </a:cubicBezTo>
                  <a:cubicBezTo>
                    <a:pt x="119" y="17"/>
                    <a:pt x="131" y="31"/>
                    <a:pt x="138" y="50"/>
                  </a:cubicBezTo>
                  <a:lnTo>
                    <a:pt x="106" y="50"/>
                  </a:lnTo>
                  <a:close/>
                  <a:moveTo>
                    <a:pt x="94" y="13"/>
                  </a:moveTo>
                  <a:cubicBezTo>
                    <a:pt x="94" y="50"/>
                    <a:pt x="94" y="50"/>
                    <a:pt x="94" y="50"/>
                  </a:cubicBezTo>
                  <a:cubicBezTo>
                    <a:pt x="62" y="50"/>
                    <a:pt x="62" y="50"/>
                    <a:pt x="62" y="50"/>
                  </a:cubicBezTo>
                  <a:cubicBezTo>
                    <a:pt x="70" y="31"/>
                    <a:pt x="81" y="17"/>
                    <a:pt x="94" y="13"/>
                  </a:cubicBezTo>
                  <a:close/>
                  <a:moveTo>
                    <a:pt x="94" y="61"/>
                  </a:moveTo>
                  <a:cubicBezTo>
                    <a:pt x="94" y="94"/>
                    <a:pt x="94" y="94"/>
                    <a:pt x="94" y="94"/>
                  </a:cubicBezTo>
                  <a:cubicBezTo>
                    <a:pt x="53" y="94"/>
                    <a:pt x="53" y="94"/>
                    <a:pt x="53" y="94"/>
                  </a:cubicBezTo>
                  <a:cubicBezTo>
                    <a:pt x="53" y="83"/>
                    <a:pt x="55" y="72"/>
                    <a:pt x="58" y="61"/>
                  </a:cubicBezTo>
                  <a:lnTo>
                    <a:pt x="94" y="61"/>
                  </a:lnTo>
                  <a:close/>
                  <a:moveTo>
                    <a:pt x="41" y="94"/>
                  </a:moveTo>
                  <a:cubicBezTo>
                    <a:pt x="12" y="94"/>
                    <a:pt x="12" y="94"/>
                    <a:pt x="12" y="94"/>
                  </a:cubicBezTo>
                  <a:cubicBezTo>
                    <a:pt x="13" y="83"/>
                    <a:pt x="16" y="72"/>
                    <a:pt x="21" y="61"/>
                  </a:cubicBezTo>
                  <a:cubicBezTo>
                    <a:pt x="45" y="61"/>
                    <a:pt x="45" y="61"/>
                    <a:pt x="45" y="61"/>
                  </a:cubicBezTo>
                  <a:cubicBezTo>
                    <a:pt x="43" y="72"/>
                    <a:pt x="41" y="83"/>
                    <a:pt x="41" y="94"/>
                  </a:cubicBezTo>
                  <a:close/>
                  <a:moveTo>
                    <a:pt x="53" y="106"/>
                  </a:moveTo>
                  <a:cubicBezTo>
                    <a:pt x="94" y="106"/>
                    <a:pt x="94" y="106"/>
                    <a:pt x="94" y="106"/>
                  </a:cubicBezTo>
                  <a:cubicBezTo>
                    <a:pt x="94" y="139"/>
                    <a:pt x="94" y="139"/>
                    <a:pt x="94" y="139"/>
                  </a:cubicBezTo>
                  <a:cubicBezTo>
                    <a:pt x="58" y="139"/>
                    <a:pt x="58" y="139"/>
                    <a:pt x="58" y="139"/>
                  </a:cubicBezTo>
                  <a:cubicBezTo>
                    <a:pt x="55" y="129"/>
                    <a:pt x="53" y="118"/>
                    <a:pt x="53" y="106"/>
                  </a:cubicBezTo>
                  <a:close/>
                  <a:moveTo>
                    <a:pt x="94" y="151"/>
                  </a:moveTo>
                  <a:cubicBezTo>
                    <a:pt x="94" y="187"/>
                    <a:pt x="94" y="187"/>
                    <a:pt x="94" y="187"/>
                  </a:cubicBezTo>
                  <a:cubicBezTo>
                    <a:pt x="81" y="183"/>
                    <a:pt x="70" y="170"/>
                    <a:pt x="62" y="151"/>
                  </a:cubicBezTo>
                  <a:lnTo>
                    <a:pt x="94" y="151"/>
                  </a:lnTo>
                  <a:close/>
                  <a:moveTo>
                    <a:pt x="106" y="187"/>
                  </a:moveTo>
                  <a:cubicBezTo>
                    <a:pt x="106" y="151"/>
                    <a:pt x="106" y="151"/>
                    <a:pt x="106" y="151"/>
                  </a:cubicBezTo>
                  <a:cubicBezTo>
                    <a:pt x="138" y="151"/>
                    <a:pt x="138" y="151"/>
                    <a:pt x="138" y="151"/>
                  </a:cubicBezTo>
                  <a:cubicBezTo>
                    <a:pt x="131" y="170"/>
                    <a:pt x="119" y="183"/>
                    <a:pt x="106" y="187"/>
                  </a:cubicBezTo>
                  <a:close/>
                  <a:moveTo>
                    <a:pt x="106" y="139"/>
                  </a:moveTo>
                  <a:cubicBezTo>
                    <a:pt x="106" y="106"/>
                    <a:pt x="106" y="106"/>
                    <a:pt x="106" y="106"/>
                  </a:cubicBezTo>
                  <a:cubicBezTo>
                    <a:pt x="147" y="106"/>
                    <a:pt x="147" y="106"/>
                    <a:pt x="147" y="106"/>
                  </a:cubicBezTo>
                  <a:cubicBezTo>
                    <a:pt x="147" y="118"/>
                    <a:pt x="145" y="129"/>
                    <a:pt x="142" y="139"/>
                  </a:cubicBezTo>
                  <a:lnTo>
                    <a:pt x="106" y="139"/>
                  </a:lnTo>
                  <a:close/>
                  <a:moveTo>
                    <a:pt x="159" y="106"/>
                  </a:moveTo>
                  <a:cubicBezTo>
                    <a:pt x="188" y="106"/>
                    <a:pt x="188" y="106"/>
                    <a:pt x="188" y="106"/>
                  </a:cubicBezTo>
                  <a:cubicBezTo>
                    <a:pt x="187" y="118"/>
                    <a:pt x="184" y="129"/>
                    <a:pt x="179" y="139"/>
                  </a:cubicBezTo>
                  <a:cubicBezTo>
                    <a:pt x="155" y="139"/>
                    <a:pt x="155" y="139"/>
                    <a:pt x="155" y="139"/>
                  </a:cubicBezTo>
                  <a:cubicBezTo>
                    <a:pt x="157" y="129"/>
                    <a:pt x="159" y="118"/>
                    <a:pt x="159" y="106"/>
                  </a:cubicBezTo>
                  <a:close/>
                  <a:moveTo>
                    <a:pt x="172" y="50"/>
                  </a:moveTo>
                  <a:cubicBezTo>
                    <a:pt x="151" y="50"/>
                    <a:pt x="151" y="50"/>
                    <a:pt x="151" y="50"/>
                  </a:cubicBezTo>
                  <a:cubicBezTo>
                    <a:pt x="147" y="38"/>
                    <a:pt x="141" y="27"/>
                    <a:pt x="135" y="19"/>
                  </a:cubicBezTo>
                  <a:cubicBezTo>
                    <a:pt x="150" y="26"/>
                    <a:pt x="163" y="36"/>
                    <a:pt x="172" y="50"/>
                  </a:cubicBezTo>
                  <a:close/>
                  <a:moveTo>
                    <a:pt x="66" y="19"/>
                  </a:moveTo>
                  <a:cubicBezTo>
                    <a:pt x="59" y="27"/>
                    <a:pt x="53" y="38"/>
                    <a:pt x="49" y="50"/>
                  </a:cubicBezTo>
                  <a:cubicBezTo>
                    <a:pt x="28" y="50"/>
                    <a:pt x="28" y="50"/>
                    <a:pt x="28" y="50"/>
                  </a:cubicBezTo>
                  <a:cubicBezTo>
                    <a:pt x="38" y="36"/>
                    <a:pt x="51" y="26"/>
                    <a:pt x="66" y="19"/>
                  </a:cubicBezTo>
                  <a:close/>
                  <a:moveTo>
                    <a:pt x="28" y="151"/>
                  </a:moveTo>
                  <a:cubicBezTo>
                    <a:pt x="49" y="151"/>
                    <a:pt x="49" y="151"/>
                    <a:pt x="49" y="151"/>
                  </a:cubicBezTo>
                  <a:cubicBezTo>
                    <a:pt x="53" y="163"/>
                    <a:pt x="59" y="173"/>
                    <a:pt x="66" y="181"/>
                  </a:cubicBezTo>
                  <a:cubicBezTo>
                    <a:pt x="51" y="175"/>
                    <a:pt x="38" y="164"/>
                    <a:pt x="28" y="151"/>
                  </a:cubicBezTo>
                  <a:close/>
                  <a:moveTo>
                    <a:pt x="135" y="181"/>
                  </a:moveTo>
                  <a:cubicBezTo>
                    <a:pt x="141" y="173"/>
                    <a:pt x="147" y="163"/>
                    <a:pt x="151" y="151"/>
                  </a:cubicBezTo>
                  <a:cubicBezTo>
                    <a:pt x="172" y="151"/>
                    <a:pt x="172" y="151"/>
                    <a:pt x="172" y="151"/>
                  </a:cubicBezTo>
                  <a:cubicBezTo>
                    <a:pt x="163" y="164"/>
                    <a:pt x="150" y="175"/>
                    <a:pt x="135" y="181"/>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9666259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200" dirty="0" smtClean="0"/>
              <a:t>Why PolyBase?</a:t>
            </a:r>
            <a:endParaRPr lang="en-US" sz="7200" dirty="0"/>
          </a:p>
        </p:txBody>
      </p:sp>
    </p:spTree>
    <p:extLst>
      <p:ext uri="{BB962C8B-B14F-4D97-AF65-F5344CB8AC3E}">
        <p14:creationId xmlns:p14="http://schemas.microsoft.com/office/powerpoint/2010/main" val="2231270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75431" y="2016333"/>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Live Query </a:t>
            </a:r>
            <a:br>
              <a:rPr sz="7200" dirty="0">
                <a:gradFill>
                  <a:gsLst>
                    <a:gs pos="100000">
                      <a:srgbClr val="FFFFFF"/>
                    </a:gs>
                    <a:gs pos="0">
                      <a:srgbClr val="FFFFFF"/>
                    </a:gs>
                  </a:gsLst>
                  <a:lin ang="5400000" scaled="0"/>
                </a:gradFill>
              </a:rPr>
            </a:br>
            <a:r>
              <a:rPr sz="7200" dirty="0">
                <a:gradFill>
                  <a:gsLst>
                    <a:gs pos="100000">
                      <a:srgbClr val="FFFFFF"/>
                    </a:gs>
                    <a:gs pos="0">
                      <a:srgbClr val="FFFFFF"/>
                    </a:gs>
                  </a:gsLst>
                  <a:lin ang="5400000" scaled="0"/>
                </a:gradFill>
              </a:rPr>
              <a:t>Statistics overview</a:t>
            </a:r>
          </a:p>
        </p:txBody>
      </p:sp>
    </p:spTree>
    <p:extLst>
      <p:ext uri="{BB962C8B-B14F-4D97-AF65-F5344CB8AC3E}">
        <p14:creationId xmlns:p14="http://schemas.microsoft.com/office/powerpoint/2010/main" val="2483119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074514" y="1978119"/>
            <a:ext cx="3064476" cy="30644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320" y="296898"/>
            <a:ext cx="11887518" cy="1004915"/>
          </a:xfrm>
        </p:spPr>
        <p:txBody>
          <a:bodyPr/>
          <a:lstStyle/>
          <a:p>
            <a:r>
              <a:rPr lang="en-GB" sz="4800" dirty="0"/>
              <a:t>W</a:t>
            </a:r>
            <a:r>
              <a:rPr lang="en-GB" sz="4800" dirty="0" smtClean="0"/>
              <a:t>hy PolyBase?</a:t>
            </a:r>
            <a:endParaRPr lang="en-GB" sz="4800" dirty="0"/>
          </a:p>
        </p:txBody>
      </p:sp>
      <p:grpSp>
        <p:nvGrpSpPr>
          <p:cNvPr id="41" name="Group 40"/>
          <p:cNvGrpSpPr/>
          <p:nvPr/>
        </p:nvGrpSpPr>
        <p:grpSpPr>
          <a:xfrm>
            <a:off x="2300296" y="3099243"/>
            <a:ext cx="547968" cy="619292"/>
            <a:chOff x="7811433" y="1426025"/>
            <a:chExt cx="800650" cy="904878"/>
          </a:xfrm>
          <a:solidFill>
            <a:schemeClr val="bg1"/>
          </a:solidFill>
        </p:grpSpPr>
        <p:sp>
          <p:nvSpPr>
            <p:cNvPr id="42" name="Freeform 67"/>
            <p:cNvSpPr>
              <a:spLocks/>
            </p:cNvSpPr>
            <p:nvPr/>
          </p:nvSpPr>
          <p:spPr bwMode="auto">
            <a:xfrm>
              <a:off x="7839858" y="1426025"/>
              <a:ext cx="739062" cy="421644"/>
            </a:xfrm>
            <a:custGeom>
              <a:avLst/>
              <a:gdLst>
                <a:gd name="T0" fmla="*/ 312 w 312"/>
                <a:gd name="T1" fmla="*/ 87 h 178"/>
                <a:gd name="T2" fmla="*/ 155 w 312"/>
                <a:gd name="T3" fmla="*/ 0 h 178"/>
                <a:gd name="T4" fmla="*/ 0 w 312"/>
                <a:gd name="T5" fmla="*/ 87 h 178"/>
                <a:gd name="T6" fmla="*/ 155 w 312"/>
                <a:gd name="T7" fmla="*/ 178 h 178"/>
                <a:gd name="T8" fmla="*/ 312 w 312"/>
                <a:gd name="T9" fmla="*/ 87 h 178"/>
              </a:gdLst>
              <a:ahLst/>
              <a:cxnLst>
                <a:cxn ang="0">
                  <a:pos x="T0" y="T1"/>
                </a:cxn>
                <a:cxn ang="0">
                  <a:pos x="T2" y="T3"/>
                </a:cxn>
                <a:cxn ang="0">
                  <a:pos x="T4" y="T5"/>
                </a:cxn>
                <a:cxn ang="0">
                  <a:pos x="T6" y="T7"/>
                </a:cxn>
                <a:cxn ang="0">
                  <a:pos x="T8" y="T9"/>
                </a:cxn>
              </a:cxnLst>
              <a:rect l="0" t="0" r="r" b="b"/>
              <a:pathLst>
                <a:path w="312" h="178">
                  <a:moveTo>
                    <a:pt x="312" y="87"/>
                  </a:moveTo>
                  <a:lnTo>
                    <a:pt x="155" y="0"/>
                  </a:lnTo>
                  <a:lnTo>
                    <a:pt x="0" y="87"/>
                  </a:lnTo>
                  <a:lnTo>
                    <a:pt x="155" y="178"/>
                  </a:lnTo>
                  <a:lnTo>
                    <a:pt x="312" y="87"/>
                  </a:lnTo>
                  <a:close/>
                </a:path>
              </a:pathLst>
            </a:custGeom>
            <a:grpFill/>
            <a:ln>
              <a:noFill/>
            </a:ln>
          </p:spPr>
          <p:txBody>
            <a:bodyPr vert="horz" wrap="square" lIns="93247" tIns="46624" rIns="93247" bIns="46624" numCol="1" anchor="t" anchorCtr="0" compatLnSpc="1">
              <a:prstTxWarp prst="textNoShape">
                <a:avLst/>
              </a:prstTxWarp>
            </a:bodyPr>
            <a:lstStyle/>
            <a:p>
              <a:pPr defTabSz="949420"/>
              <a:endParaRPr lang="en-US" sz="1248" dirty="0">
                <a:solidFill>
                  <a:srgbClr val="000000"/>
                </a:solidFill>
              </a:endParaRPr>
            </a:p>
          </p:txBody>
        </p:sp>
        <p:sp>
          <p:nvSpPr>
            <p:cNvPr id="43" name="Freeform 68"/>
            <p:cNvSpPr>
              <a:spLocks/>
            </p:cNvSpPr>
            <p:nvPr/>
          </p:nvSpPr>
          <p:spPr bwMode="auto">
            <a:xfrm>
              <a:off x="8252027" y="1693699"/>
              <a:ext cx="360056" cy="637204"/>
            </a:xfrm>
            <a:custGeom>
              <a:avLst/>
              <a:gdLst>
                <a:gd name="T0" fmla="*/ 152 w 152"/>
                <a:gd name="T1" fmla="*/ 0 h 269"/>
                <a:gd name="T2" fmla="*/ 0 w 152"/>
                <a:gd name="T3" fmla="*/ 91 h 269"/>
                <a:gd name="T4" fmla="*/ 0 w 152"/>
                <a:gd name="T5" fmla="*/ 269 h 269"/>
                <a:gd name="T6" fmla="*/ 152 w 152"/>
                <a:gd name="T7" fmla="*/ 180 h 269"/>
                <a:gd name="T8" fmla="*/ 152 w 152"/>
                <a:gd name="T9" fmla="*/ 0 h 269"/>
              </a:gdLst>
              <a:ahLst/>
              <a:cxnLst>
                <a:cxn ang="0">
                  <a:pos x="T0" y="T1"/>
                </a:cxn>
                <a:cxn ang="0">
                  <a:pos x="T2" y="T3"/>
                </a:cxn>
                <a:cxn ang="0">
                  <a:pos x="T4" y="T5"/>
                </a:cxn>
                <a:cxn ang="0">
                  <a:pos x="T6" y="T7"/>
                </a:cxn>
                <a:cxn ang="0">
                  <a:pos x="T8" y="T9"/>
                </a:cxn>
              </a:cxnLst>
              <a:rect l="0" t="0" r="r" b="b"/>
              <a:pathLst>
                <a:path w="152" h="269">
                  <a:moveTo>
                    <a:pt x="152" y="0"/>
                  </a:moveTo>
                  <a:lnTo>
                    <a:pt x="0" y="91"/>
                  </a:lnTo>
                  <a:lnTo>
                    <a:pt x="0" y="269"/>
                  </a:lnTo>
                  <a:lnTo>
                    <a:pt x="152" y="180"/>
                  </a:lnTo>
                  <a:lnTo>
                    <a:pt x="152" y="0"/>
                  </a:lnTo>
                  <a:close/>
                </a:path>
              </a:pathLst>
            </a:custGeom>
            <a:grpFill/>
            <a:ln>
              <a:noFill/>
            </a:ln>
          </p:spPr>
          <p:txBody>
            <a:bodyPr vert="horz" wrap="square" lIns="93247" tIns="46624" rIns="93247" bIns="46624" numCol="1" anchor="t" anchorCtr="0" compatLnSpc="1">
              <a:prstTxWarp prst="textNoShape">
                <a:avLst/>
              </a:prstTxWarp>
            </a:bodyPr>
            <a:lstStyle/>
            <a:p>
              <a:pPr defTabSz="949420"/>
              <a:endParaRPr lang="en-US" sz="1248" dirty="0">
                <a:solidFill>
                  <a:srgbClr val="000000"/>
                </a:solidFill>
              </a:endParaRPr>
            </a:p>
          </p:txBody>
        </p:sp>
        <p:sp>
          <p:nvSpPr>
            <p:cNvPr id="44" name="Freeform 69"/>
            <p:cNvSpPr>
              <a:spLocks/>
            </p:cNvSpPr>
            <p:nvPr/>
          </p:nvSpPr>
          <p:spPr bwMode="auto">
            <a:xfrm>
              <a:off x="7811433" y="1693699"/>
              <a:ext cx="364793" cy="637204"/>
            </a:xfrm>
            <a:custGeom>
              <a:avLst/>
              <a:gdLst>
                <a:gd name="T0" fmla="*/ 0 w 154"/>
                <a:gd name="T1" fmla="*/ 0 h 269"/>
                <a:gd name="T2" fmla="*/ 154 w 154"/>
                <a:gd name="T3" fmla="*/ 91 h 269"/>
                <a:gd name="T4" fmla="*/ 154 w 154"/>
                <a:gd name="T5" fmla="*/ 269 h 269"/>
                <a:gd name="T6" fmla="*/ 0 w 154"/>
                <a:gd name="T7" fmla="*/ 180 h 269"/>
                <a:gd name="T8" fmla="*/ 0 w 154"/>
                <a:gd name="T9" fmla="*/ 0 h 269"/>
              </a:gdLst>
              <a:ahLst/>
              <a:cxnLst>
                <a:cxn ang="0">
                  <a:pos x="T0" y="T1"/>
                </a:cxn>
                <a:cxn ang="0">
                  <a:pos x="T2" y="T3"/>
                </a:cxn>
                <a:cxn ang="0">
                  <a:pos x="T4" y="T5"/>
                </a:cxn>
                <a:cxn ang="0">
                  <a:pos x="T6" y="T7"/>
                </a:cxn>
                <a:cxn ang="0">
                  <a:pos x="T8" y="T9"/>
                </a:cxn>
              </a:cxnLst>
              <a:rect l="0" t="0" r="r" b="b"/>
              <a:pathLst>
                <a:path w="154" h="269">
                  <a:moveTo>
                    <a:pt x="0" y="0"/>
                  </a:moveTo>
                  <a:lnTo>
                    <a:pt x="154" y="91"/>
                  </a:lnTo>
                  <a:lnTo>
                    <a:pt x="154" y="269"/>
                  </a:lnTo>
                  <a:lnTo>
                    <a:pt x="0" y="180"/>
                  </a:lnTo>
                  <a:lnTo>
                    <a:pt x="0" y="0"/>
                  </a:lnTo>
                  <a:close/>
                </a:path>
              </a:pathLst>
            </a:custGeom>
            <a:grpFill/>
            <a:ln>
              <a:noFill/>
            </a:ln>
          </p:spPr>
          <p:txBody>
            <a:bodyPr vert="horz" wrap="square" lIns="93247" tIns="46624" rIns="93247" bIns="46624" numCol="1" anchor="t" anchorCtr="0" compatLnSpc="1">
              <a:prstTxWarp prst="textNoShape">
                <a:avLst/>
              </a:prstTxWarp>
            </a:bodyPr>
            <a:lstStyle/>
            <a:p>
              <a:pPr defTabSz="949420"/>
              <a:endParaRPr lang="en-US" sz="1248" dirty="0">
                <a:solidFill>
                  <a:srgbClr val="000000"/>
                </a:solidFill>
              </a:endParaRPr>
            </a:p>
          </p:txBody>
        </p:sp>
      </p:grpSp>
      <p:sp>
        <p:nvSpPr>
          <p:cNvPr id="53" name="Freeform 52"/>
          <p:cNvSpPr>
            <a:spLocks noChangeAspect="1"/>
          </p:cNvSpPr>
          <p:nvPr/>
        </p:nvSpPr>
        <p:spPr bwMode="black">
          <a:xfrm>
            <a:off x="3053721" y="3969357"/>
            <a:ext cx="573826" cy="57374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62"/>
          <p:cNvSpPr>
            <a:spLocks noChangeAspect="1"/>
          </p:cNvSpPr>
          <p:nvPr/>
        </p:nvSpPr>
        <p:spPr bwMode="black">
          <a:xfrm>
            <a:off x="3182972" y="2380511"/>
            <a:ext cx="411658" cy="718732"/>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66"/>
          <p:cNvSpPr>
            <a:spLocks noChangeAspect="1"/>
          </p:cNvSpPr>
          <p:nvPr/>
        </p:nvSpPr>
        <p:spPr bwMode="black">
          <a:xfrm>
            <a:off x="1503901" y="3969357"/>
            <a:ext cx="584662" cy="562786"/>
          </a:xfrm>
          <a:custGeom>
            <a:avLst/>
            <a:gdLst>
              <a:gd name="connsiteX0" fmla="*/ 439462 w 612464"/>
              <a:gd name="connsiteY0" fmla="*/ 297781 h 589547"/>
              <a:gd name="connsiteX1" fmla="*/ 612464 w 612464"/>
              <a:gd name="connsiteY1" fmla="*/ 297781 h 589547"/>
              <a:gd name="connsiteX2" fmla="*/ 612464 w 612464"/>
              <a:gd name="connsiteY2" fmla="*/ 589544 h 589547"/>
              <a:gd name="connsiteX3" fmla="*/ 439462 w 612464"/>
              <a:gd name="connsiteY3" fmla="*/ 589544 h 589547"/>
              <a:gd name="connsiteX4" fmla="*/ 0 w 612464"/>
              <a:gd name="connsiteY4" fmla="*/ 138826 h 589547"/>
              <a:gd name="connsiteX5" fmla="*/ 173002 w 612464"/>
              <a:gd name="connsiteY5" fmla="*/ 138826 h 589547"/>
              <a:gd name="connsiteX6" fmla="*/ 173002 w 612464"/>
              <a:gd name="connsiteY6" fmla="*/ 589547 h 589547"/>
              <a:gd name="connsiteX7" fmla="*/ 0 w 612464"/>
              <a:gd name="connsiteY7" fmla="*/ 589547 h 589547"/>
              <a:gd name="connsiteX8" fmla="*/ 219732 w 612464"/>
              <a:gd name="connsiteY8" fmla="*/ 0 h 589547"/>
              <a:gd name="connsiteX9" fmla="*/ 392734 w 612464"/>
              <a:gd name="connsiteY9" fmla="*/ 0 h 589547"/>
              <a:gd name="connsiteX10" fmla="*/ 392734 w 612464"/>
              <a:gd name="connsiteY10" fmla="*/ 589542 h 589547"/>
              <a:gd name="connsiteX11" fmla="*/ 219732 w 612464"/>
              <a:gd name="connsiteY11" fmla="*/ 589542 h 5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464" h="589547">
                <a:moveTo>
                  <a:pt x="439462" y="297781"/>
                </a:moveTo>
                <a:lnTo>
                  <a:pt x="612464" y="297781"/>
                </a:lnTo>
                <a:lnTo>
                  <a:pt x="612464" y="589544"/>
                </a:lnTo>
                <a:lnTo>
                  <a:pt x="439462" y="589544"/>
                </a:lnTo>
                <a:close/>
                <a:moveTo>
                  <a:pt x="0" y="138826"/>
                </a:moveTo>
                <a:lnTo>
                  <a:pt x="173002" y="138826"/>
                </a:lnTo>
                <a:lnTo>
                  <a:pt x="173002" y="589547"/>
                </a:lnTo>
                <a:lnTo>
                  <a:pt x="0" y="589547"/>
                </a:lnTo>
                <a:close/>
                <a:moveTo>
                  <a:pt x="219732" y="0"/>
                </a:moveTo>
                <a:lnTo>
                  <a:pt x="392734" y="0"/>
                </a:lnTo>
                <a:lnTo>
                  <a:pt x="392734" y="589542"/>
                </a:lnTo>
                <a:lnTo>
                  <a:pt x="219732" y="58954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48"/>
          <p:cNvSpPr>
            <a:spLocks noChangeAspect="1"/>
          </p:cNvSpPr>
          <p:nvPr/>
        </p:nvSpPr>
        <p:spPr bwMode="black">
          <a:xfrm>
            <a:off x="1514404" y="2444786"/>
            <a:ext cx="676038" cy="593173"/>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ight Arrow 11"/>
          <p:cNvSpPr/>
          <p:nvPr/>
        </p:nvSpPr>
        <p:spPr bwMode="auto">
          <a:xfrm>
            <a:off x="4346154" y="2653550"/>
            <a:ext cx="977109" cy="673670"/>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Right Arrow 68"/>
          <p:cNvSpPr/>
          <p:nvPr/>
        </p:nvSpPr>
        <p:spPr bwMode="auto">
          <a:xfrm rot="10800000">
            <a:off x="4309083" y="3312645"/>
            <a:ext cx="977109" cy="673670"/>
          </a:xfrm>
          <a:prstGeom prst="rightArrow">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p:nvGrpSpPr>
        <p:grpSpPr>
          <a:xfrm>
            <a:off x="5636880" y="2603974"/>
            <a:ext cx="1866725" cy="1198683"/>
            <a:chOff x="6768124" y="2776305"/>
            <a:chExt cx="1866725" cy="1198683"/>
          </a:xfrm>
        </p:grpSpPr>
        <p:sp>
          <p:nvSpPr>
            <p:cNvPr id="22" name="Freeform 5"/>
            <p:cNvSpPr>
              <a:spLocks noEditPoints="1"/>
            </p:cNvSpPr>
            <p:nvPr/>
          </p:nvSpPr>
          <p:spPr bwMode="auto">
            <a:xfrm>
              <a:off x="6768124" y="2781043"/>
              <a:ext cx="573283" cy="1193945"/>
            </a:xfrm>
            <a:custGeom>
              <a:avLst/>
              <a:gdLst>
                <a:gd name="T0" fmla="*/ 245 w 272"/>
                <a:gd name="T1" fmla="*/ 0 h 560"/>
                <a:gd name="T2" fmla="*/ 27 w 272"/>
                <a:gd name="T3" fmla="*/ 0 h 560"/>
                <a:gd name="T4" fmla="*/ 0 w 272"/>
                <a:gd name="T5" fmla="*/ 26 h 560"/>
                <a:gd name="T6" fmla="*/ 0 w 272"/>
                <a:gd name="T7" fmla="*/ 560 h 560"/>
                <a:gd name="T8" fmla="*/ 272 w 272"/>
                <a:gd name="T9" fmla="*/ 560 h 560"/>
                <a:gd name="T10" fmla="*/ 272 w 272"/>
                <a:gd name="T11" fmla="*/ 26 h 560"/>
                <a:gd name="T12" fmla="*/ 245 w 272"/>
                <a:gd name="T13" fmla="*/ 0 h 560"/>
                <a:gd name="T14" fmla="*/ 224 w 272"/>
                <a:gd name="T15" fmla="*/ 512 h 560"/>
                <a:gd name="T16" fmla="*/ 48 w 272"/>
                <a:gd name="T17" fmla="*/ 512 h 560"/>
                <a:gd name="T18" fmla="*/ 48 w 272"/>
                <a:gd name="T19" fmla="*/ 480 h 560"/>
                <a:gd name="T20" fmla="*/ 224 w 272"/>
                <a:gd name="T21" fmla="*/ 480 h 560"/>
                <a:gd name="T22" fmla="*/ 224 w 272"/>
                <a:gd name="T23" fmla="*/ 512 h 560"/>
                <a:gd name="T24" fmla="*/ 224 w 272"/>
                <a:gd name="T25" fmla="*/ 448 h 560"/>
                <a:gd name="T26" fmla="*/ 48 w 272"/>
                <a:gd name="T27" fmla="*/ 448 h 560"/>
                <a:gd name="T28" fmla="*/ 48 w 272"/>
                <a:gd name="T29" fmla="*/ 416 h 560"/>
                <a:gd name="T30" fmla="*/ 224 w 272"/>
                <a:gd name="T31" fmla="*/ 416 h 560"/>
                <a:gd name="T32" fmla="*/ 224 w 272"/>
                <a:gd name="T33" fmla="*/ 448 h 560"/>
                <a:gd name="T34" fmla="*/ 224 w 272"/>
                <a:gd name="T35" fmla="*/ 112 h 560"/>
                <a:gd name="T36" fmla="*/ 48 w 272"/>
                <a:gd name="T37" fmla="*/ 112 h 560"/>
                <a:gd name="T38" fmla="*/ 48 w 272"/>
                <a:gd name="T39" fmla="*/ 80 h 560"/>
                <a:gd name="T40" fmla="*/ 224 w 272"/>
                <a:gd name="T41" fmla="*/ 80 h 560"/>
                <a:gd name="T42" fmla="*/ 224 w 272"/>
                <a:gd name="T43" fmla="*/ 1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2" h="560">
                  <a:moveTo>
                    <a:pt x="245" y="0"/>
                  </a:moveTo>
                  <a:lnTo>
                    <a:pt x="27" y="0"/>
                  </a:lnTo>
                  <a:cubicBezTo>
                    <a:pt x="12" y="0"/>
                    <a:pt x="0" y="12"/>
                    <a:pt x="0" y="26"/>
                  </a:cubicBezTo>
                  <a:lnTo>
                    <a:pt x="0" y="560"/>
                  </a:lnTo>
                  <a:lnTo>
                    <a:pt x="272" y="560"/>
                  </a:lnTo>
                  <a:lnTo>
                    <a:pt x="272" y="26"/>
                  </a:lnTo>
                  <a:cubicBezTo>
                    <a:pt x="272" y="12"/>
                    <a:pt x="260" y="0"/>
                    <a:pt x="245" y="0"/>
                  </a:cubicBezTo>
                  <a:close/>
                  <a:moveTo>
                    <a:pt x="224" y="512"/>
                  </a:moveTo>
                  <a:lnTo>
                    <a:pt x="48" y="512"/>
                  </a:lnTo>
                  <a:lnTo>
                    <a:pt x="48" y="480"/>
                  </a:lnTo>
                  <a:lnTo>
                    <a:pt x="224" y="480"/>
                  </a:lnTo>
                  <a:lnTo>
                    <a:pt x="224" y="512"/>
                  </a:lnTo>
                  <a:close/>
                  <a:moveTo>
                    <a:pt x="224" y="448"/>
                  </a:moveTo>
                  <a:lnTo>
                    <a:pt x="48" y="448"/>
                  </a:lnTo>
                  <a:lnTo>
                    <a:pt x="48" y="416"/>
                  </a:lnTo>
                  <a:lnTo>
                    <a:pt x="224" y="416"/>
                  </a:lnTo>
                  <a:lnTo>
                    <a:pt x="224" y="448"/>
                  </a:lnTo>
                  <a:close/>
                  <a:moveTo>
                    <a:pt x="224" y="112"/>
                  </a:moveTo>
                  <a:lnTo>
                    <a:pt x="48" y="112"/>
                  </a:lnTo>
                  <a:lnTo>
                    <a:pt x="48" y="80"/>
                  </a:lnTo>
                  <a:lnTo>
                    <a:pt x="224" y="80"/>
                  </a:lnTo>
                  <a:lnTo>
                    <a:pt x="224" y="112"/>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3" name="Freeform 6"/>
            <p:cNvSpPr>
              <a:spLocks noEditPoints="1"/>
            </p:cNvSpPr>
            <p:nvPr/>
          </p:nvSpPr>
          <p:spPr bwMode="auto">
            <a:xfrm>
              <a:off x="7412476" y="2776305"/>
              <a:ext cx="578021" cy="1193945"/>
            </a:xfrm>
            <a:custGeom>
              <a:avLst/>
              <a:gdLst>
                <a:gd name="T0" fmla="*/ 245 w 272"/>
                <a:gd name="T1" fmla="*/ 0 h 560"/>
                <a:gd name="T2" fmla="*/ 27 w 272"/>
                <a:gd name="T3" fmla="*/ 0 h 560"/>
                <a:gd name="T4" fmla="*/ 0 w 272"/>
                <a:gd name="T5" fmla="*/ 27 h 560"/>
                <a:gd name="T6" fmla="*/ 0 w 272"/>
                <a:gd name="T7" fmla="*/ 560 h 560"/>
                <a:gd name="T8" fmla="*/ 272 w 272"/>
                <a:gd name="T9" fmla="*/ 560 h 560"/>
                <a:gd name="T10" fmla="*/ 272 w 272"/>
                <a:gd name="T11" fmla="*/ 27 h 560"/>
                <a:gd name="T12" fmla="*/ 245 w 272"/>
                <a:gd name="T13" fmla="*/ 0 h 560"/>
                <a:gd name="T14" fmla="*/ 224 w 272"/>
                <a:gd name="T15" fmla="*/ 512 h 560"/>
                <a:gd name="T16" fmla="*/ 48 w 272"/>
                <a:gd name="T17" fmla="*/ 512 h 560"/>
                <a:gd name="T18" fmla="*/ 48 w 272"/>
                <a:gd name="T19" fmla="*/ 480 h 560"/>
                <a:gd name="T20" fmla="*/ 224 w 272"/>
                <a:gd name="T21" fmla="*/ 480 h 560"/>
                <a:gd name="T22" fmla="*/ 224 w 272"/>
                <a:gd name="T23" fmla="*/ 512 h 560"/>
                <a:gd name="T24" fmla="*/ 224 w 272"/>
                <a:gd name="T25" fmla="*/ 448 h 560"/>
                <a:gd name="T26" fmla="*/ 48 w 272"/>
                <a:gd name="T27" fmla="*/ 448 h 560"/>
                <a:gd name="T28" fmla="*/ 48 w 272"/>
                <a:gd name="T29" fmla="*/ 416 h 560"/>
                <a:gd name="T30" fmla="*/ 224 w 272"/>
                <a:gd name="T31" fmla="*/ 416 h 560"/>
                <a:gd name="T32" fmla="*/ 224 w 272"/>
                <a:gd name="T33" fmla="*/ 448 h 560"/>
                <a:gd name="T34" fmla="*/ 224 w 272"/>
                <a:gd name="T35" fmla="*/ 112 h 560"/>
                <a:gd name="T36" fmla="*/ 48 w 272"/>
                <a:gd name="T37" fmla="*/ 112 h 560"/>
                <a:gd name="T38" fmla="*/ 48 w 272"/>
                <a:gd name="T39" fmla="*/ 80 h 560"/>
                <a:gd name="T40" fmla="*/ 224 w 272"/>
                <a:gd name="T41" fmla="*/ 80 h 560"/>
                <a:gd name="T42" fmla="*/ 224 w 272"/>
                <a:gd name="T43" fmla="*/ 1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2" h="560">
                  <a:moveTo>
                    <a:pt x="245" y="0"/>
                  </a:moveTo>
                  <a:lnTo>
                    <a:pt x="27" y="0"/>
                  </a:lnTo>
                  <a:cubicBezTo>
                    <a:pt x="12" y="0"/>
                    <a:pt x="0" y="12"/>
                    <a:pt x="0" y="27"/>
                  </a:cubicBezTo>
                  <a:lnTo>
                    <a:pt x="0" y="560"/>
                  </a:lnTo>
                  <a:lnTo>
                    <a:pt x="272" y="560"/>
                  </a:lnTo>
                  <a:lnTo>
                    <a:pt x="272" y="27"/>
                  </a:lnTo>
                  <a:cubicBezTo>
                    <a:pt x="272" y="12"/>
                    <a:pt x="260" y="0"/>
                    <a:pt x="245" y="0"/>
                  </a:cubicBezTo>
                  <a:close/>
                  <a:moveTo>
                    <a:pt x="224" y="512"/>
                  </a:moveTo>
                  <a:lnTo>
                    <a:pt x="48" y="512"/>
                  </a:lnTo>
                  <a:lnTo>
                    <a:pt x="48" y="480"/>
                  </a:lnTo>
                  <a:lnTo>
                    <a:pt x="224" y="480"/>
                  </a:lnTo>
                  <a:lnTo>
                    <a:pt x="224" y="512"/>
                  </a:lnTo>
                  <a:close/>
                  <a:moveTo>
                    <a:pt x="224" y="448"/>
                  </a:moveTo>
                  <a:lnTo>
                    <a:pt x="48" y="448"/>
                  </a:lnTo>
                  <a:lnTo>
                    <a:pt x="48" y="416"/>
                  </a:lnTo>
                  <a:lnTo>
                    <a:pt x="224" y="416"/>
                  </a:lnTo>
                  <a:lnTo>
                    <a:pt x="224" y="448"/>
                  </a:lnTo>
                  <a:close/>
                  <a:moveTo>
                    <a:pt x="224" y="112"/>
                  </a:moveTo>
                  <a:lnTo>
                    <a:pt x="48" y="112"/>
                  </a:lnTo>
                  <a:lnTo>
                    <a:pt x="48" y="80"/>
                  </a:lnTo>
                  <a:lnTo>
                    <a:pt x="224" y="80"/>
                  </a:lnTo>
                  <a:lnTo>
                    <a:pt x="224" y="112"/>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 name="Freeform 7"/>
            <p:cNvSpPr>
              <a:spLocks noEditPoints="1"/>
            </p:cNvSpPr>
            <p:nvPr/>
          </p:nvSpPr>
          <p:spPr bwMode="auto">
            <a:xfrm>
              <a:off x="8056828" y="2781043"/>
              <a:ext cx="578021" cy="1193945"/>
            </a:xfrm>
            <a:custGeom>
              <a:avLst/>
              <a:gdLst>
                <a:gd name="T0" fmla="*/ 245 w 272"/>
                <a:gd name="T1" fmla="*/ 0 h 560"/>
                <a:gd name="T2" fmla="*/ 27 w 272"/>
                <a:gd name="T3" fmla="*/ 0 h 560"/>
                <a:gd name="T4" fmla="*/ 0 w 272"/>
                <a:gd name="T5" fmla="*/ 26 h 560"/>
                <a:gd name="T6" fmla="*/ 0 w 272"/>
                <a:gd name="T7" fmla="*/ 560 h 560"/>
                <a:gd name="T8" fmla="*/ 272 w 272"/>
                <a:gd name="T9" fmla="*/ 560 h 560"/>
                <a:gd name="T10" fmla="*/ 272 w 272"/>
                <a:gd name="T11" fmla="*/ 26 h 560"/>
                <a:gd name="T12" fmla="*/ 245 w 272"/>
                <a:gd name="T13" fmla="*/ 0 h 560"/>
                <a:gd name="T14" fmla="*/ 224 w 272"/>
                <a:gd name="T15" fmla="*/ 512 h 560"/>
                <a:gd name="T16" fmla="*/ 48 w 272"/>
                <a:gd name="T17" fmla="*/ 512 h 560"/>
                <a:gd name="T18" fmla="*/ 48 w 272"/>
                <a:gd name="T19" fmla="*/ 480 h 560"/>
                <a:gd name="T20" fmla="*/ 224 w 272"/>
                <a:gd name="T21" fmla="*/ 480 h 560"/>
                <a:gd name="T22" fmla="*/ 224 w 272"/>
                <a:gd name="T23" fmla="*/ 512 h 560"/>
                <a:gd name="T24" fmla="*/ 224 w 272"/>
                <a:gd name="T25" fmla="*/ 448 h 560"/>
                <a:gd name="T26" fmla="*/ 48 w 272"/>
                <a:gd name="T27" fmla="*/ 448 h 560"/>
                <a:gd name="T28" fmla="*/ 48 w 272"/>
                <a:gd name="T29" fmla="*/ 416 h 560"/>
                <a:gd name="T30" fmla="*/ 224 w 272"/>
                <a:gd name="T31" fmla="*/ 416 h 560"/>
                <a:gd name="T32" fmla="*/ 224 w 272"/>
                <a:gd name="T33" fmla="*/ 448 h 560"/>
                <a:gd name="T34" fmla="*/ 224 w 272"/>
                <a:gd name="T35" fmla="*/ 112 h 560"/>
                <a:gd name="T36" fmla="*/ 48 w 272"/>
                <a:gd name="T37" fmla="*/ 112 h 560"/>
                <a:gd name="T38" fmla="*/ 48 w 272"/>
                <a:gd name="T39" fmla="*/ 80 h 560"/>
                <a:gd name="T40" fmla="*/ 224 w 272"/>
                <a:gd name="T41" fmla="*/ 80 h 560"/>
                <a:gd name="T42" fmla="*/ 224 w 272"/>
                <a:gd name="T43" fmla="*/ 1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2" h="560">
                  <a:moveTo>
                    <a:pt x="245" y="0"/>
                  </a:moveTo>
                  <a:lnTo>
                    <a:pt x="27" y="0"/>
                  </a:lnTo>
                  <a:cubicBezTo>
                    <a:pt x="12" y="0"/>
                    <a:pt x="0" y="12"/>
                    <a:pt x="0" y="26"/>
                  </a:cubicBezTo>
                  <a:lnTo>
                    <a:pt x="0" y="560"/>
                  </a:lnTo>
                  <a:lnTo>
                    <a:pt x="272" y="560"/>
                  </a:lnTo>
                  <a:lnTo>
                    <a:pt x="272" y="26"/>
                  </a:lnTo>
                  <a:cubicBezTo>
                    <a:pt x="272" y="12"/>
                    <a:pt x="260" y="0"/>
                    <a:pt x="245" y="0"/>
                  </a:cubicBezTo>
                  <a:close/>
                  <a:moveTo>
                    <a:pt x="224" y="512"/>
                  </a:moveTo>
                  <a:lnTo>
                    <a:pt x="48" y="512"/>
                  </a:lnTo>
                  <a:lnTo>
                    <a:pt x="48" y="480"/>
                  </a:lnTo>
                  <a:lnTo>
                    <a:pt x="224" y="480"/>
                  </a:lnTo>
                  <a:lnTo>
                    <a:pt x="224" y="512"/>
                  </a:lnTo>
                  <a:close/>
                  <a:moveTo>
                    <a:pt x="224" y="448"/>
                  </a:moveTo>
                  <a:lnTo>
                    <a:pt x="48" y="448"/>
                  </a:lnTo>
                  <a:lnTo>
                    <a:pt x="48" y="416"/>
                  </a:lnTo>
                  <a:lnTo>
                    <a:pt x="224" y="416"/>
                  </a:lnTo>
                  <a:lnTo>
                    <a:pt x="224" y="448"/>
                  </a:lnTo>
                  <a:close/>
                  <a:moveTo>
                    <a:pt x="224" y="112"/>
                  </a:moveTo>
                  <a:lnTo>
                    <a:pt x="48" y="112"/>
                  </a:lnTo>
                  <a:lnTo>
                    <a:pt x="48" y="80"/>
                  </a:lnTo>
                  <a:lnTo>
                    <a:pt x="224" y="80"/>
                  </a:lnTo>
                  <a:lnTo>
                    <a:pt x="224" y="112"/>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70" name="Freeform 104"/>
          <p:cNvSpPr>
            <a:spLocks noChangeAspect="1" noEditPoints="1"/>
          </p:cNvSpPr>
          <p:nvPr/>
        </p:nvSpPr>
        <p:spPr bwMode="black">
          <a:xfrm>
            <a:off x="7390142" y="3472487"/>
            <a:ext cx="650863" cy="650863"/>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74" name="Group 73"/>
          <p:cNvGrpSpPr/>
          <p:nvPr/>
        </p:nvGrpSpPr>
        <p:grpSpPr>
          <a:xfrm>
            <a:off x="6262943" y="4519939"/>
            <a:ext cx="714154" cy="526323"/>
            <a:chOff x="10490200" y="923926"/>
            <a:chExt cx="579437" cy="427038"/>
          </a:xfrm>
          <a:solidFill>
            <a:schemeClr val="tx2">
              <a:lumMod val="75000"/>
            </a:schemeClr>
          </a:solidFill>
        </p:grpSpPr>
        <p:sp>
          <p:nvSpPr>
            <p:cNvPr id="75" name="Freeform 5"/>
            <p:cNvSpPr>
              <a:spLocks/>
            </p:cNvSpPr>
            <p:nvPr/>
          </p:nvSpPr>
          <p:spPr bwMode="auto">
            <a:xfrm>
              <a:off x="10795000" y="1246188"/>
              <a:ext cx="65087" cy="85725"/>
            </a:xfrm>
            <a:custGeom>
              <a:avLst/>
              <a:gdLst>
                <a:gd name="T0" fmla="*/ 83 w 92"/>
                <a:gd name="T1" fmla="*/ 35 h 120"/>
                <a:gd name="T2" fmla="*/ 65 w 92"/>
                <a:gd name="T3" fmla="*/ 0 h 120"/>
                <a:gd name="T4" fmla="*/ 39 w 92"/>
                <a:gd name="T5" fmla="*/ 68 h 120"/>
                <a:gd name="T6" fmla="*/ 1 w 92"/>
                <a:gd name="T7" fmla="*/ 107 h 120"/>
                <a:gd name="T8" fmla="*/ 12 w 92"/>
                <a:gd name="T9" fmla="*/ 120 h 120"/>
                <a:gd name="T10" fmla="*/ 76 w 92"/>
                <a:gd name="T11" fmla="*/ 120 h 120"/>
                <a:gd name="T12" fmla="*/ 92 w 92"/>
                <a:gd name="T13" fmla="*/ 102 h 120"/>
                <a:gd name="T14" fmla="*/ 84 w 92"/>
                <a:gd name="T15" fmla="*/ 81 h 120"/>
                <a:gd name="T16" fmla="*/ 83 w 92"/>
                <a:gd name="T17" fmla="*/ 3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5"/>
                  </a:moveTo>
                  <a:cubicBezTo>
                    <a:pt x="79" y="23"/>
                    <a:pt x="65" y="0"/>
                    <a:pt x="65" y="0"/>
                  </a:cubicBezTo>
                  <a:cubicBezTo>
                    <a:pt x="65" y="0"/>
                    <a:pt x="62" y="34"/>
                    <a:pt x="39" y="68"/>
                  </a:cubicBezTo>
                  <a:cubicBezTo>
                    <a:pt x="16" y="102"/>
                    <a:pt x="1" y="107"/>
                    <a:pt x="1" y="107"/>
                  </a:cubicBezTo>
                  <a:cubicBezTo>
                    <a:pt x="1" y="107"/>
                    <a:pt x="0" y="118"/>
                    <a:pt x="12" y="120"/>
                  </a:cubicBezTo>
                  <a:cubicBezTo>
                    <a:pt x="16" y="120"/>
                    <a:pt x="68" y="120"/>
                    <a:pt x="76" y="120"/>
                  </a:cubicBezTo>
                  <a:cubicBezTo>
                    <a:pt x="86" y="120"/>
                    <a:pt x="92" y="111"/>
                    <a:pt x="92" y="102"/>
                  </a:cubicBezTo>
                  <a:cubicBezTo>
                    <a:pt x="92" y="92"/>
                    <a:pt x="84" y="81"/>
                    <a:pt x="84" y="81"/>
                  </a:cubicBezTo>
                  <a:cubicBezTo>
                    <a:pt x="84" y="81"/>
                    <a:pt x="86" y="46"/>
                    <a:pt x="83" y="3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6" name="Freeform 6"/>
            <p:cNvSpPr>
              <a:spLocks/>
            </p:cNvSpPr>
            <p:nvPr/>
          </p:nvSpPr>
          <p:spPr bwMode="auto">
            <a:xfrm>
              <a:off x="10496550" y="1214438"/>
              <a:ext cx="63500" cy="87313"/>
            </a:xfrm>
            <a:custGeom>
              <a:avLst/>
              <a:gdLst>
                <a:gd name="T0" fmla="*/ 44 w 89"/>
                <a:gd name="T1" fmla="*/ 0 h 121"/>
                <a:gd name="T2" fmla="*/ 44 w 89"/>
                <a:gd name="T3" fmla="*/ 0 h 121"/>
                <a:gd name="T4" fmla="*/ 13 w 89"/>
                <a:gd name="T5" fmla="*/ 38 h 121"/>
                <a:gd name="T6" fmla="*/ 9 w 89"/>
                <a:gd name="T7" fmla="*/ 66 h 121"/>
                <a:gd name="T8" fmla="*/ 71 w 89"/>
                <a:gd name="T9" fmla="*/ 113 h 121"/>
                <a:gd name="T10" fmla="*/ 89 w 89"/>
                <a:gd name="T11" fmla="*/ 96 h 121"/>
                <a:gd name="T12" fmla="*/ 67 w 89"/>
                <a:gd name="T13" fmla="*/ 59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3" y="38"/>
                  </a:cubicBezTo>
                  <a:cubicBezTo>
                    <a:pt x="0" y="55"/>
                    <a:pt x="9" y="66"/>
                    <a:pt x="9" y="66"/>
                  </a:cubicBezTo>
                  <a:cubicBezTo>
                    <a:pt x="9" y="66"/>
                    <a:pt x="43" y="121"/>
                    <a:pt x="71" y="113"/>
                  </a:cubicBezTo>
                  <a:cubicBezTo>
                    <a:pt x="81" y="110"/>
                    <a:pt x="89" y="96"/>
                    <a:pt x="89" y="96"/>
                  </a:cubicBezTo>
                  <a:cubicBezTo>
                    <a:pt x="89" y="96"/>
                    <a:pt x="77" y="79"/>
                    <a:pt x="67" y="59"/>
                  </a:cubicBezTo>
                  <a:cubicBezTo>
                    <a:pt x="56" y="37"/>
                    <a:pt x="47" y="4"/>
                    <a:pt x="44"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7" name="Freeform 7"/>
            <p:cNvSpPr>
              <a:spLocks noEditPoints="1"/>
            </p:cNvSpPr>
            <p:nvPr/>
          </p:nvSpPr>
          <p:spPr bwMode="auto">
            <a:xfrm>
              <a:off x="10490200" y="923926"/>
              <a:ext cx="579437" cy="427038"/>
            </a:xfrm>
            <a:custGeom>
              <a:avLst/>
              <a:gdLst>
                <a:gd name="T0" fmla="*/ 767 w 815"/>
                <a:gd name="T1" fmla="*/ 28 h 599"/>
                <a:gd name="T2" fmla="*/ 703 w 815"/>
                <a:gd name="T3" fmla="*/ 74 h 599"/>
                <a:gd name="T4" fmla="*/ 669 w 815"/>
                <a:gd name="T5" fmla="*/ 252 h 599"/>
                <a:gd name="T6" fmla="*/ 679 w 815"/>
                <a:gd name="T7" fmla="*/ 188 h 599"/>
                <a:gd name="T8" fmla="*/ 659 w 815"/>
                <a:gd name="T9" fmla="*/ 174 h 599"/>
                <a:gd name="T10" fmla="*/ 634 w 815"/>
                <a:gd name="T11" fmla="*/ 153 h 599"/>
                <a:gd name="T12" fmla="*/ 642 w 815"/>
                <a:gd name="T13" fmla="*/ 132 h 599"/>
                <a:gd name="T14" fmla="*/ 613 w 815"/>
                <a:gd name="T15" fmla="*/ 87 h 599"/>
                <a:gd name="T16" fmla="*/ 604 w 815"/>
                <a:gd name="T17" fmla="*/ 78 h 599"/>
                <a:gd name="T18" fmla="*/ 352 w 815"/>
                <a:gd name="T19" fmla="*/ 72 h 599"/>
                <a:gd name="T20" fmla="*/ 358 w 815"/>
                <a:gd name="T21" fmla="*/ 82 h 599"/>
                <a:gd name="T22" fmla="*/ 253 w 815"/>
                <a:gd name="T23" fmla="*/ 161 h 599"/>
                <a:gd name="T24" fmla="*/ 220 w 815"/>
                <a:gd name="T25" fmla="*/ 291 h 599"/>
                <a:gd name="T26" fmla="*/ 272 w 815"/>
                <a:gd name="T27" fmla="*/ 266 h 599"/>
                <a:gd name="T28" fmla="*/ 271 w 815"/>
                <a:gd name="T29" fmla="*/ 387 h 599"/>
                <a:gd name="T30" fmla="*/ 389 w 815"/>
                <a:gd name="T31" fmla="*/ 347 h 599"/>
                <a:gd name="T32" fmla="*/ 407 w 815"/>
                <a:gd name="T33" fmla="*/ 159 h 599"/>
                <a:gd name="T34" fmla="*/ 408 w 815"/>
                <a:gd name="T35" fmla="*/ 372 h 599"/>
                <a:gd name="T36" fmla="*/ 262 w 815"/>
                <a:gd name="T37" fmla="*/ 410 h 599"/>
                <a:gd name="T38" fmla="*/ 216 w 815"/>
                <a:gd name="T39" fmla="*/ 331 h 599"/>
                <a:gd name="T40" fmla="*/ 171 w 815"/>
                <a:gd name="T41" fmla="*/ 257 h 599"/>
                <a:gd name="T42" fmla="*/ 254 w 815"/>
                <a:gd name="T43" fmla="*/ 134 h 599"/>
                <a:gd name="T44" fmla="*/ 47 w 815"/>
                <a:gd name="T45" fmla="*/ 270 h 599"/>
                <a:gd name="T46" fmla="*/ 35 w 815"/>
                <a:gd name="T47" fmla="*/ 236 h 599"/>
                <a:gd name="T48" fmla="*/ 5 w 815"/>
                <a:gd name="T49" fmla="*/ 230 h 599"/>
                <a:gd name="T50" fmla="*/ 31 w 815"/>
                <a:gd name="T51" fmla="*/ 293 h 599"/>
                <a:gd name="T52" fmla="*/ 69 w 815"/>
                <a:gd name="T53" fmla="*/ 397 h 599"/>
                <a:gd name="T54" fmla="*/ 111 w 815"/>
                <a:gd name="T55" fmla="*/ 529 h 599"/>
                <a:gd name="T56" fmla="*/ 193 w 815"/>
                <a:gd name="T57" fmla="*/ 582 h 599"/>
                <a:gd name="T58" fmla="*/ 222 w 815"/>
                <a:gd name="T59" fmla="*/ 509 h 599"/>
                <a:gd name="T60" fmla="*/ 280 w 815"/>
                <a:gd name="T61" fmla="*/ 486 h 599"/>
                <a:gd name="T62" fmla="*/ 333 w 815"/>
                <a:gd name="T63" fmla="*/ 493 h 599"/>
                <a:gd name="T64" fmla="*/ 303 w 815"/>
                <a:gd name="T65" fmla="*/ 558 h 599"/>
                <a:gd name="T66" fmla="*/ 436 w 815"/>
                <a:gd name="T67" fmla="*/ 514 h 599"/>
                <a:gd name="T68" fmla="*/ 455 w 815"/>
                <a:gd name="T69" fmla="*/ 369 h 599"/>
                <a:gd name="T70" fmla="*/ 499 w 815"/>
                <a:gd name="T71" fmla="*/ 381 h 599"/>
                <a:gd name="T72" fmla="*/ 616 w 815"/>
                <a:gd name="T73" fmla="*/ 370 h 599"/>
                <a:gd name="T74" fmla="*/ 568 w 815"/>
                <a:gd name="T75" fmla="*/ 402 h 599"/>
                <a:gd name="T76" fmla="*/ 683 w 815"/>
                <a:gd name="T77" fmla="*/ 363 h 599"/>
                <a:gd name="T78" fmla="*/ 464 w 815"/>
                <a:gd name="T79" fmla="*/ 159 h 599"/>
                <a:gd name="T80" fmla="*/ 522 w 815"/>
                <a:gd name="T81" fmla="*/ 109 h 599"/>
                <a:gd name="T82" fmla="*/ 464 w 815"/>
                <a:gd name="T83" fmla="*/ 159 h 599"/>
                <a:gd name="T84" fmla="*/ 514 w 815"/>
                <a:gd name="T85" fmla="*/ 227 h 599"/>
                <a:gd name="T86" fmla="*/ 526 w 815"/>
                <a:gd name="T87" fmla="*/ 206 h 599"/>
                <a:gd name="T88" fmla="*/ 507 w 815"/>
                <a:gd name="T89" fmla="*/ 187 h 599"/>
                <a:gd name="T90" fmla="*/ 491 w 815"/>
                <a:gd name="T91" fmla="*/ 202 h 599"/>
                <a:gd name="T92" fmla="*/ 564 w 815"/>
                <a:gd name="T93" fmla="*/ 149 h 599"/>
                <a:gd name="T94" fmla="*/ 548 w 815"/>
                <a:gd name="T95" fmla="*/ 157 h 599"/>
                <a:gd name="T96" fmla="*/ 567 w 815"/>
                <a:gd name="T97" fmla="*/ 180 h 599"/>
                <a:gd name="T98" fmla="*/ 589 w 815"/>
                <a:gd name="T99" fmla="*/ 174 h 599"/>
                <a:gd name="T100" fmla="*/ 748 w 815"/>
                <a:gd name="T101" fmla="*/ 78 h 599"/>
                <a:gd name="T102" fmla="*/ 714 w 815"/>
                <a:gd name="T103" fmla="*/ 81 h 599"/>
                <a:gd name="T104" fmla="*/ 768 w 815"/>
                <a:gd name="T105" fmla="*/ 4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5" h="599">
                  <a:moveTo>
                    <a:pt x="809" y="164"/>
                  </a:moveTo>
                  <a:cubicBezTo>
                    <a:pt x="805" y="56"/>
                    <a:pt x="775" y="28"/>
                    <a:pt x="767" y="28"/>
                  </a:cubicBezTo>
                  <a:cubicBezTo>
                    <a:pt x="756" y="29"/>
                    <a:pt x="752" y="47"/>
                    <a:pt x="740" y="55"/>
                  </a:cubicBezTo>
                  <a:cubicBezTo>
                    <a:pt x="723" y="67"/>
                    <a:pt x="713" y="64"/>
                    <a:pt x="703" y="74"/>
                  </a:cubicBezTo>
                  <a:cubicBezTo>
                    <a:pt x="693" y="83"/>
                    <a:pt x="713" y="108"/>
                    <a:pt x="710" y="172"/>
                  </a:cubicBezTo>
                  <a:cubicBezTo>
                    <a:pt x="707" y="230"/>
                    <a:pt x="669" y="252"/>
                    <a:pt x="669" y="252"/>
                  </a:cubicBezTo>
                  <a:cubicBezTo>
                    <a:pt x="669" y="252"/>
                    <a:pt x="687" y="226"/>
                    <a:pt x="689" y="208"/>
                  </a:cubicBezTo>
                  <a:cubicBezTo>
                    <a:pt x="692" y="195"/>
                    <a:pt x="684" y="192"/>
                    <a:pt x="679" y="188"/>
                  </a:cubicBezTo>
                  <a:cubicBezTo>
                    <a:pt x="668" y="178"/>
                    <a:pt x="646" y="203"/>
                    <a:pt x="640" y="208"/>
                  </a:cubicBezTo>
                  <a:cubicBezTo>
                    <a:pt x="650" y="198"/>
                    <a:pt x="665" y="185"/>
                    <a:pt x="659" y="174"/>
                  </a:cubicBezTo>
                  <a:cubicBezTo>
                    <a:pt x="649" y="157"/>
                    <a:pt x="625" y="169"/>
                    <a:pt x="620" y="170"/>
                  </a:cubicBezTo>
                  <a:cubicBezTo>
                    <a:pt x="625" y="168"/>
                    <a:pt x="636" y="164"/>
                    <a:pt x="634" y="153"/>
                  </a:cubicBezTo>
                  <a:cubicBezTo>
                    <a:pt x="630" y="134"/>
                    <a:pt x="611" y="138"/>
                    <a:pt x="608" y="139"/>
                  </a:cubicBezTo>
                  <a:cubicBezTo>
                    <a:pt x="616" y="135"/>
                    <a:pt x="620" y="131"/>
                    <a:pt x="642" y="132"/>
                  </a:cubicBezTo>
                  <a:cubicBezTo>
                    <a:pt x="654" y="132"/>
                    <a:pt x="651" y="120"/>
                    <a:pt x="643" y="110"/>
                  </a:cubicBezTo>
                  <a:cubicBezTo>
                    <a:pt x="631" y="96"/>
                    <a:pt x="623" y="90"/>
                    <a:pt x="613" y="87"/>
                  </a:cubicBezTo>
                  <a:cubicBezTo>
                    <a:pt x="602" y="83"/>
                    <a:pt x="581" y="86"/>
                    <a:pt x="581" y="86"/>
                  </a:cubicBezTo>
                  <a:cubicBezTo>
                    <a:pt x="581" y="86"/>
                    <a:pt x="596" y="76"/>
                    <a:pt x="604" y="78"/>
                  </a:cubicBezTo>
                  <a:cubicBezTo>
                    <a:pt x="593" y="63"/>
                    <a:pt x="557" y="8"/>
                    <a:pt x="496" y="6"/>
                  </a:cubicBezTo>
                  <a:cubicBezTo>
                    <a:pt x="385" y="0"/>
                    <a:pt x="352" y="72"/>
                    <a:pt x="352" y="72"/>
                  </a:cubicBezTo>
                  <a:lnTo>
                    <a:pt x="407" y="70"/>
                  </a:lnTo>
                  <a:cubicBezTo>
                    <a:pt x="407" y="70"/>
                    <a:pt x="390" y="76"/>
                    <a:pt x="358" y="82"/>
                  </a:cubicBezTo>
                  <a:cubicBezTo>
                    <a:pt x="332" y="86"/>
                    <a:pt x="333" y="86"/>
                    <a:pt x="325" y="87"/>
                  </a:cubicBezTo>
                  <a:cubicBezTo>
                    <a:pt x="313" y="90"/>
                    <a:pt x="281" y="128"/>
                    <a:pt x="253" y="161"/>
                  </a:cubicBezTo>
                  <a:cubicBezTo>
                    <a:pt x="224" y="193"/>
                    <a:pt x="194" y="234"/>
                    <a:pt x="194" y="251"/>
                  </a:cubicBezTo>
                  <a:cubicBezTo>
                    <a:pt x="194" y="267"/>
                    <a:pt x="211" y="278"/>
                    <a:pt x="220" y="291"/>
                  </a:cubicBezTo>
                  <a:cubicBezTo>
                    <a:pt x="230" y="305"/>
                    <a:pt x="232" y="312"/>
                    <a:pt x="232" y="312"/>
                  </a:cubicBezTo>
                  <a:lnTo>
                    <a:pt x="272" y="266"/>
                  </a:lnTo>
                  <a:lnTo>
                    <a:pt x="226" y="361"/>
                  </a:lnTo>
                  <a:cubicBezTo>
                    <a:pt x="226" y="361"/>
                    <a:pt x="247" y="389"/>
                    <a:pt x="271" y="387"/>
                  </a:cubicBezTo>
                  <a:cubicBezTo>
                    <a:pt x="288" y="384"/>
                    <a:pt x="328" y="353"/>
                    <a:pt x="352" y="348"/>
                  </a:cubicBezTo>
                  <a:cubicBezTo>
                    <a:pt x="378" y="343"/>
                    <a:pt x="389" y="347"/>
                    <a:pt x="389" y="347"/>
                  </a:cubicBezTo>
                  <a:cubicBezTo>
                    <a:pt x="389" y="347"/>
                    <a:pt x="407" y="301"/>
                    <a:pt x="398" y="268"/>
                  </a:cubicBezTo>
                  <a:cubicBezTo>
                    <a:pt x="383" y="210"/>
                    <a:pt x="394" y="178"/>
                    <a:pt x="407" y="159"/>
                  </a:cubicBezTo>
                  <a:cubicBezTo>
                    <a:pt x="397" y="237"/>
                    <a:pt x="423" y="242"/>
                    <a:pt x="421" y="293"/>
                  </a:cubicBezTo>
                  <a:cubicBezTo>
                    <a:pt x="420" y="331"/>
                    <a:pt x="408" y="372"/>
                    <a:pt x="408" y="372"/>
                  </a:cubicBezTo>
                  <a:cubicBezTo>
                    <a:pt x="408" y="372"/>
                    <a:pt x="371" y="359"/>
                    <a:pt x="343" y="374"/>
                  </a:cubicBezTo>
                  <a:cubicBezTo>
                    <a:pt x="314" y="389"/>
                    <a:pt x="290" y="410"/>
                    <a:pt x="262" y="410"/>
                  </a:cubicBezTo>
                  <a:cubicBezTo>
                    <a:pt x="234" y="410"/>
                    <a:pt x="196" y="361"/>
                    <a:pt x="196" y="361"/>
                  </a:cubicBezTo>
                  <a:lnTo>
                    <a:pt x="216" y="331"/>
                  </a:lnTo>
                  <a:cubicBezTo>
                    <a:pt x="216" y="331"/>
                    <a:pt x="213" y="321"/>
                    <a:pt x="205" y="312"/>
                  </a:cubicBezTo>
                  <a:cubicBezTo>
                    <a:pt x="193" y="297"/>
                    <a:pt x="173" y="275"/>
                    <a:pt x="171" y="257"/>
                  </a:cubicBezTo>
                  <a:cubicBezTo>
                    <a:pt x="170" y="227"/>
                    <a:pt x="200" y="195"/>
                    <a:pt x="211" y="183"/>
                  </a:cubicBezTo>
                  <a:cubicBezTo>
                    <a:pt x="222" y="169"/>
                    <a:pt x="254" y="134"/>
                    <a:pt x="254" y="134"/>
                  </a:cubicBezTo>
                  <a:cubicBezTo>
                    <a:pt x="254" y="134"/>
                    <a:pt x="159" y="147"/>
                    <a:pt x="120" y="193"/>
                  </a:cubicBezTo>
                  <a:cubicBezTo>
                    <a:pt x="72" y="251"/>
                    <a:pt x="65" y="267"/>
                    <a:pt x="47" y="270"/>
                  </a:cubicBezTo>
                  <a:cubicBezTo>
                    <a:pt x="30" y="272"/>
                    <a:pt x="23" y="253"/>
                    <a:pt x="23" y="253"/>
                  </a:cubicBezTo>
                  <a:cubicBezTo>
                    <a:pt x="23" y="253"/>
                    <a:pt x="37" y="252"/>
                    <a:pt x="35" y="236"/>
                  </a:cubicBezTo>
                  <a:cubicBezTo>
                    <a:pt x="33" y="210"/>
                    <a:pt x="39" y="195"/>
                    <a:pt x="39" y="195"/>
                  </a:cubicBezTo>
                  <a:cubicBezTo>
                    <a:pt x="39" y="195"/>
                    <a:pt x="11" y="212"/>
                    <a:pt x="5" y="230"/>
                  </a:cubicBezTo>
                  <a:cubicBezTo>
                    <a:pt x="0" y="248"/>
                    <a:pt x="12" y="253"/>
                    <a:pt x="12" y="253"/>
                  </a:cubicBezTo>
                  <a:cubicBezTo>
                    <a:pt x="12" y="253"/>
                    <a:pt x="12" y="286"/>
                    <a:pt x="31" y="293"/>
                  </a:cubicBezTo>
                  <a:cubicBezTo>
                    <a:pt x="50" y="301"/>
                    <a:pt x="65" y="294"/>
                    <a:pt x="65" y="294"/>
                  </a:cubicBezTo>
                  <a:cubicBezTo>
                    <a:pt x="65" y="294"/>
                    <a:pt x="53" y="354"/>
                    <a:pt x="69" y="397"/>
                  </a:cubicBezTo>
                  <a:cubicBezTo>
                    <a:pt x="86" y="441"/>
                    <a:pt x="118" y="489"/>
                    <a:pt x="118" y="489"/>
                  </a:cubicBezTo>
                  <a:cubicBezTo>
                    <a:pt x="118" y="489"/>
                    <a:pt x="115" y="521"/>
                    <a:pt x="111" y="529"/>
                  </a:cubicBezTo>
                  <a:cubicBezTo>
                    <a:pt x="109" y="538"/>
                    <a:pt x="96" y="557"/>
                    <a:pt x="115" y="570"/>
                  </a:cubicBezTo>
                  <a:cubicBezTo>
                    <a:pt x="135" y="584"/>
                    <a:pt x="182" y="589"/>
                    <a:pt x="193" y="582"/>
                  </a:cubicBezTo>
                  <a:cubicBezTo>
                    <a:pt x="204" y="576"/>
                    <a:pt x="201" y="557"/>
                    <a:pt x="203" y="550"/>
                  </a:cubicBezTo>
                  <a:cubicBezTo>
                    <a:pt x="204" y="543"/>
                    <a:pt x="219" y="516"/>
                    <a:pt x="222" y="509"/>
                  </a:cubicBezTo>
                  <a:cubicBezTo>
                    <a:pt x="223" y="501"/>
                    <a:pt x="223" y="460"/>
                    <a:pt x="220" y="446"/>
                  </a:cubicBezTo>
                  <a:cubicBezTo>
                    <a:pt x="223" y="453"/>
                    <a:pt x="235" y="484"/>
                    <a:pt x="280" y="486"/>
                  </a:cubicBezTo>
                  <a:cubicBezTo>
                    <a:pt x="321" y="487"/>
                    <a:pt x="334" y="465"/>
                    <a:pt x="334" y="450"/>
                  </a:cubicBezTo>
                  <a:cubicBezTo>
                    <a:pt x="334" y="457"/>
                    <a:pt x="337" y="487"/>
                    <a:pt x="333" y="493"/>
                  </a:cubicBezTo>
                  <a:cubicBezTo>
                    <a:pt x="329" y="498"/>
                    <a:pt x="317" y="502"/>
                    <a:pt x="305" y="509"/>
                  </a:cubicBezTo>
                  <a:cubicBezTo>
                    <a:pt x="292" y="517"/>
                    <a:pt x="276" y="525"/>
                    <a:pt x="303" y="558"/>
                  </a:cubicBezTo>
                  <a:cubicBezTo>
                    <a:pt x="333" y="596"/>
                    <a:pt x="339" y="599"/>
                    <a:pt x="364" y="578"/>
                  </a:cubicBezTo>
                  <a:cubicBezTo>
                    <a:pt x="390" y="558"/>
                    <a:pt x="417" y="539"/>
                    <a:pt x="436" y="514"/>
                  </a:cubicBezTo>
                  <a:cubicBezTo>
                    <a:pt x="455" y="490"/>
                    <a:pt x="489" y="400"/>
                    <a:pt x="489" y="400"/>
                  </a:cubicBezTo>
                  <a:cubicBezTo>
                    <a:pt x="489" y="400"/>
                    <a:pt x="469" y="387"/>
                    <a:pt x="455" y="369"/>
                  </a:cubicBezTo>
                  <a:cubicBezTo>
                    <a:pt x="446" y="355"/>
                    <a:pt x="443" y="347"/>
                    <a:pt x="443" y="347"/>
                  </a:cubicBezTo>
                  <a:cubicBezTo>
                    <a:pt x="443" y="347"/>
                    <a:pt x="470" y="374"/>
                    <a:pt x="499" y="381"/>
                  </a:cubicBezTo>
                  <a:cubicBezTo>
                    <a:pt x="510" y="393"/>
                    <a:pt x="528" y="411"/>
                    <a:pt x="543" y="416"/>
                  </a:cubicBezTo>
                  <a:cubicBezTo>
                    <a:pt x="598" y="440"/>
                    <a:pt x="616" y="370"/>
                    <a:pt x="616" y="370"/>
                  </a:cubicBezTo>
                  <a:lnTo>
                    <a:pt x="608" y="369"/>
                  </a:lnTo>
                  <a:cubicBezTo>
                    <a:pt x="608" y="369"/>
                    <a:pt x="593" y="404"/>
                    <a:pt x="568" y="402"/>
                  </a:cubicBezTo>
                  <a:cubicBezTo>
                    <a:pt x="519" y="396"/>
                    <a:pt x="534" y="295"/>
                    <a:pt x="534" y="295"/>
                  </a:cubicBezTo>
                  <a:cubicBezTo>
                    <a:pt x="534" y="295"/>
                    <a:pt x="583" y="366"/>
                    <a:pt x="683" y="363"/>
                  </a:cubicBezTo>
                  <a:cubicBezTo>
                    <a:pt x="744" y="365"/>
                    <a:pt x="815" y="294"/>
                    <a:pt x="809" y="164"/>
                  </a:cubicBezTo>
                  <a:close/>
                  <a:moveTo>
                    <a:pt x="464" y="159"/>
                  </a:moveTo>
                  <a:cubicBezTo>
                    <a:pt x="464" y="159"/>
                    <a:pt x="468" y="113"/>
                    <a:pt x="477" y="106"/>
                  </a:cubicBezTo>
                  <a:cubicBezTo>
                    <a:pt x="489" y="98"/>
                    <a:pt x="522" y="109"/>
                    <a:pt x="522" y="109"/>
                  </a:cubicBezTo>
                  <a:cubicBezTo>
                    <a:pt x="522" y="109"/>
                    <a:pt x="502" y="109"/>
                    <a:pt x="489" y="120"/>
                  </a:cubicBezTo>
                  <a:cubicBezTo>
                    <a:pt x="479" y="130"/>
                    <a:pt x="464" y="159"/>
                    <a:pt x="464" y="159"/>
                  </a:cubicBezTo>
                  <a:close/>
                  <a:moveTo>
                    <a:pt x="543" y="200"/>
                  </a:moveTo>
                  <a:cubicBezTo>
                    <a:pt x="528" y="212"/>
                    <a:pt x="514" y="227"/>
                    <a:pt x="514" y="227"/>
                  </a:cubicBezTo>
                  <a:cubicBezTo>
                    <a:pt x="514" y="227"/>
                    <a:pt x="517" y="221"/>
                    <a:pt x="519" y="217"/>
                  </a:cubicBezTo>
                  <a:cubicBezTo>
                    <a:pt x="522" y="211"/>
                    <a:pt x="526" y="206"/>
                    <a:pt x="526" y="206"/>
                  </a:cubicBezTo>
                  <a:cubicBezTo>
                    <a:pt x="526" y="206"/>
                    <a:pt x="521" y="204"/>
                    <a:pt x="514" y="198"/>
                  </a:cubicBezTo>
                  <a:cubicBezTo>
                    <a:pt x="510" y="193"/>
                    <a:pt x="509" y="189"/>
                    <a:pt x="507" y="187"/>
                  </a:cubicBezTo>
                  <a:cubicBezTo>
                    <a:pt x="507" y="187"/>
                    <a:pt x="504" y="188"/>
                    <a:pt x="500" y="192"/>
                  </a:cubicBezTo>
                  <a:cubicBezTo>
                    <a:pt x="496" y="195"/>
                    <a:pt x="491" y="202"/>
                    <a:pt x="491" y="202"/>
                  </a:cubicBezTo>
                  <a:cubicBezTo>
                    <a:pt x="491" y="202"/>
                    <a:pt x="504" y="176"/>
                    <a:pt x="523" y="162"/>
                  </a:cubicBezTo>
                  <a:cubicBezTo>
                    <a:pt x="544" y="149"/>
                    <a:pt x="564" y="149"/>
                    <a:pt x="564" y="149"/>
                  </a:cubicBezTo>
                  <a:cubicBezTo>
                    <a:pt x="564" y="149"/>
                    <a:pt x="562" y="149"/>
                    <a:pt x="555" y="153"/>
                  </a:cubicBezTo>
                  <a:cubicBezTo>
                    <a:pt x="548" y="157"/>
                    <a:pt x="548" y="157"/>
                    <a:pt x="548" y="157"/>
                  </a:cubicBezTo>
                  <a:cubicBezTo>
                    <a:pt x="548" y="157"/>
                    <a:pt x="555" y="159"/>
                    <a:pt x="560" y="165"/>
                  </a:cubicBezTo>
                  <a:cubicBezTo>
                    <a:pt x="566" y="172"/>
                    <a:pt x="567" y="180"/>
                    <a:pt x="567" y="180"/>
                  </a:cubicBezTo>
                  <a:cubicBezTo>
                    <a:pt x="567" y="180"/>
                    <a:pt x="568" y="180"/>
                    <a:pt x="575" y="177"/>
                  </a:cubicBezTo>
                  <a:cubicBezTo>
                    <a:pt x="582" y="174"/>
                    <a:pt x="589" y="174"/>
                    <a:pt x="589" y="174"/>
                  </a:cubicBezTo>
                  <a:cubicBezTo>
                    <a:pt x="589" y="174"/>
                    <a:pt x="564" y="183"/>
                    <a:pt x="543" y="200"/>
                  </a:cubicBezTo>
                  <a:close/>
                  <a:moveTo>
                    <a:pt x="748" y="78"/>
                  </a:moveTo>
                  <a:cubicBezTo>
                    <a:pt x="732" y="90"/>
                    <a:pt x="714" y="91"/>
                    <a:pt x="713" y="86"/>
                  </a:cubicBezTo>
                  <a:cubicBezTo>
                    <a:pt x="710" y="81"/>
                    <a:pt x="714" y="81"/>
                    <a:pt x="714" y="81"/>
                  </a:cubicBezTo>
                  <a:cubicBezTo>
                    <a:pt x="714" y="81"/>
                    <a:pt x="732" y="74"/>
                    <a:pt x="741" y="67"/>
                  </a:cubicBezTo>
                  <a:cubicBezTo>
                    <a:pt x="753" y="57"/>
                    <a:pt x="764" y="36"/>
                    <a:pt x="768" y="41"/>
                  </a:cubicBezTo>
                  <a:cubicBezTo>
                    <a:pt x="772" y="48"/>
                    <a:pt x="761" y="68"/>
                    <a:pt x="748" y="7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37" name="Freeform 12"/>
          <p:cNvSpPr>
            <a:spLocks noEditPoints="1"/>
          </p:cNvSpPr>
          <p:nvPr/>
        </p:nvSpPr>
        <p:spPr bwMode="auto">
          <a:xfrm>
            <a:off x="5565859" y="4461094"/>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nvGrpSpPr>
          <p:cNvPr id="87" name="Group 86"/>
          <p:cNvGrpSpPr/>
          <p:nvPr/>
        </p:nvGrpSpPr>
        <p:grpSpPr>
          <a:xfrm>
            <a:off x="7190632" y="4498166"/>
            <a:ext cx="561657" cy="585168"/>
            <a:chOff x="8205788" y="4241800"/>
            <a:chExt cx="682625" cy="711200"/>
          </a:xfrm>
          <a:solidFill>
            <a:schemeClr val="tx2">
              <a:lumMod val="75000"/>
            </a:schemeClr>
          </a:solidFill>
        </p:grpSpPr>
        <p:sp>
          <p:nvSpPr>
            <p:cNvPr id="80"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1"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2"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3"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88" name="Rectangle 87"/>
          <p:cNvSpPr/>
          <p:nvPr/>
        </p:nvSpPr>
        <p:spPr>
          <a:xfrm>
            <a:off x="559453" y="5354337"/>
            <a:ext cx="4084773" cy="461665"/>
          </a:xfrm>
          <a:prstGeom prst="rect">
            <a:avLst/>
          </a:prstGeom>
        </p:spPr>
        <p:txBody>
          <a:bodyPr wrap="none">
            <a:spAutoFit/>
          </a:bodyPr>
          <a:lstStyle/>
          <a:p>
            <a:pPr algn="ctr"/>
            <a:r>
              <a:rPr lang="en-GB" sz="2400" dirty="0">
                <a:solidFill>
                  <a:srgbClr val="505050"/>
                </a:solidFill>
                <a:latin typeface="Segoe UI Light"/>
              </a:rPr>
              <a:t>Unique, innovative technology</a:t>
            </a:r>
          </a:p>
        </p:txBody>
      </p:sp>
      <p:sp>
        <p:nvSpPr>
          <p:cNvPr id="89" name="Rectangle 88"/>
          <p:cNvSpPr/>
          <p:nvPr/>
        </p:nvSpPr>
        <p:spPr>
          <a:xfrm>
            <a:off x="5323263" y="5379603"/>
            <a:ext cx="2834430" cy="461665"/>
          </a:xfrm>
          <a:prstGeom prst="rect">
            <a:avLst/>
          </a:prstGeom>
        </p:spPr>
        <p:txBody>
          <a:bodyPr wrap="none">
            <a:spAutoFit/>
          </a:bodyPr>
          <a:lstStyle/>
          <a:p>
            <a:pPr algn="ctr"/>
            <a:r>
              <a:rPr lang="en-GB" sz="2400" dirty="0">
                <a:solidFill>
                  <a:srgbClr val="505050"/>
                </a:solidFill>
                <a:latin typeface="Segoe UI Light"/>
              </a:rPr>
              <a:t>Seamless integration</a:t>
            </a:r>
          </a:p>
        </p:txBody>
      </p:sp>
      <p:sp>
        <p:nvSpPr>
          <p:cNvPr id="90" name="Rectangle 89"/>
          <p:cNvSpPr/>
          <p:nvPr/>
        </p:nvSpPr>
        <p:spPr>
          <a:xfrm>
            <a:off x="8405964" y="1121896"/>
            <a:ext cx="2783145" cy="830997"/>
          </a:xfrm>
          <a:prstGeom prst="rect">
            <a:avLst/>
          </a:prstGeom>
        </p:spPr>
        <p:txBody>
          <a:bodyPr wrap="square">
            <a:spAutoFit/>
          </a:bodyPr>
          <a:lstStyle/>
          <a:p>
            <a:r>
              <a:rPr lang="en-GB" sz="2400" dirty="0">
                <a:solidFill>
                  <a:srgbClr val="505050"/>
                </a:solidFill>
                <a:latin typeface="Segoe UI Light"/>
              </a:rPr>
              <a:t>Component </a:t>
            </a:r>
            <a:r>
              <a:rPr lang="en-GB" sz="2400" dirty="0" smtClean="0">
                <a:solidFill>
                  <a:srgbClr val="505050"/>
                </a:solidFill>
                <a:latin typeface="Segoe UI Light"/>
              </a:rPr>
              <a:t>of PDW </a:t>
            </a:r>
            <a:r>
              <a:rPr lang="en-GB" sz="2400" dirty="0">
                <a:solidFill>
                  <a:srgbClr val="505050"/>
                </a:solidFill>
                <a:latin typeface="Segoe UI Light"/>
              </a:rPr>
              <a:t>region in APS</a:t>
            </a:r>
          </a:p>
        </p:txBody>
      </p:sp>
      <p:sp>
        <p:nvSpPr>
          <p:cNvPr id="91" name="Rectangle 90"/>
          <p:cNvSpPr/>
          <p:nvPr/>
        </p:nvSpPr>
        <p:spPr>
          <a:xfrm>
            <a:off x="8405965" y="2496070"/>
            <a:ext cx="3477980" cy="1200329"/>
          </a:xfrm>
          <a:prstGeom prst="rect">
            <a:avLst/>
          </a:prstGeom>
        </p:spPr>
        <p:txBody>
          <a:bodyPr wrap="square">
            <a:spAutoFit/>
          </a:bodyPr>
          <a:lstStyle/>
          <a:p>
            <a:r>
              <a:rPr lang="en-GB" sz="2400" dirty="0">
                <a:solidFill>
                  <a:srgbClr val="505050"/>
                </a:solidFill>
                <a:latin typeface="Segoe UI Light"/>
              </a:rPr>
              <a:t>Transparent Database Encryption (TDE) and Always Encrypted</a:t>
            </a:r>
          </a:p>
        </p:txBody>
      </p:sp>
      <p:sp>
        <p:nvSpPr>
          <p:cNvPr id="92" name="Rectangle 91"/>
          <p:cNvSpPr/>
          <p:nvPr/>
        </p:nvSpPr>
        <p:spPr>
          <a:xfrm>
            <a:off x="8405965" y="4262666"/>
            <a:ext cx="3477980" cy="1569660"/>
          </a:xfrm>
          <a:prstGeom prst="rect">
            <a:avLst/>
          </a:prstGeom>
        </p:spPr>
        <p:txBody>
          <a:bodyPr wrap="square">
            <a:spAutoFit/>
          </a:bodyPr>
          <a:lstStyle/>
          <a:p>
            <a:r>
              <a:rPr lang="en-GB" sz="2400" dirty="0">
                <a:solidFill>
                  <a:srgbClr val="505050"/>
                </a:solidFill>
                <a:latin typeface="Segoe UI Light"/>
              </a:rPr>
              <a:t>Highly </a:t>
            </a:r>
            <a:r>
              <a:rPr lang="en-GB" sz="2400" dirty="0" smtClean="0">
                <a:solidFill>
                  <a:srgbClr val="505050"/>
                </a:solidFill>
                <a:latin typeface="Segoe UI Light"/>
              </a:rPr>
              <a:t>parallelized, distributed </a:t>
            </a:r>
            <a:r>
              <a:rPr lang="en-GB" sz="2400" dirty="0">
                <a:solidFill>
                  <a:srgbClr val="505050"/>
                </a:solidFill>
                <a:latin typeface="Segoe UI Light"/>
              </a:rPr>
              <a:t>query engine accessing heterogeneous data via SQL</a:t>
            </a:r>
          </a:p>
        </p:txBody>
      </p:sp>
    </p:spTree>
    <p:extLst>
      <p:ext uri="{BB962C8B-B14F-4D97-AF65-F5344CB8AC3E}">
        <p14:creationId xmlns:p14="http://schemas.microsoft.com/office/powerpoint/2010/main" val="19082465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Right Arrow 280"/>
          <p:cNvSpPr/>
          <p:nvPr/>
        </p:nvSpPr>
        <p:spPr bwMode="auto">
          <a:xfrm rot="10800000">
            <a:off x="4474590" y="4222696"/>
            <a:ext cx="790833" cy="41058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ight Arrow 29"/>
          <p:cNvSpPr/>
          <p:nvPr/>
        </p:nvSpPr>
        <p:spPr bwMode="auto">
          <a:xfrm>
            <a:off x="7875091" y="4272877"/>
            <a:ext cx="790833" cy="41058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5008574" y="3621722"/>
            <a:ext cx="3148080" cy="130237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320" y="296898"/>
            <a:ext cx="11887518" cy="848681"/>
          </a:xfrm>
        </p:spPr>
        <p:txBody>
          <a:bodyPr>
            <a:normAutofit/>
          </a:bodyPr>
          <a:lstStyle/>
          <a:p>
            <a:r>
              <a:rPr lang="en-GB" sz="4800" dirty="0" smtClean="0"/>
              <a:t>How it works</a:t>
            </a:r>
            <a:endParaRPr lang="en-GB" sz="4800" dirty="0"/>
          </a:p>
        </p:txBody>
      </p:sp>
      <p:grpSp>
        <p:nvGrpSpPr>
          <p:cNvPr id="174" name="Group 173"/>
          <p:cNvGrpSpPr/>
          <p:nvPr/>
        </p:nvGrpSpPr>
        <p:grpSpPr>
          <a:xfrm>
            <a:off x="2506009" y="2627619"/>
            <a:ext cx="1525018" cy="979262"/>
            <a:chOff x="6768124" y="2776305"/>
            <a:chExt cx="1866725" cy="1198683"/>
          </a:xfrm>
        </p:grpSpPr>
        <p:sp>
          <p:nvSpPr>
            <p:cNvPr id="175" name="Freeform 5"/>
            <p:cNvSpPr>
              <a:spLocks noEditPoints="1"/>
            </p:cNvSpPr>
            <p:nvPr/>
          </p:nvSpPr>
          <p:spPr bwMode="auto">
            <a:xfrm>
              <a:off x="6768124" y="2781043"/>
              <a:ext cx="573283" cy="1193945"/>
            </a:xfrm>
            <a:custGeom>
              <a:avLst/>
              <a:gdLst>
                <a:gd name="T0" fmla="*/ 245 w 272"/>
                <a:gd name="T1" fmla="*/ 0 h 560"/>
                <a:gd name="T2" fmla="*/ 27 w 272"/>
                <a:gd name="T3" fmla="*/ 0 h 560"/>
                <a:gd name="T4" fmla="*/ 0 w 272"/>
                <a:gd name="T5" fmla="*/ 26 h 560"/>
                <a:gd name="T6" fmla="*/ 0 w 272"/>
                <a:gd name="T7" fmla="*/ 560 h 560"/>
                <a:gd name="T8" fmla="*/ 272 w 272"/>
                <a:gd name="T9" fmla="*/ 560 h 560"/>
                <a:gd name="T10" fmla="*/ 272 w 272"/>
                <a:gd name="T11" fmla="*/ 26 h 560"/>
                <a:gd name="T12" fmla="*/ 245 w 272"/>
                <a:gd name="T13" fmla="*/ 0 h 560"/>
                <a:gd name="T14" fmla="*/ 224 w 272"/>
                <a:gd name="T15" fmla="*/ 512 h 560"/>
                <a:gd name="T16" fmla="*/ 48 w 272"/>
                <a:gd name="T17" fmla="*/ 512 h 560"/>
                <a:gd name="T18" fmla="*/ 48 w 272"/>
                <a:gd name="T19" fmla="*/ 480 h 560"/>
                <a:gd name="T20" fmla="*/ 224 w 272"/>
                <a:gd name="T21" fmla="*/ 480 h 560"/>
                <a:gd name="T22" fmla="*/ 224 w 272"/>
                <a:gd name="T23" fmla="*/ 512 h 560"/>
                <a:gd name="T24" fmla="*/ 224 w 272"/>
                <a:gd name="T25" fmla="*/ 448 h 560"/>
                <a:gd name="T26" fmla="*/ 48 w 272"/>
                <a:gd name="T27" fmla="*/ 448 h 560"/>
                <a:gd name="T28" fmla="*/ 48 w 272"/>
                <a:gd name="T29" fmla="*/ 416 h 560"/>
                <a:gd name="T30" fmla="*/ 224 w 272"/>
                <a:gd name="T31" fmla="*/ 416 h 560"/>
                <a:gd name="T32" fmla="*/ 224 w 272"/>
                <a:gd name="T33" fmla="*/ 448 h 560"/>
                <a:gd name="T34" fmla="*/ 224 w 272"/>
                <a:gd name="T35" fmla="*/ 112 h 560"/>
                <a:gd name="T36" fmla="*/ 48 w 272"/>
                <a:gd name="T37" fmla="*/ 112 h 560"/>
                <a:gd name="T38" fmla="*/ 48 w 272"/>
                <a:gd name="T39" fmla="*/ 80 h 560"/>
                <a:gd name="T40" fmla="*/ 224 w 272"/>
                <a:gd name="T41" fmla="*/ 80 h 560"/>
                <a:gd name="T42" fmla="*/ 224 w 272"/>
                <a:gd name="T43" fmla="*/ 1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2" h="560">
                  <a:moveTo>
                    <a:pt x="245" y="0"/>
                  </a:moveTo>
                  <a:lnTo>
                    <a:pt x="27" y="0"/>
                  </a:lnTo>
                  <a:cubicBezTo>
                    <a:pt x="12" y="0"/>
                    <a:pt x="0" y="12"/>
                    <a:pt x="0" y="26"/>
                  </a:cubicBezTo>
                  <a:lnTo>
                    <a:pt x="0" y="560"/>
                  </a:lnTo>
                  <a:lnTo>
                    <a:pt x="272" y="560"/>
                  </a:lnTo>
                  <a:lnTo>
                    <a:pt x="272" y="26"/>
                  </a:lnTo>
                  <a:cubicBezTo>
                    <a:pt x="272" y="12"/>
                    <a:pt x="260" y="0"/>
                    <a:pt x="245" y="0"/>
                  </a:cubicBezTo>
                  <a:close/>
                  <a:moveTo>
                    <a:pt x="224" y="512"/>
                  </a:moveTo>
                  <a:lnTo>
                    <a:pt x="48" y="512"/>
                  </a:lnTo>
                  <a:lnTo>
                    <a:pt x="48" y="480"/>
                  </a:lnTo>
                  <a:lnTo>
                    <a:pt x="224" y="480"/>
                  </a:lnTo>
                  <a:lnTo>
                    <a:pt x="224" y="512"/>
                  </a:lnTo>
                  <a:close/>
                  <a:moveTo>
                    <a:pt x="224" y="448"/>
                  </a:moveTo>
                  <a:lnTo>
                    <a:pt x="48" y="448"/>
                  </a:lnTo>
                  <a:lnTo>
                    <a:pt x="48" y="416"/>
                  </a:lnTo>
                  <a:lnTo>
                    <a:pt x="224" y="416"/>
                  </a:lnTo>
                  <a:lnTo>
                    <a:pt x="224" y="448"/>
                  </a:lnTo>
                  <a:close/>
                  <a:moveTo>
                    <a:pt x="224" y="112"/>
                  </a:moveTo>
                  <a:lnTo>
                    <a:pt x="48" y="112"/>
                  </a:lnTo>
                  <a:lnTo>
                    <a:pt x="48" y="80"/>
                  </a:lnTo>
                  <a:lnTo>
                    <a:pt x="224" y="80"/>
                  </a:lnTo>
                  <a:lnTo>
                    <a:pt x="224" y="112"/>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76" name="Freeform 6"/>
            <p:cNvSpPr>
              <a:spLocks noEditPoints="1"/>
            </p:cNvSpPr>
            <p:nvPr/>
          </p:nvSpPr>
          <p:spPr bwMode="auto">
            <a:xfrm>
              <a:off x="7412476" y="2776305"/>
              <a:ext cx="578021" cy="1193945"/>
            </a:xfrm>
            <a:custGeom>
              <a:avLst/>
              <a:gdLst>
                <a:gd name="T0" fmla="*/ 245 w 272"/>
                <a:gd name="T1" fmla="*/ 0 h 560"/>
                <a:gd name="T2" fmla="*/ 27 w 272"/>
                <a:gd name="T3" fmla="*/ 0 h 560"/>
                <a:gd name="T4" fmla="*/ 0 w 272"/>
                <a:gd name="T5" fmla="*/ 27 h 560"/>
                <a:gd name="T6" fmla="*/ 0 w 272"/>
                <a:gd name="T7" fmla="*/ 560 h 560"/>
                <a:gd name="T8" fmla="*/ 272 w 272"/>
                <a:gd name="T9" fmla="*/ 560 h 560"/>
                <a:gd name="T10" fmla="*/ 272 w 272"/>
                <a:gd name="T11" fmla="*/ 27 h 560"/>
                <a:gd name="T12" fmla="*/ 245 w 272"/>
                <a:gd name="T13" fmla="*/ 0 h 560"/>
                <a:gd name="T14" fmla="*/ 224 w 272"/>
                <a:gd name="T15" fmla="*/ 512 h 560"/>
                <a:gd name="T16" fmla="*/ 48 w 272"/>
                <a:gd name="T17" fmla="*/ 512 h 560"/>
                <a:gd name="T18" fmla="*/ 48 w 272"/>
                <a:gd name="T19" fmla="*/ 480 h 560"/>
                <a:gd name="T20" fmla="*/ 224 w 272"/>
                <a:gd name="T21" fmla="*/ 480 h 560"/>
                <a:gd name="T22" fmla="*/ 224 w 272"/>
                <a:gd name="T23" fmla="*/ 512 h 560"/>
                <a:gd name="T24" fmla="*/ 224 w 272"/>
                <a:gd name="T25" fmla="*/ 448 h 560"/>
                <a:gd name="T26" fmla="*/ 48 w 272"/>
                <a:gd name="T27" fmla="*/ 448 h 560"/>
                <a:gd name="T28" fmla="*/ 48 w 272"/>
                <a:gd name="T29" fmla="*/ 416 h 560"/>
                <a:gd name="T30" fmla="*/ 224 w 272"/>
                <a:gd name="T31" fmla="*/ 416 h 560"/>
                <a:gd name="T32" fmla="*/ 224 w 272"/>
                <a:gd name="T33" fmla="*/ 448 h 560"/>
                <a:gd name="T34" fmla="*/ 224 w 272"/>
                <a:gd name="T35" fmla="*/ 112 h 560"/>
                <a:gd name="T36" fmla="*/ 48 w 272"/>
                <a:gd name="T37" fmla="*/ 112 h 560"/>
                <a:gd name="T38" fmla="*/ 48 w 272"/>
                <a:gd name="T39" fmla="*/ 80 h 560"/>
                <a:gd name="T40" fmla="*/ 224 w 272"/>
                <a:gd name="T41" fmla="*/ 80 h 560"/>
                <a:gd name="T42" fmla="*/ 224 w 272"/>
                <a:gd name="T43" fmla="*/ 1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2" h="560">
                  <a:moveTo>
                    <a:pt x="245" y="0"/>
                  </a:moveTo>
                  <a:lnTo>
                    <a:pt x="27" y="0"/>
                  </a:lnTo>
                  <a:cubicBezTo>
                    <a:pt x="12" y="0"/>
                    <a:pt x="0" y="12"/>
                    <a:pt x="0" y="27"/>
                  </a:cubicBezTo>
                  <a:lnTo>
                    <a:pt x="0" y="560"/>
                  </a:lnTo>
                  <a:lnTo>
                    <a:pt x="272" y="560"/>
                  </a:lnTo>
                  <a:lnTo>
                    <a:pt x="272" y="27"/>
                  </a:lnTo>
                  <a:cubicBezTo>
                    <a:pt x="272" y="12"/>
                    <a:pt x="260" y="0"/>
                    <a:pt x="245" y="0"/>
                  </a:cubicBezTo>
                  <a:close/>
                  <a:moveTo>
                    <a:pt x="224" y="512"/>
                  </a:moveTo>
                  <a:lnTo>
                    <a:pt x="48" y="512"/>
                  </a:lnTo>
                  <a:lnTo>
                    <a:pt x="48" y="480"/>
                  </a:lnTo>
                  <a:lnTo>
                    <a:pt x="224" y="480"/>
                  </a:lnTo>
                  <a:lnTo>
                    <a:pt x="224" y="512"/>
                  </a:lnTo>
                  <a:close/>
                  <a:moveTo>
                    <a:pt x="224" y="448"/>
                  </a:moveTo>
                  <a:lnTo>
                    <a:pt x="48" y="448"/>
                  </a:lnTo>
                  <a:lnTo>
                    <a:pt x="48" y="416"/>
                  </a:lnTo>
                  <a:lnTo>
                    <a:pt x="224" y="416"/>
                  </a:lnTo>
                  <a:lnTo>
                    <a:pt x="224" y="448"/>
                  </a:lnTo>
                  <a:close/>
                  <a:moveTo>
                    <a:pt x="224" y="112"/>
                  </a:moveTo>
                  <a:lnTo>
                    <a:pt x="48" y="112"/>
                  </a:lnTo>
                  <a:lnTo>
                    <a:pt x="48" y="80"/>
                  </a:lnTo>
                  <a:lnTo>
                    <a:pt x="224" y="80"/>
                  </a:lnTo>
                  <a:lnTo>
                    <a:pt x="224" y="112"/>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77" name="Freeform 7"/>
            <p:cNvSpPr>
              <a:spLocks noEditPoints="1"/>
            </p:cNvSpPr>
            <p:nvPr/>
          </p:nvSpPr>
          <p:spPr bwMode="auto">
            <a:xfrm>
              <a:off x="8056828" y="2781043"/>
              <a:ext cx="578021" cy="1193945"/>
            </a:xfrm>
            <a:custGeom>
              <a:avLst/>
              <a:gdLst>
                <a:gd name="T0" fmla="*/ 245 w 272"/>
                <a:gd name="T1" fmla="*/ 0 h 560"/>
                <a:gd name="T2" fmla="*/ 27 w 272"/>
                <a:gd name="T3" fmla="*/ 0 h 560"/>
                <a:gd name="T4" fmla="*/ 0 w 272"/>
                <a:gd name="T5" fmla="*/ 26 h 560"/>
                <a:gd name="T6" fmla="*/ 0 w 272"/>
                <a:gd name="T7" fmla="*/ 560 h 560"/>
                <a:gd name="T8" fmla="*/ 272 w 272"/>
                <a:gd name="T9" fmla="*/ 560 h 560"/>
                <a:gd name="T10" fmla="*/ 272 w 272"/>
                <a:gd name="T11" fmla="*/ 26 h 560"/>
                <a:gd name="T12" fmla="*/ 245 w 272"/>
                <a:gd name="T13" fmla="*/ 0 h 560"/>
                <a:gd name="T14" fmla="*/ 224 w 272"/>
                <a:gd name="T15" fmla="*/ 512 h 560"/>
                <a:gd name="T16" fmla="*/ 48 w 272"/>
                <a:gd name="T17" fmla="*/ 512 h 560"/>
                <a:gd name="T18" fmla="*/ 48 w 272"/>
                <a:gd name="T19" fmla="*/ 480 h 560"/>
                <a:gd name="T20" fmla="*/ 224 w 272"/>
                <a:gd name="T21" fmla="*/ 480 h 560"/>
                <a:gd name="T22" fmla="*/ 224 w 272"/>
                <a:gd name="T23" fmla="*/ 512 h 560"/>
                <a:gd name="T24" fmla="*/ 224 w 272"/>
                <a:gd name="T25" fmla="*/ 448 h 560"/>
                <a:gd name="T26" fmla="*/ 48 w 272"/>
                <a:gd name="T27" fmla="*/ 448 h 560"/>
                <a:gd name="T28" fmla="*/ 48 w 272"/>
                <a:gd name="T29" fmla="*/ 416 h 560"/>
                <a:gd name="T30" fmla="*/ 224 w 272"/>
                <a:gd name="T31" fmla="*/ 416 h 560"/>
                <a:gd name="T32" fmla="*/ 224 w 272"/>
                <a:gd name="T33" fmla="*/ 448 h 560"/>
                <a:gd name="T34" fmla="*/ 224 w 272"/>
                <a:gd name="T35" fmla="*/ 112 h 560"/>
                <a:gd name="T36" fmla="*/ 48 w 272"/>
                <a:gd name="T37" fmla="*/ 112 h 560"/>
                <a:gd name="T38" fmla="*/ 48 w 272"/>
                <a:gd name="T39" fmla="*/ 80 h 560"/>
                <a:gd name="T40" fmla="*/ 224 w 272"/>
                <a:gd name="T41" fmla="*/ 80 h 560"/>
                <a:gd name="T42" fmla="*/ 224 w 272"/>
                <a:gd name="T43" fmla="*/ 1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2" h="560">
                  <a:moveTo>
                    <a:pt x="245" y="0"/>
                  </a:moveTo>
                  <a:lnTo>
                    <a:pt x="27" y="0"/>
                  </a:lnTo>
                  <a:cubicBezTo>
                    <a:pt x="12" y="0"/>
                    <a:pt x="0" y="12"/>
                    <a:pt x="0" y="26"/>
                  </a:cubicBezTo>
                  <a:lnTo>
                    <a:pt x="0" y="560"/>
                  </a:lnTo>
                  <a:lnTo>
                    <a:pt x="272" y="560"/>
                  </a:lnTo>
                  <a:lnTo>
                    <a:pt x="272" y="26"/>
                  </a:lnTo>
                  <a:cubicBezTo>
                    <a:pt x="272" y="12"/>
                    <a:pt x="260" y="0"/>
                    <a:pt x="245" y="0"/>
                  </a:cubicBezTo>
                  <a:close/>
                  <a:moveTo>
                    <a:pt x="224" y="512"/>
                  </a:moveTo>
                  <a:lnTo>
                    <a:pt x="48" y="512"/>
                  </a:lnTo>
                  <a:lnTo>
                    <a:pt x="48" y="480"/>
                  </a:lnTo>
                  <a:lnTo>
                    <a:pt x="224" y="480"/>
                  </a:lnTo>
                  <a:lnTo>
                    <a:pt x="224" y="512"/>
                  </a:lnTo>
                  <a:close/>
                  <a:moveTo>
                    <a:pt x="224" y="448"/>
                  </a:moveTo>
                  <a:lnTo>
                    <a:pt x="48" y="448"/>
                  </a:lnTo>
                  <a:lnTo>
                    <a:pt x="48" y="416"/>
                  </a:lnTo>
                  <a:lnTo>
                    <a:pt x="224" y="416"/>
                  </a:lnTo>
                  <a:lnTo>
                    <a:pt x="224" y="448"/>
                  </a:lnTo>
                  <a:close/>
                  <a:moveTo>
                    <a:pt x="224" y="112"/>
                  </a:moveTo>
                  <a:lnTo>
                    <a:pt x="48" y="112"/>
                  </a:lnTo>
                  <a:lnTo>
                    <a:pt x="48" y="80"/>
                  </a:lnTo>
                  <a:lnTo>
                    <a:pt x="224" y="80"/>
                  </a:lnTo>
                  <a:lnTo>
                    <a:pt x="224" y="112"/>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196" name="Up Arrow 195"/>
          <p:cNvSpPr/>
          <p:nvPr/>
        </p:nvSpPr>
        <p:spPr bwMode="auto">
          <a:xfrm rot="10800000">
            <a:off x="6377584" y="1667069"/>
            <a:ext cx="499620" cy="527902"/>
          </a:xfrm>
          <a:prstGeom prst="up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2299653" y="3919690"/>
            <a:ext cx="1939334" cy="605800"/>
            <a:chOff x="2484489" y="3985799"/>
            <a:chExt cx="2061712" cy="644028"/>
          </a:xfrm>
        </p:grpSpPr>
        <p:sp>
          <p:nvSpPr>
            <p:cNvPr id="197" name="Freeform 12"/>
            <p:cNvSpPr>
              <a:spLocks noEditPoints="1"/>
            </p:cNvSpPr>
            <p:nvPr/>
          </p:nvSpPr>
          <p:spPr bwMode="auto">
            <a:xfrm>
              <a:off x="2484489" y="3985799"/>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98" name="Freeform 12"/>
            <p:cNvSpPr>
              <a:spLocks noEditPoints="1"/>
            </p:cNvSpPr>
            <p:nvPr/>
          </p:nvSpPr>
          <p:spPr bwMode="auto">
            <a:xfrm>
              <a:off x="3009738" y="3985799"/>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99" name="Freeform 12"/>
            <p:cNvSpPr>
              <a:spLocks noEditPoints="1"/>
            </p:cNvSpPr>
            <p:nvPr/>
          </p:nvSpPr>
          <p:spPr bwMode="auto">
            <a:xfrm>
              <a:off x="3532774" y="3985799"/>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0" name="Freeform 12"/>
            <p:cNvSpPr>
              <a:spLocks noEditPoints="1"/>
            </p:cNvSpPr>
            <p:nvPr/>
          </p:nvSpPr>
          <p:spPr bwMode="auto">
            <a:xfrm>
              <a:off x="4058023" y="3985799"/>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nvGrpSpPr>
          <p:cNvPr id="13" name="Group 12"/>
          <p:cNvGrpSpPr/>
          <p:nvPr/>
        </p:nvGrpSpPr>
        <p:grpSpPr>
          <a:xfrm>
            <a:off x="2299653" y="4579339"/>
            <a:ext cx="1939334" cy="605800"/>
            <a:chOff x="2484489" y="4933311"/>
            <a:chExt cx="2061712" cy="644028"/>
          </a:xfrm>
        </p:grpSpPr>
        <p:sp>
          <p:nvSpPr>
            <p:cNvPr id="201" name="Freeform 12"/>
            <p:cNvSpPr>
              <a:spLocks noEditPoints="1"/>
            </p:cNvSpPr>
            <p:nvPr/>
          </p:nvSpPr>
          <p:spPr bwMode="auto">
            <a:xfrm>
              <a:off x="2484489" y="4933311"/>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2" name="Freeform 12"/>
            <p:cNvSpPr>
              <a:spLocks noEditPoints="1"/>
            </p:cNvSpPr>
            <p:nvPr/>
          </p:nvSpPr>
          <p:spPr bwMode="auto">
            <a:xfrm>
              <a:off x="3009738" y="4933311"/>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3" name="Freeform 12"/>
            <p:cNvSpPr>
              <a:spLocks noEditPoints="1"/>
            </p:cNvSpPr>
            <p:nvPr/>
          </p:nvSpPr>
          <p:spPr bwMode="auto">
            <a:xfrm>
              <a:off x="3532774" y="4933311"/>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4" name="Freeform 12"/>
            <p:cNvSpPr>
              <a:spLocks noEditPoints="1"/>
            </p:cNvSpPr>
            <p:nvPr/>
          </p:nvSpPr>
          <p:spPr bwMode="auto">
            <a:xfrm>
              <a:off x="4058023" y="4933311"/>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nvGrpSpPr>
          <p:cNvPr id="205" name="Group 204"/>
          <p:cNvGrpSpPr/>
          <p:nvPr/>
        </p:nvGrpSpPr>
        <p:grpSpPr>
          <a:xfrm>
            <a:off x="2282224" y="5287169"/>
            <a:ext cx="1939334" cy="605800"/>
            <a:chOff x="2484489" y="4933311"/>
            <a:chExt cx="2061712" cy="644028"/>
          </a:xfrm>
        </p:grpSpPr>
        <p:sp>
          <p:nvSpPr>
            <p:cNvPr id="206" name="Freeform 12"/>
            <p:cNvSpPr>
              <a:spLocks noEditPoints="1"/>
            </p:cNvSpPr>
            <p:nvPr/>
          </p:nvSpPr>
          <p:spPr bwMode="auto">
            <a:xfrm>
              <a:off x="2484489" y="4933311"/>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7" name="Freeform 12"/>
            <p:cNvSpPr>
              <a:spLocks noEditPoints="1"/>
            </p:cNvSpPr>
            <p:nvPr/>
          </p:nvSpPr>
          <p:spPr bwMode="auto">
            <a:xfrm>
              <a:off x="3009738" y="4933311"/>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8" name="Freeform 12"/>
            <p:cNvSpPr>
              <a:spLocks noEditPoints="1"/>
            </p:cNvSpPr>
            <p:nvPr/>
          </p:nvSpPr>
          <p:spPr bwMode="auto">
            <a:xfrm>
              <a:off x="3532774" y="4933311"/>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09" name="Freeform 12"/>
            <p:cNvSpPr>
              <a:spLocks noEditPoints="1"/>
            </p:cNvSpPr>
            <p:nvPr/>
          </p:nvSpPr>
          <p:spPr bwMode="auto">
            <a:xfrm>
              <a:off x="4058023" y="4933311"/>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nvGrpSpPr>
          <p:cNvPr id="210" name="Group 209"/>
          <p:cNvGrpSpPr/>
          <p:nvPr/>
        </p:nvGrpSpPr>
        <p:grpSpPr>
          <a:xfrm>
            <a:off x="9275556" y="2580437"/>
            <a:ext cx="1323482" cy="975391"/>
            <a:chOff x="10490200" y="923926"/>
            <a:chExt cx="579437" cy="427038"/>
          </a:xfrm>
          <a:solidFill>
            <a:schemeClr val="tx2"/>
          </a:solidFill>
        </p:grpSpPr>
        <p:sp>
          <p:nvSpPr>
            <p:cNvPr id="211" name="Freeform 5"/>
            <p:cNvSpPr>
              <a:spLocks/>
            </p:cNvSpPr>
            <p:nvPr/>
          </p:nvSpPr>
          <p:spPr bwMode="auto">
            <a:xfrm>
              <a:off x="10795000" y="1246188"/>
              <a:ext cx="65087" cy="85725"/>
            </a:xfrm>
            <a:custGeom>
              <a:avLst/>
              <a:gdLst>
                <a:gd name="T0" fmla="*/ 83 w 92"/>
                <a:gd name="T1" fmla="*/ 35 h 120"/>
                <a:gd name="T2" fmla="*/ 65 w 92"/>
                <a:gd name="T3" fmla="*/ 0 h 120"/>
                <a:gd name="T4" fmla="*/ 39 w 92"/>
                <a:gd name="T5" fmla="*/ 68 h 120"/>
                <a:gd name="T6" fmla="*/ 1 w 92"/>
                <a:gd name="T7" fmla="*/ 107 h 120"/>
                <a:gd name="T8" fmla="*/ 12 w 92"/>
                <a:gd name="T9" fmla="*/ 120 h 120"/>
                <a:gd name="T10" fmla="*/ 76 w 92"/>
                <a:gd name="T11" fmla="*/ 120 h 120"/>
                <a:gd name="T12" fmla="*/ 92 w 92"/>
                <a:gd name="T13" fmla="*/ 102 h 120"/>
                <a:gd name="T14" fmla="*/ 84 w 92"/>
                <a:gd name="T15" fmla="*/ 81 h 120"/>
                <a:gd name="T16" fmla="*/ 83 w 92"/>
                <a:gd name="T17" fmla="*/ 3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5"/>
                  </a:moveTo>
                  <a:cubicBezTo>
                    <a:pt x="79" y="23"/>
                    <a:pt x="65" y="0"/>
                    <a:pt x="65" y="0"/>
                  </a:cubicBezTo>
                  <a:cubicBezTo>
                    <a:pt x="65" y="0"/>
                    <a:pt x="62" y="34"/>
                    <a:pt x="39" y="68"/>
                  </a:cubicBezTo>
                  <a:cubicBezTo>
                    <a:pt x="16" y="102"/>
                    <a:pt x="1" y="107"/>
                    <a:pt x="1" y="107"/>
                  </a:cubicBezTo>
                  <a:cubicBezTo>
                    <a:pt x="1" y="107"/>
                    <a:pt x="0" y="118"/>
                    <a:pt x="12" y="120"/>
                  </a:cubicBezTo>
                  <a:cubicBezTo>
                    <a:pt x="16" y="120"/>
                    <a:pt x="68" y="120"/>
                    <a:pt x="76" y="120"/>
                  </a:cubicBezTo>
                  <a:cubicBezTo>
                    <a:pt x="86" y="120"/>
                    <a:pt x="92" y="111"/>
                    <a:pt x="92" y="102"/>
                  </a:cubicBezTo>
                  <a:cubicBezTo>
                    <a:pt x="92" y="92"/>
                    <a:pt x="84" y="81"/>
                    <a:pt x="84" y="81"/>
                  </a:cubicBezTo>
                  <a:cubicBezTo>
                    <a:pt x="84" y="81"/>
                    <a:pt x="86" y="46"/>
                    <a:pt x="83" y="3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12" name="Freeform 6"/>
            <p:cNvSpPr>
              <a:spLocks/>
            </p:cNvSpPr>
            <p:nvPr/>
          </p:nvSpPr>
          <p:spPr bwMode="auto">
            <a:xfrm>
              <a:off x="10496550" y="1214438"/>
              <a:ext cx="63500" cy="87313"/>
            </a:xfrm>
            <a:custGeom>
              <a:avLst/>
              <a:gdLst>
                <a:gd name="T0" fmla="*/ 44 w 89"/>
                <a:gd name="T1" fmla="*/ 0 h 121"/>
                <a:gd name="T2" fmla="*/ 44 w 89"/>
                <a:gd name="T3" fmla="*/ 0 h 121"/>
                <a:gd name="T4" fmla="*/ 13 w 89"/>
                <a:gd name="T5" fmla="*/ 38 h 121"/>
                <a:gd name="T6" fmla="*/ 9 w 89"/>
                <a:gd name="T7" fmla="*/ 66 h 121"/>
                <a:gd name="T8" fmla="*/ 71 w 89"/>
                <a:gd name="T9" fmla="*/ 113 h 121"/>
                <a:gd name="T10" fmla="*/ 89 w 89"/>
                <a:gd name="T11" fmla="*/ 96 h 121"/>
                <a:gd name="T12" fmla="*/ 67 w 89"/>
                <a:gd name="T13" fmla="*/ 59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3" y="38"/>
                  </a:cubicBezTo>
                  <a:cubicBezTo>
                    <a:pt x="0" y="55"/>
                    <a:pt x="9" y="66"/>
                    <a:pt x="9" y="66"/>
                  </a:cubicBezTo>
                  <a:cubicBezTo>
                    <a:pt x="9" y="66"/>
                    <a:pt x="43" y="121"/>
                    <a:pt x="71" y="113"/>
                  </a:cubicBezTo>
                  <a:cubicBezTo>
                    <a:pt x="81" y="110"/>
                    <a:pt x="89" y="96"/>
                    <a:pt x="89" y="96"/>
                  </a:cubicBezTo>
                  <a:cubicBezTo>
                    <a:pt x="89" y="96"/>
                    <a:pt x="77" y="79"/>
                    <a:pt x="67" y="59"/>
                  </a:cubicBezTo>
                  <a:cubicBezTo>
                    <a:pt x="56" y="37"/>
                    <a:pt x="47" y="4"/>
                    <a:pt x="44"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13" name="Freeform 7"/>
            <p:cNvSpPr>
              <a:spLocks noEditPoints="1"/>
            </p:cNvSpPr>
            <p:nvPr/>
          </p:nvSpPr>
          <p:spPr bwMode="auto">
            <a:xfrm>
              <a:off x="10490200" y="923926"/>
              <a:ext cx="579437" cy="427038"/>
            </a:xfrm>
            <a:custGeom>
              <a:avLst/>
              <a:gdLst>
                <a:gd name="T0" fmla="*/ 767 w 815"/>
                <a:gd name="T1" fmla="*/ 28 h 599"/>
                <a:gd name="T2" fmla="*/ 703 w 815"/>
                <a:gd name="T3" fmla="*/ 74 h 599"/>
                <a:gd name="T4" fmla="*/ 669 w 815"/>
                <a:gd name="T5" fmla="*/ 252 h 599"/>
                <a:gd name="T6" fmla="*/ 679 w 815"/>
                <a:gd name="T7" fmla="*/ 188 h 599"/>
                <a:gd name="T8" fmla="*/ 659 w 815"/>
                <a:gd name="T9" fmla="*/ 174 h 599"/>
                <a:gd name="T10" fmla="*/ 634 w 815"/>
                <a:gd name="T11" fmla="*/ 153 h 599"/>
                <a:gd name="T12" fmla="*/ 642 w 815"/>
                <a:gd name="T13" fmla="*/ 132 h 599"/>
                <a:gd name="T14" fmla="*/ 613 w 815"/>
                <a:gd name="T15" fmla="*/ 87 h 599"/>
                <a:gd name="T16" fmla="*/ 604 w 815"/>
                <a:gd name="T17" fmla="*/ 78 h 599"/>
                <a:gd name="T18" fmla="*/ 352 w 815"/>
                <a:gd name="T19" fmla="*/ 72 h 599"/>
                <a:gd name="T20" fmla="*/ 358 w 815"/>
                <a:gd name="T21" fmla="*/ 82 h 599"/>
                <a:gd name="T22" fmla="*/ 253 w 815"/>
                <a:gd name="T23" fmla="*/ 161 h 599"/>
                <a:gd name="T24" fmla="*/ 220 w 815"/>
                <a:gd name="T25" fmla="*/ 291 h 599"/>
                <a:gd name="T26" fmla="*/ 272 w 815"/>
                <a:gd name="T27" fmla="*/ 266 h 599"/>
                <a:gd name="T28" fmla="*/ 271 w 815"/>
                <a:gd name="T29" fmla="*/ 387 h 599"/>
                <a:gd name="T30" fmla="*/ 389 w 815"/>
                <a:gd name="T31" fmla="*/ 347 h 599"/>
                <a:gd name="T32" fmla="*/ 407 w 815"/>
                <a:gd name="T33" fmla="*/ 159 h 599"/>
                <a:gd name="T34" fmla="*/ 408 w 815"/>
                <a:gd name="T35" fmla="*/ 372 h 599"/>
                <a:gd name="T36" fmla="*/ 262 w 815"/>
                <a:gd name="T37" fmla="*/ 410 h 599"/>
                <a:gd name="T38" fmla="*/ 216 w 815"/>
                <a:gd name="T39" fmla="*/ 331 h 599"/>
                <a:gd name="T40" fmla="*/ 171 w 815"/>
                <a:gd name="T41" fmla="*/ 257 h 599"/>
                <a:gd name="T42" fmla="*/ 254 w 815"/>
                <a:gd name="T43" fmla="*/ 134 h 599"/>
                <a:gd name="T44" fmla="*/ 47 w 815"/>
                <a:gd name="T45" fmla="*/ 270 h 599"/>
                <a:gd name="T46" fmla="*/ 35 w 815"/>
                <a:gd name="T47" fmla="*/ 236 h 599"/>
                <a:gd name="T48" fmla="*/ 5 w 815"/>
                <a:gd name="T49" fmla="*/ 230 h 599"/>
                <a:gd name="T50" fmla="*/ 31 w 815"/>
                <a:gd name="T51" fmla="*/ 293 h 599"/>
                <a:gd name="T52" fmla="*/ 69 w 815"/>
                <a:gd name="T53" fmla="*/ 397 h 599"/>
                <a:gd name="T54" fmla="*/ 111 w 815"/>
                <a:gd name="T55" fmla="*/ 529 h 599"/>
                <a:gd name="T56" fmla="*/ 193 w 815"/>
                <a:gd name="T57" fmla="*/ 582 h 599"/>
                <a:gd name="T58" fmla="*/ 222 w 815"/>
                <a:gd name="T59" fmla="*/ 509 h 599"/>
                <a:gd name="T60" fmla="*/ 280 w 815"/>
                <a:gd name="T61" fmla="*/ 486 h 599"/>
                <a:gd name="T62" fmla="*/ 333 w 815"/>
                <a:gd name="T63" fmla="*/ 493 h 599"/>
                <a:gd name="T64" fmla="*/ 303 w 815"/>
                <a:gd name="T65" fmla="*/ 558 h 599"/>
                <a:gd name="T66" fmla="*/ 436 w 815"/>
                <a:gd name="T67" fmla="*/ 514 h 599"/>
                <a:gd name="T68" fmla="*/ 455 w 815"/>
                <a:gd name="T69" fmla="*/ 369 h 599"/>
                <a:gd name="T70" fmla="*/ 499 w 815"/>
                <a:gd name="T71" fmla="*/ 381 h 599"/>
                <a:gd name="T72" fmla="*/ 616 w 815"/>
                <a:gd name="T73" fmla="*/ 370 h 599"/>
                <a:gd name="T74" fmla="*/ 568 w 815"/>
                <a:gd name="T75" fmla="*/ 402 h 599"/>
                <a:gd name="T76" fmla="*/ 683 w 815"/>
                <a:gd name="T77" fmla="*/ 363 h 599"/>
                <a:gd name="T78" fmla="*/ 464 w 815"/>
                <a:gd name="T79" fmla="*/ 159 h 599"/>
                <a:gd name="T80" fmla="*/ 522 w 815"/>
                <a:gd name="T81" fmla="*/ 109 h 599"/>
                <a:gd name="T82" fmla="*/ 464 w 815"/>
                <a:gd name="T83" fmla="*/ 159 h 599"/>
                <a:gd name="T84" fmla="*/ 514 w 815"/>
                <a:gd name="T85" fmla="*/ 227 h 599"/>
                <a:gd name="T86" fmla="*/ 526 w 815"/>
                <a:gd name="T87" fmla="*/ 206 h 599"/>
                <a:gd name="T88" fmla="*/ 507 w 815"/>
                <a:gd name="T89" fmla="*/ 187 h 599"/>
                <a:gd name="T90" fmla="*/ 491 w 815"/>
                <a:gd name="T91" fmla="*/ 202 h 599"/>
                <a:gd name="T92" fmla="*/ 564 w 815"/>
                <a:gd name="T93" fmla="*/ 149 h 599"/>
                <a:gd name="T94" fmla="*/ 548 w 815"/>
                <a:gd name="T95" fmla="*/ 157 h 599"/>
                <a:gd name="T96" fmla="*/ 567 w 815"/>
                <a:gd name="T97" fmla="*/ 180 h 599"/>
                <a:gd name="T98" fmla="*/ 589 w 815"/>
                <a:gd name="T99" fmla="*/ 174 h 599"/>
                <a:gd name="T100" fmla="*/ 748 w 815"/>
                <a:gd name="T101" fmla="*/ 78 h 599"/>
                <a:gd name="T102" fmla="*/ 714 w 815"/>
                <a:gd name="T103" fmla="*/ 81 h 599"/>
                <a:gd name="T104" fmla="*/ 768 w 815"/>
                <a:gd name="T105" fmla="*/ 4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5" h="599">
                  <a:moveTo>
                    <a:pt x="809" y="164"/>
                  </a:moveTo>
                  <a:cubicBezTo>
                    <a:pt x="805" y="56"/>
                    <a:pt x="775" y="28"/>
                    <a:pt x="767" y="28"/>
                  </a:cubicBezTo>
                  <a:cubicBezTo>
                    <a:pt x="756" y="29"/>
                    <a:pt x="752" y="47"/>
                    <a:pt x="740" y="55"/>
                  </a:cubicBezTo>
                  <a:cubicBezTo>
                    <a:pt x="723" y="67"/>
                    <a:pt x="713" y="64"/>
                    <a:pt x="703" y="74"/>
                  </a:cubicBezTo>
                  <a:cubicBezTo>
                    <a:pt x="693" y="83"/>
                    <a:pt x="713" y="108"/>
                    <a:pt x="710" y="172"/>
                  </a:cubicBezTo>
                  <a:cubicBezTo>
                    <a:pt x="707" y="230"/>
                    <a:pt x="669" y="252"/>
                    <a:pt x="669" y="252"/>
                  </a:cubicBezTo>
                  <a:cubicBezTo>
                    <a:pt x="669" y="252"/>
                    <a:pt x="687" y="226"/>
                    <a:pt x="689" y="208"/>
                  </a:cubicBezTo>
                  <a:cubicBezTo>
                    <a:pt x="692" y="195"/>
                    <a:pt x="684" y="192"/>
                    <a:pt x="679" y="188"/>
                  </a:cubicBezTo>
                  <a:cubicBezTo>
                    <a:pt x="668" y="178"/>
                    <a:pt x="646" y="203"/>
                    <a:pt x="640" y="208"/>
                  </a:cubicBezTo>
                  <a:cubicBezTo>
                    <a:pt x="650" y="198"/>
                    <a:pt x="665" y="185"/>
                    <a:pt x="659" y="174"/>
                  </a:cubicBezTo>
                  <a:cubicBezTo>
                    <a:pt x="649" y="157"/>
                    <a:pt x="625" y="169"/>
                    <a:pt x="620" y="170"/>
                  </a:cubicBezTo>
                  <a:cubicBezTo>
                    <a:pt x="625" y="168"/>
                    <a:pt x="636" y="164"/>
                    <a:pt x="634" y="153"/>
                  </a:cubicBezTo>
                  <a:cubicBezTo>
                    <a:pt x="630" y="134"/>
                    <a:pt x="611" y="138"/>
                    <a:pt x="608" y="139"/>
                  </a:cubicBezTo>
                  <a:cubicBezTo>
                    <a:pt x="616" y="135"/>
                    <a:pt x="620" y="131"/>
                    <a:pt x="642" y="132"/>
                  </a:cubicBezTo>
                  <a:cubicBezTo>
                    <a:pt x="654" y="132"/>
                    <a:pt x="651" y="120"/>
                    <a:pt x="643" y="110"/>
                  </a:cubicBezTo>
                  <a:cubicBezTo>
                    <a:pt x="631" y="96"/>
                    <a:pt x="623" y="90"/>
                    <a:pt x="613" y="87"/>
                  </a:cubicBezTo>
                  <a:cubicBezTo>
                    <a:pt x="602" y="83"/>
                    <a:pt x="581" y="86"/>
                    <a:pt x="581" y="86"/>
                  </a:cubicBezTo>
                  <a:cubicBezTo>
                    <a:pt x="581" y="86"/>
                    <a:pt x="596" y="76"/>
                    <a:pt x="604" y="78"/>
                  </a:cubicBezTo>
                  <a:cubicBezTo>
                    <a:pt x="593" y="63"/>
                    <a:pt x="557" y="8"/>
                    <a:pt x="496" y="6"/>
                  </a:cubicBezTo>
                  <a:cubicBezTo>
                    <a:pt x="385" y="0"/>
                    <a:pt x="352" y="72"/>
                    <a:pt x="352" y="72"/>
                  </a:cubicBezTo>
                  <a:lnTo>
                    <a:pt x="407" y="70"/>
                  </a:lnTo>
                  <a:cubicBezTo>
                    <a:pt x="407" y="70"/>
                    <a:pt x="390" y="76"/>
                    <a:pt x="358" y="82"/>
                  </a:cubicBezTo>
                  <a:cubicBezTo>
                    <a:pt x="332" y="86"/>
                    <a:pt x="333" y="86"/>
                    <a:pt x="325" y="87"/>
                  </a:cubicBezTo>
                  <a:cubicBezTo>
                    <a:pt x="313" y="90"/>
                    <a:pt x="281" y="128"/>
                    <a:pt x="253" y="161"/>
                  </a:cubicBezTo>
                  <a:cubicBezTo>
                    <a:pt x="224" y="193"/>
                    <a:pt x="194" y="234"/>
                    <a:pt x="194" y="251"/>
                  </a:cubicBezTo>
                  <a:cubicBezTo>
                    <a:pt x="194" y="267"/>
                    <a:pt x="211" y="278"/>
                    <a:pt x="220" y="291"/>
                  </a:cubicBezTo>
                  <a:cubicBezTo>
                    <a:pt x="230" y="305"/>
                    <a:pt x="232" y="312"/>
                    <a:pt x="232" y="312"/>
                  </a:cubicBezTo>
                  <a:lnTo>
                    <a:pt x="272" y="266"/>
                  </a:lnTo>
                  <a:lnTo>
                    <a:pt x="226" y="361"/>
                  </a:lnTo>
                  <a:cubicBezTo>
                    <a:pt x="226" y="361"/>
                    <a:pt x="247" y="389"/>
                    <a:pt x="271" y="387"/>
                  </a:cubicBezTo>
                  <a:cubicBezTo>
                    <a:pt x="288" y="384"/>
                    <a:pt x="328" y="353"/>
                    <a:pt x="352" y="348"/>
                  </a:cubicBezTo>
                  <a:cubicBezTo>
                    <a:pt x="378" y="343"/>
                    <a:pt x="389" y="347"/>
                    <a:pt x="389" y="347"/>
                  </a:cubicBezTo>
                  <a:cubicBezTo>
                    <a:pt x="389" y="347"/>
                    <a:pt x="407" y="301"/>
                    <a:pt x="398" y="268"/>
                  </a:cubicBezTo>
                  <a:cubicBezTo>
                    <a:pt x="383" y="210"/>
                    <a:pt x="394" y="178"/>
                    <a:pt x="407" y="159"/>
                  </a:cubicBezTo>
                  <a:cubicBezTo>
                    <a:pt x="397" y="237"/>
                    <a:pt x="423" y="242"/>
                    <a:pt x="421" y="293"/>
                  </a:cubicBezTo>
                  <a:cubicBezTo>
                    <a:pt x="420" y="331"/>
                    <a:pt x="408" y="372"/>
                    <a:pt x="408" y="372"/>
                  </a:cubicBezTo>
                  <a:cubicBezTo>
                    <a:pt x="408" y="372"/>
                    <a:pt x="371" y="359"/>
                    <a:pt x="343" y="374"/>
                  </a:cubicBezTo>
                  <a:cubicBezTo>
                    <a:pt x="314" y="389"/>
                    <a:pt x="290" y="410"/>
                    <a:pt x="262" y="410"/>
                  </a:cubicBezTo>
                  <a:cubicBezTo>
                    <a:pt x="234" y="410"/>
                    <a:pt x="196" y="361"/>
                    <a:pt x="196" y="361"/>
                  </a:cubicBezTo>
                  <a:lnTo>
                    <a:pt x="216" y="331"/>
                  </a:lnTo>
                  <a:cubicBezTo>
                    <a:pt x="216" y="331"/>
                    <a:pt x="213" y="321"/>
                    <a:pt x="205" y="312"/>
                  </a:cubicBezTo>
                  <a:cubicBezTo>
                    <a:pt x="193" y="297"/>
                    <a:pt x="173" y="275"/>
                    <a:pt x="171" y="257"/>
                  </a:cubicBezTo>
                  <a:cubicBezTo>
                    <a:pt x="170" y="227"/>
                    <a:pt x="200" y="195"/>
                    <a:pt x="211" y="183"/>
                  </a:cubicBezTo>
                  <a:cubicBezTo>
                    <a:pt x="222" y="169"/>
                    <a:pt x="254" y="134"/>
                    <a:pt x="254" y="134"/>
                  </a:cubicBezTo>
                  <a:cubicBezTo>
                    <a:pt x="254" y="134"/>
                    <a:pt x="159" y="147"/>
                    <a:pt x="120" y="193"/>
                  </a:cubicBezTo>
                  <a:cubicBezTo>
                    <a:pt x="72" y="251"/>
                    <a:pt x="65" y="267"/>
                    <a:pt x="47" y="270"/>
                  </a:cubicBezTo>
                  <a:cubicBezTo>
                    <a:pt x="30" y="272"/>
                    <a:pt x="23" y="253"/>
                    <a:pt x="23" y="253"/>
                  </a:cubicBezTo>
                  <a:cubicBezTo>
                    <a:pt x="23" y="253"/>
                    <a:pt x="37" y="252"/>
                    <a:pt x="35" y="236"/>
                  </a:cubicBezTo>
                  <a:cubicBezTo>
                    <a:pt x="33" y="210"/>
                    <a:pt x="39" y="195"/>
                    <a:pt x="39" y="195"/>
                  </a:cubicBezTo>
                  <a:cubicBezTo>
                    <a:pt x="39" y="195"/>
                    <a:pt x="11" y="212"/>
                    <a:pt x="5" y="230"/>
                  </a:cubicBezTo>
                  <a:cubicBezTo>
                    <a:pt x="0" y="248"/>
                    <a:pt x="12" y="253"/>
                    <a:pt x="12" y="253"/>
                  </a:cubicBezTo>
                  <a:cubicBezTo>
                    <a:pt x="12" y="253"/>
                    <a:pt x="12" y="286"/>
                    <a:pt x="31" y="293"/>
                  </a:cubicBezTo>
                  <a:cubicBezTo>
                    <a:pt x="50" y="301"/>
                    <a:pt x="65" y="294"/>
                    <a:pt x="65" y="294"/>
                  </a:cubicBezTo>
                  <a:cubicBezTo>
                    <a:pt x="65" y="294"/>
                    <a:pt x="53" y="354"/>
                    <a:pt x="69" y="397"/>
                  </a:cubicBezTo>
                  <a:cubicBezTo>
                    <a:pt x="86" y="441"/>
                    <a:pt x="118" y="489"/>
                    <a:pt x="118" y="489"/>
                  </a:cubicBezTo>
                  <a:cubicBezTo>
                    <a:pt x="118" y="489"/>
                    <a:pt x="115" y="521"/>
                    <a:pt x="111" y="529"/>
                  </a:cubicBezTo>
                  <a:cubicBezTo>
                    <a:pt x="109" y="538"/>
                    <a:pt x="96" y="557"/>
                    <a:pt x="115" y="570"/>
                  </a:cubicBezTo>
                  <a:cubicBezTo>
                    <a:pt x="135" y="584"/>
                    <a:pt x="182" y="589"/>
                    <a:pt x="193" y="582"/>
                  </a:cubicBezTo>
                  <a:cubicBezTo>
                    <a:pt x="204" y="576"/>
                    <a:pt x="201" y="557"/>
                    <a:pt x="203" y="550"/>
                  </a:cubicBezTo>
                  <a:cubicBezTo>
                    <a:pt x="204" y="543"/>
                    <a:pt x="219" y="516"/>
                    <a:pt x="222" y="509"/>
                  </a:cubicBezTo>
                  <a:cubicBezTo>
                    <a:pt x="223" y="501"/>
                    <a:pt x="223" y="460"/>
                    <a:pt x="220" y="446"/>
                  </a:cubicBezTo>
                  <a:cubicBezTo>
                    <a:pt x="223" y="453"/>
                    <a:pt x="235" y="484"/>
                    <a:pt x="280" y="486"/>
                  </a:cubicBezTo>
                  <a:cubicBezTo>
                    <a:pt x="321" y="487"/>
                    <a:pt x="334" y="465"/>
                    <a:pt x="334" y="450"/>
                  </a:cubicBezTo>
                  <a:cubicBezTo>
                    <a:pt x="334" y="457"/>
                    <a:pt x="337" y="487"/>
                    <a:pt x="333" y="493"/>
                  </a:cubicBezTo>
                  <a:cubicBezTo>
                    <a:pt x="329" y="498"/>
                    <a:pt x="317" y="502"/>
                    <a:pt x="305" y="509"/>
                  </a:cubicBezTo>
                  <a:cubicBezTo>
                    <a:pt x="292" y="517"/>
                    <a:pt x="276" y="525"/>
                    <a:pt x="303" y="558"/>
                  </a:cubicBezTo>
                  <a:cubicBezTo>
                    <a:pt x="333" y="596"/>
                    <a:pt x="339" y="599"/>
                    <a:pt x="364" y="578"/>
                  </a:cubicBezTo>
                  <a:cubicBezTo>
                    <a:pt x="390" y="558"/>
                    <a:pt x="417" y="539"/>
                    <a:pt x="436" y="514"/>
                  </a:cubicBezTo>
                  <a:cubicBezTo>
                    <a:pt x="455" y="490"/>
                    <a:pt x="489" y="400"/>
                    <a:pt x="489" y="400"/>
                  </a:cubicBezTo>
                  <a:cubicBezTo>
                    <a:pt x="489" y="400"/>
                    <a:pt x="469" y="387"/>
                    <a:pt x="455" y="369"/>
                  </a:cubicBezTo>
                  <a:cubicBezTo>
                    <a:pt x="446" y="355"/>
                    <a:pt x="443" y="347"/>
                    <a:pt x="443" y="347"/>
                  </a:cubicBezTo>
                  <a:cubicBezTo>
                    <a:pt x="443" y="347"/>
                    <a:pt x="470" y="374"/>
                    <a:pt x="499" y="381"/>
                  </a:cubicBezTo>
                  <a:cubicBezTo>
                    <a:pt x="510" y="393"/>
                    <a:pt x="528" y="411"/>
                    <a:pt x="543" y="416"/>
                  </a:cubicBezTo>
                  <a:cubicBezTo>
                    <a:pt x="598" y="440"/>
                    <a:pt x="616" y="370"/>
                    <a:pt x="616" y="370"/>
                  </a:cubicBezTo>
                  <a:lnTo>
                    <a:pt x="608" y="369"/>
                  </a:lnTo>
                  <a:cubicBezTo>
                    <a:pt x="608" y="369"/>
                    <a:pt x="593" y="404"/>
                    <a:pt x="568" y="402"/>
                  </a:cubicBezTo>
                  <a:cubicBezTo>
                    <a:pt x="519" y="396"/>
                    <a:pt x="534" y="295"/>
                    <a:pt x="534" y="295"/>
                  </a:cubicBezTo>
                  <a:cubicBezTo>
                    <a:pt x="534" y="295"/>
                    <a:pt x="583" y="366"/>
                    <a:pt x="683" y="363"/>
                  </a:cubicBezTo>
                  <a:cubicBezTo>
                    <a:pt x="744" y="365"/>
                    <a:pt x="815" y="294"/>
                    <a:pt x="809" y="164"/>
                  </a:cubicBezTo>
                  <a:close/>
                  <a:moveTo>
                    <a:pt x="464" y="159"/>
                  </a:moveTo>
                  <a:cubicBezTo>
                    <a:pt x="464" y="159"/>
                    <a:pt x="468" y="113"/>
                    <a:pt x="477" y="106"/>
                  </a:cubicBezTo>
                  <a:cubicBezTo>
                    <a:pt x="489" y="98"/>
                    <a:pt x="522" y="109"/>
                    <a:pt x="522" y="109"/>
                  </a:cubicBezTo>
                  <a:cubicBezTo>
                    <a:pt x="522" y="109"/>
                    <a:pt x="502" y="109"/>
                    <a:pt x="489" y="120"/>
                  </a:cubicBezTo>
                  <a:cubicBezTo>
                    <a:pt x="479" y="130"/>
                    <a:pt x="464" y="159"/>
                    <a:pt x="464" y="159"/>
                  </a:cubicBezTo>
                  <a:close/>
                  <a:moveTo>
                    <a:pt x="543" y="200"/>
                  </a:moveTo>
                  <a:cubicBezTo>
                    <a:pt x="528" y="212"/>
                    <a:pt x="514" y="227"/>
                    <a:pt x="514" y="227"/>
                  </a:cubicBezTo>
                  <a:cubicBezTo>
                    <a:pt x="514" y="227"/>
                    <a:pt x="517" y="221"/>
                    <a:pt x="519" y="217"/>
                  </a:cubicBezTo>
                  <a:cubicBezTo>
                    <a:pt x="522" y="211"/>
                    <a:pt x="526" y="206"/>
                    <a:pt x="526" y="206"/>
                  </a:cubicBezTo>
                  <a:cubicBezTo>
                    <a:pt x="526" y="206"/>
                    <a:pt x="521" y="204"/>
                    <a:pt x="514" y="198"/>
                  </a:cubicBezTo>
                  <a:cubicBezTo>
                    <a:pt x="510" y="193"/>
                    <a:pt x="509" y="189"/>
                    <a:pt x="507" y="187"/>
                  </a:cubicBezTo>
                  <a:cubicBezTo>
                    <a:pt x="507" y="187"/>
                    <a:pt x="504" y="188"/>
                    <a:pt x="500" y="192"/>
                  </a:cubicBezTo>
                  <a:cubicBezTo>
                    <a:pt x="496" y="195"/>
                    <a:pt x="491" y="202"/>
                    <a:pt x="491" y="202"/>
                  </a:cubicBezTo>
                  <a:cubicBezTo>
                    <a:pt x="491" y="202"/>
                    <a:pt x="504" y="176"/>
                    <a:pt x="523" y="162"/>
                  </a:cubicBezTo>
                  <a:cubicBezTo>
                    <a:pt x="544" y="149"/>
                    <a:pt x="564" y="149"/>
                    <a:pt x="564" y="149"/>
                  </a:cubicBezTo>
                  <a:cubicBezTo>
                    <a:pt x="564" y="149"/>
                    <a:pt x="562" y="149"/>
                    <a:pt x="555" y="153"/>
                  </a:cubicBezTo>
                  <a:cubicBezTo>
                    <a:pt x="548" y="157"/>
                    <a:pt x="548" y="157"/>
                    <a:pt x="548" y="157"/>
                  </a:cubicBezTo>
                  <a:cubicBezTo>
                    <a:pt x="548" y="157"/>
                    <a:pt x="555" y="159"/>
                    <a:pt x="560" y="165"/>
                  </a:cubicBezTo>
                  <a:cubicBezTo>
                    <a:pt x="566" y="172"/>
                    <a:pt x="567" y="180"/>
                    <a:pt x="567" y="180"/>
                  </a:cubicBezTo>
                  <a:cubicBezTo>
                    <a:pt x="567" y="180"/>
                    <a:pt x="568" y="180"/>
                    <a:pt x="575" y="177"/>
                  </a:cubicBezTo>
                  <a:cubicBezTo>
                    <a:pt x="582" y="174"/>
                    <a:pt x="589" y="174"/>
                    <a:pt x="589" y="174"/>
                  </a:cubicBezTo>
                  <a:cubicBezTo>
                    <a:pt x="589" y="174"/>
                    <a:pt x="564" y="183"/>
                    <a:pt x="543" y="200"/>
                  </a:cubicBezTo>
                  <a:close/>
                  <a:moveTo>
                    <a:pt x="748" y="78"/>
                  </a:moveTo>
                  <a:cubicBezTo>
                    <a:pt x="732" y="90"/>
                    <a:pt x="714" y="91"/>
                    <a:pt x="713" y="86"/>
                  </a:cubicBezTo>
                  <a:cubicBezTo>
                    <a:pt x="710" y="81"/>
                    <a:pt x="714" y="81"/>
                    <a:pt x="714" y="81"/>
                  </a:cubicBezTo>
                  <a:cubicBezTo>
                    <a:pt x="714" y="81"/>
                    <a:pt x="732" y="74"/>
                    <a:pt x="741" y="67"/>
                  </a:cubicBezTo>
                  <a:cubicBezTo>
                    <a:pt x="753" y="57"/>
                    <a:pt x="764" y="36"/>
                    <a:pt x="768" y="41"/>
                  </a:cubicBezTo>
                  <a:cubicBezTo>
                    <a:pt x="772" y="48"/>
                    <a:pt x="761" y="68"/>
                    <a:pt x="748" y="7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nvGrpSpPr>
          <p:cNvPr id="14" name="Group 13"/>
          <p:cNvGrpSpPr/>
          <p:nvPr/>
        </p:nvGrpSpPr>
        <p:grpSpPr>
          <a:xfrm>
            <a:off x="8854431" y="3872706"/>
            <a:ext cx="2253409" cy="556814"/>
            <a:chOff x="7815588" y="3981137"/>
            <a:chExt cx="2395764" cy="591990"/>
          </a:xfrm>
        </p:grpSpPr>
        <p:grpSp>
          <p:nvGrpSpPr>
            <p:cNvPr id="214" name="Group 213"/>
            <p:cNvGrpSpPr/>
            <p:nvPr/>
          </p:nvGrpSpPr>
          <p:grpSpPr>
            <a:xfrm>
              <a:off x="7815588" y="3981842"/>
              <a:ext cx="561657" cy="585168"/>
              <a:chOff x="8205788" y="4241800"/>
              <a:chExt cx="682625" cy="711200"/>
            </a:xfrm>
            <a:solidFill>
              <a:schemeClr val="tx2">
                <a:lumMod val="75000"/>
              </a:schemeClr>
            </a:solidFill>
          </p:grpSpPr>
          <p:sp>
            <p:nvSpPr>
              <p:cNvPr id="215"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16"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17"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18"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nvGrpSpPr>
            <p:cNvPr id="219" name="Group 218"/>
            <p:cNvGrpSpPr/>
            <p:nvPr/>
          </p:nvGrpSpPr>
          <p:grpSpPr>
            <a:xfrm>
              <a:off x="8426957" y="3981842"/>
              <a:ext cx="561657" cy="585168"/>
              <a:chOff x="8205788" y="4241800"/>
              <a:chExt cx="682625" cy="711200"/>
            </a:xfrm>
            <a:solidFill>
              <a:schemeClr val="tx2">
                <a:lumMod val="75000"/>
              </a:schemeClr>
            </a:solidFill>
          </p:grpSpPr>
          <p:sp>
            <p:nvSpPr>
              <p:cNvPr id="220"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21"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22"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23"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nvGrpSpPr>
            <p:cNvPr id="224" name="Group 223"/>
            <p:cNvGrpSpPr/>
            <p:nvPr/>
          </p:nvGrpSpPr>
          <p:grpSpPr>
            <a:xfrm>
              <a:off x="9038326" y="3981137"/>
              <a:ext cx="561657" cy="585168"/>
              <a:chOff x="8205788" y="4241800"/>
              <a:chExt cx="682625" cy="711200"/>
            </a:xfrm>
            <a:solidFill>
              <a:schemeClr val="tx2">
                <a:lumMod val="75000"/>
              </a:schemeClr>
            </a:solidFill>
          </p:grpSpPr>
          <p:sp>
            <p:nvSpPr>
              <p:cNvPr id="225"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26"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27"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28"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nvGrpSpPr>
            <p:cNvPr id="229" name="Group 228"/>
            <p:cNvGrpSpPr/>
            <p:nvPr/>
          </p:nvGrpSpPr>
          <p:grpSpPr>
            <a:xfrm>
              <a:off x="9649695" y="3987959"/>
              <a:ext cx="561657" cy="585168"/>
              <a:chOff x="8205788" y="4241800"/>
              <a:chExt cx="682625" cy="711200"/>
            </a:xfrm>
            <a:solidFill>
              <a:schemeClr val="tx2">
                <a:lumMod val="75000"/>
              </a:schemeClr>
            </a:solidFill>
          </p:grpSpPr>
          <p:sp>
            <p:nvSpPr>
              <p:cNvPr id="230"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31"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32"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33"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grpSp>
        <p:nvGrpSpPr>
          <p:cNvPr id="234" name="Group 233"/>
          <p:cNvGrpSpPr/>
          <p:nvPr/>
        </p:nvGrpSpPr>
        <p:grpSpPr>
          <a:xfrm>
            <a:off x="8853397" y="4583181"/>
            <a:ext cx="2253409" cy="556814"/>
            <a:chOff x="7815588" y="3981137"/>
            <a:chExt cx="2395764" cy="591990"/>
          </a:xfrm>
        </p:grpSpPr>
        <p:grpSp>
          <p:nvGrpSpPr>
            <p:cNvPr id="235" name="Group 234"/>
            <p:cNvGrpSpPr/>
            <p:nvPr/>
          </p:nvGrpSpPr>
          <p:grpSpPr>
            <a:xfrm>
              <a:off x="7815588" y="3981842"/>
              <a:ext cx="561657" cy="585168"/>
              <a:chOff x="8205788" y="4241800"/>
              <a:chExt cx="682625" cy="711200"/>
            </a:xfrm>
            <a:solidFill>
              <a:schemeClr val="tx2">
                <a:lumMod val="75000"/>
              </a:schemeClr>
            </a:solidFill>
          </p:grpSpPr>
          <p:sp>
            <p:nvSpPr>
              <p:cNvPr id="251"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52"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53"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54"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nvGrpSpPr>
            <p:cNvPr id="236" name="Group 235"/>
            <p:cNvGrpSpPr/>
            <p:nvPr/>
          </p:nvGrpSpPr>
          <p:grpSpPr>
            <a:xfrm>
              <a:off x="8426957" y="3981842"/>
              <a:ext cx="561657" cy="585168"/>
              <a:chOff x="8205788" y="4241800"/>
              <a:chExt cx="682625" cy="711200"/>
            </a:xfrm>
            <a:solidFill>
              <a:schemeClr val="tx2">
                <a:lumMod val="75000"/>
              </a:schemeClr>
            </a:solidFill>
          </p:grpSpPr>
          <p:sp>
            <p:nvSpPr>
              <p:cNvPr id="247"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8"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9"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50"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nvGrpSpPr>
            <p:cNvPr id="237" name="Group 236"/>
            <p:cNvGrpSpPr/>
            <p:nvPr/>
          </p:nvGrpSpPr>
          <p:grpSpPr>
            <a:xfrm>
              <a:off x="9038326" y="3981137"/>
              <a:ext cx="561657" cy="585168"/>
              <a:chOff x="8205788" y="4241800"/>
              <a:chExt cx="682625" cy="711200"/>
            </a:xfrm>
            <a:solidFill>
              <a:schemeClr val="tx2">
                <a:lumMod val="75000"/>
              </a:schemeClr>
            </a:solidFill>
          </p:grpSpPr>
          <p:sp>
            <p:nvSpPr>
              <p:cNvPr id="243"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4"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5"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6"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nvGrpSpPr>
            <p:cNvPr id="238" name="Group 237"/>
            <p:cNvGrpSpPr/>
            <p:nvPr/>
          </p:nvGrpSpPr>
          <p:grpSpPr>
            <a:xfrm>
              <a:off x="9649695" y="3987959"/>
              <a:ext cx="561657" cy="585168"/>
              <a:chOff x="8205788" y="4241800"/>
              <a:chExt cx="682625" cy="711200"/>
            </a:xfrm>
            <a:solidFill>
              <a:schemeClr val="tx2">
                <a:lumMod val="75000"/>
              </a:schemeClr>
            </a:solidFill>
          </p:grpSpPr>
          <p:sp>
            <p:nvSpPr>
              <p:cNvPr id="239"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0"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1"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42"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grpSp>
        <p:nvGrpSpPr>
          <p:cNvPr id="255" name="Group 254"/>
          <p:cNvGrpSpPr/>
          <p:nvPr/>
        </p:nvGrpSpPr>
        <p:grpSpPr>
          <a:xfrm>
            <a:off x="8853397" y="5299935"/>
            <a:ext cx="2253409" cy="556814"/>
            <a:chOff x="7815588" y="3981137"/>
            <a:chExt cx="2395764" cy="591990"/>
          </a:xfrm>
        </p:grpSpPr>
        <p:grpSp>
          <p:nvGrpSpPr>
            <p:cNvPr id="256" name="Group 255"/>
            <p:cNvGrpSpPr/>
            <p:nvPr/>
          </p:nvGrpSpPr>
          <p:grpSpPr>
            <a:xfrm>
              <a:off x="7815588" y="3981842"/>
              <a:ext cx="561657" cy="585168"/>
              <a:chOff x="8205788" y="4241800"/>
              <a:chExt cx="682625" cy="711200"/>
            </a:xfrm>
            <a:solidFill>
              <a:schemeClr val="tx2">
                <a:lumMod val="75000"/>
              </a:schemeClr>
            </a:solidFill>
          </p:grpSpPr>
          <p:sp>
            <p:nvSpPr>
              <p:cNvPr id="272"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3"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4"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5"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nvGrpSpPr>
            <p:cNvPr id="257" name="Group 256"/>
            <p:cNvGrpSpPr/>
            <p:nvPr/>
          </p:nvGrpSpPr>
          <p:grpSpPr>
            <a:xfrm>
              <a:off x="8426957" y="3981842"/>
              <a:ext cx="561657" cy="585168"/>
              <a:chOff x="8205788" y="4241800"/>
              <a:chExt cx="682625" cy="711200"/>
            </a:xfrm>
            <a:solidFill>
              <a:schemeClr val="tx2">
                <a:lumMod val="75000"/>
              </a:schemeClr>
            </a:solidFill>
          </p:grpSpPr>
          <p:sp>
            <p:nvSpPr>
              <p:cNvPr id="268"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9"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0"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71"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nvGrpSpPr>
            <p:cNvPr id="258" name="Group 257"/>
            <p:cNvGrpSpPr/>
            <p:nvPr/>
          </p:nvGrpSpPr>
          <p:grpSpPr>
            <a:xfrm>
              <a:off x="9038326" y="3981137"/>
              <a:ext cx="561657" cy="585168"/>
              <a:chOff x="8205788" y="4241800"/>
              <a:chExt cx="682625" cy="711200"/>
            </a:xfrm>
            <a:solidFill>
              <a:schemeClr val="tx2">
                <a:lumMod val="75000"/>
              </a:schemeClr>
            </a:solidFill>
          </p:grpSpPr>
          <p:sp>
            <p:nvSpPr>
              <p:cNvPr id="264"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5"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6"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7"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nvGrpSpPr>
            <p:cNvPr id="259" name="Group 258"/>
            <p:cNvGrpSpPr/>
            <p:nvPr/>
          </p:nvGrpSpPr>
          <p:grpSpPr>
            <a:xfrm>
              <a:off x="9649695" y="3987959"/>
              <a:ext cx="561657" cy="585168"/>
              <a:chOff x="8205788" y="4241800"/>
              <a:chExt cx="682625" cy="711200"/>
            </a:xfrm>
            <a:solidFill>
              <a:schemeClr val="tx2">
                <a:lumMod val="75000"/>
              </a:schemeClr>
            </a:solidFill>
          </p:grpSpPr>
          <p:sp>
            <p:nvSpPr>
              <p:cNvPr id="260"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1"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2"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63"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sp>
        <p:nvSpPr>
          <p:cNvPr id="15" name="Rectangle 14"/>
          <p:cNvSpPr/>
          <p:nvPr/>
        </p:nvSpPr>
        <p:spPr>
          <a:xfrm>
            <a:off x="5701965" y="2107014"/>
            <a:ext cx="1915011" cy="461665"/>
          </a:xfrm>
          <a:prstGeom prst="rect">
            <a:avLst/>
          </a:prstGeom>
        </p:spPr>
        <p:txBody>
          <a:bodyPr wrap="none">
            <a:spAutoFit/>
          </a:bodyPr>
          <a:lstStyle/>
          <a:p>
            <a:pPr algn="ctr"/>
            <a:r>
              <a:rPr lang="en-GB" sz="2400" dirty="0">
                <a:solidFill>
                  <a:srgbClr val="505050"/>
                </a:solidFill>
                <a:latin typeface="Segoe UI Light"/>
              </a:rPr>
              <a:t>External table</a:t>
            </a:r>
          </a:p>
        </p:txBody>
      </p:sp>
      <p:sp>
        <p:nvSpPr>
          <p:cNvPr id="16" name="Rectangle 15"/>
          <p:cNvSpPr/>
          <p:nvPr/>
        </p:nvSpPr>
        <p:spPr bwMode="auto">
          <a:xfrm>
            <a:off x="5008375" y="2659768"/>
            <a:ext cx="1515974" cy="86757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GB" sz="1600" dirty="0">
                <a:solidFill>
                  <a:srgbClr val="505050"/>
                </a:solidFill>
              </a:rPr>
              <a:t>External data source</a:t>
            </a:r>
          </a:p>
        </p:txBody>
      </p:sp>
      <p:sp>
        <p:nvSpPr>
          <p:cNvPr id="276" name="Rectangle 275"/>
          <p:cNvSpPr/>
          <p:nvPr/>
        </p:nvSpPr>
        <p:spPr bwMode="auto">
          <a:xfrm>
            <a:off x="6639752" y="2658748"/>
            <a:ext cx="1516902" cy="86757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GB" sz="1600" dirty="0">
                <a:solidFill>
                  <a:srgbClr val="505050"/>
                </a:solidFill>
              </a:rPr>
              <a:t>External file format</a:t>
            </a:r>
          </a:p>
        </p:txBody>
      </p:sp>
      <p:grpSp>
        <p:nvGrpSpPr>
          <p:cNvPr id="277" name="Group 276"/>
          <p:cNvGrpSpPr/>
          <p:nvPr/>
        </p:nvGrpSpPr>
        <p:grpSpPr bwMode="black">
          <a:xfrm>
            <a:off x="6206901" y="3763218"/>
            <a:ext cx="733469" cy="596709"/>
            <a:chOff x="5184775" y="225425"/>
            <a:chExt cx="1500188" cy="1220788"/>
          </a:xfrm>
          <a:solidFill>
            <a:schemeClr val="bg1"/>
          </a:solidFill>
        </p:grpSpPr>
        <p:sp>
          <p:nvSpPr>
            <p:cNvPr id="27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505050"/>
                </a:solidFill>
              </a:endParaRPr>
            </a:p>
          </p:txBody>
        </p:sp>
        <p:sp>
          <p:nvSpPr>
            <p:cNvPr id="27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505050"/>
                </a:solidFill>
              </a:endParaRPr>
            </a:p>
          </p:txBody>
        </p:sp>
        <p:sp>
          <p:nvSpPr>
            <p:cNvPr id="28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solidFill>
                  <a:srgbClr val="505050"/>
                </a:solidFill>
              </a:endParaRPr>
            </a:p>
          </p:txBody>
        </p:sp>
      </p:grpSp>
      <p:sp>
        <p:nvSpPr>
          <p:cNvPr id="17" name="Rectangle 16"/>
          <p:cNvSpPr/>
          <p:nvPr/>
        </p:nvSpPr>
        <p:spPr>
          <a:xfrm>
            <a:off x="5234982" y="4362867"/>
            <a:ext cx="2769861" cy="461665"/>
          </a:xfrm>
          <a:prstGeom prst="rect">
            <a:avLst/>
          </a:prstGeom>
        </p:spPr>
        <p:txBody>
          <a:bodyPr wrap="none">
            <a:spAutoFit/>
          </a:bodyPr>
          <a:lstStyle/>
          <a:p>
            <a:pPr algn="ctr"/>
            <a:r>
              <a:rPr lang="en-GB" sz="2400" dirty="0">
                <a:solidFill>
                  <a:srgbClr val="FFFFFF"/>
                </a:solidFill>
                <a:latin typeface="Segoe UI Light"/>
              </a:rPr>
              <a:t>PDW engine service</a:t>
            </a:r>
          </a:p>
        </p:txBody>
      </p:sp>
      <p:sp>
        <p:nvSpPr>
          <p:cNvPr id="19" name="Rectangle 18"/>
          <p:cNvSpPr/>
          <p:nvPr/>
        </p:nvSpPr>
        <p:spPr>
          <a:xfrm>
            <a:off x="6047701" y="5133629"/>
            <a:ext cx="1016625" cy="461665"/>
          </a:xfrm>
          <a:prstGeom prst="rect">
            <a:avLst/>
          </a:prstGeom>
        </p:spPr>
        <p:txBody>
          <a:bodyPr wrap="none">
            <a:spAutoFit/>
          </a:bodyPr>
          <a:lstStyle/>
          <a:p>
            <a:pPr algn="ctr"/>
            <a:r>
              <a:rPr lang="en-GB" sz="2400" dirty="0">
                <a:solidFill>
                  <a:srgbClr val="BA141A"/>
                </a:solidFill>
                <a:latin typeface="Segoe UI Light"/>
              </a:rPr>
              <a:t>Bridge</a:t>
            </a:r>
          </a:p>
        </p:txBody>
      </p:sp>
      <p:sp>
        <p:nvSpPr>
          <p:cNvPr id="31" name="Left-Right Arrow 30"/>
          <p:cNvSpPr/>
          <p:nvPr/>
        </p:nvSpPr>
        <p:spPr bwMode="auto">
          <a:xfrm>
            <a:off x="7779418" y="5185139"/>
            <a:ext cx="864973" cy="376684"/>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82" name="Left-Right Arrow 281"/>
          <p:cNvSpPr/>
          <p:nvPr/>
        </p:nvSpPr>
        <p:spPr bwMode="auto">
          <a:xfrm>
            <a:off x="4474167" y="5210618"/>
            <a:ext cx="864973" cy="376684"/>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83" name="Left-Right Arrow 282"/>
          <p:cNvSpPr/>
          <p:nvPr/>
        </p:nvSpPr>
        <p:spPr bwMode="auto">
          <a:xfrm rot="5400000">
            <a:off x="6238241" y="5749698"/>
            <a:ext cx="606767" cy="376684"/>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a:xfrm>
            <a:off x="599909" y="2640761"/>
            <a:ext cx="1716328" cy="830997"/>
          </a:xfrm>
          <a:prstGeom prst="rect">
            <a:avLst/>
          </a:prstGeom>
        </p:spPr>
        <p:txBody>
          <a:bodyPr wrap="square">
            <a:spAutoFit/>
          </a:bodyPr>
          <a:lstStyle/>
          <a:p>
            <a:r>
              <a:rPr lang="en-GB" sz="2400" dirty="0">
                <a:solidFill>
                  <a:srgbClr val="BA141A"/>
                </a:solidFill>
                <a:latin typeface="Segoe UI Light"/>
              </a:rPr>
              <a:t>User perspective</a:t>
            </a:r>
          </a:p>
        </p:txBody>
      </p:sp>
      <p:sp>
        <p:nvSpPr>
          <p:cNvPr id="34" name="Rectangle 33"/>
          <p:cNvSpPr/>
          <p:nvPr/>
        </p:nvSpPr>
        <p:spPr>
          <a:xfrm>
            <a:off x="574417" y="4226806"/>
            <a:ext cx="1672364" cy="830997"/>
          </a:xfrm>
          <a:prstGeom prst="rect">
            <a:avLst/>
          </a:prstGeom>
        </p:spPr>
        <p:txBody>
          <a:bodyPr wrap="square">
            <a:spAutoFit/>
          </a:bodyPr>
          <a:lstStyle/>
          <a:p>
            <a:r>
              <a:rPr lang="en-GB" sz="2400" dirty="0">
                <a:solidFill>
                  <a:srgbClr val="BA141A"/>
                </a:solidFill>
                <a:latin typeface="Segoe UI Light"/>
              </a:rPr>
              <a:t>Systems perspective</a:t>
            </a:r>
          </a:p>
        </p:txBody>
      </p:sp>
      <p:sp>
        <p:nvSpPr>
          <p:cNvPr id="35" name="TextBox 34"/>
          <p:cNvSpPr txBox="1"/>
          <p:nvPr/>
        </p:nvSpPr>
        <p:spPr>
          <a:xfrm>
            <a:off x="5349439" y="6192465"/>
            <a:ext cx="2399247"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rgbClr val="505050"/>
                    </a:gs>
                    <a:gs pos="30000">
                      <a:srgbClr val="505050"/>
                    </a:gs>
                  </a:gsLst>
                  <a:lin ang="5400000" scaled="0"/>
                </a:gradFill>
                <a:latin typeface="Segoe UI Light"/>
              </a:rPr>
              <a:t>Microsoft Azure</a:t>
            </a:r>
          </a:p>
        </p:txBody>
      </p:sp>
      <p:pic>
        <p:nvPicPr>
          <p:cNvPr id="117" name="Picture 116"/>
          <p:cNvPicPr>
            <a:picLocks noChangeAspect="1"/>
          </p:cNvPicPr>
          <p:nvPr/>
        </p:nvPicPr>
        <p:blipFill>
          <a:blip r:embed="rId3"/>
          <a:stretch>
            <a:fillRect/>
          </a:stretch>
        </p:blipFill>
        <p:spPr>
          <a:xfrm>
            <a:off x="5880434" y="484177"/>
            <a:ext cx="1384411" cy="1281811"/>
          </a:xfrm>
          <a:prstGeom prst="rect">
            <a:avLst/>
          </a:prstGeom>
        </p:spPr>
      </p:pic>
      <p:grpSp>
        <p:nvGrpSpPr>
          <p:cNvPr id="118" name="Group 117"/>
          <p:cNvGrpSpPr/>
          <p:nvPr/>
        </p:nvGrpSpPr>
        <p:grpSpPr>
          <a:xfrm>
            <a:off x="5402316" y="287582"/>
            <a:ext cx="763765" cy="763763"/>
            <a:chOff x="4598443" y="975137"/>
            <a:chExt cx="848683" cy="848681"/>
          </a:xfrm>
        </p:grpSpPr>
        <p:sp>
          <p:nvSpPr>
            <p:cNvPr id="119" name="Freeform 95"/>
            <p:cNvSpPr>
              <a:spLocks noChangeAspect="1"/>
            </p:cNvSpPr>
            <p:nvPr/>
          </p:nvSpPr>
          <p:spPr bwMode="black">
            <a:xfrm>
              <a:off x="4598443" y="975137"/>
              <a:ext cx="848683" cy="848681"/>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120" name="Freeform 125"/>
            <p:cNvSpPr>
              <a:spLocks noChangeAspect="1" noEditPoints="1"/>
            </p:cNvSpPr>
            <p:nvPr/>
          </p:nvSpPr>
          <p:spPr bwMode="black">
            <a:xfrm>
              <a:off x="4872189" y="1074387"/>
              <a:ext cx="268829" cy="404825"/>
            </a:xfrm>
            <a:custGeom>
              <a:avLst/>
              <a:gdLst>
                <a:gd name="T0" fmla="*/ 2 w 51"/>
                <a:gd name="T1" fmla="*/ 16 h 77"/>
                <a:gd name="T2" fmla="*/ 7 w 51"/>
                <a:gd name="T3" fmla="*/ 8 h 77"/>
                <a:gd name="T4" fmla="*/ 15 w 51"/>
                <a:gd name="T5" fmla="*/ 2 h 77"/>
                <a:gd name="T6" fmla="*/ 25 w 51"/>
                <a:gd name="T7" fmla="*/ 0 h 77"/>
                <a:gd name="T8" fmla="*/ 37 w 51"/>
                <a:gd name="T9" fmla="*/ 2 h 77"/>
                <a:gd name="T10" fmla="*/ 45 w 51"/>
                <a:gd name="T11" fmla="*/ 7 h 77"/>
                <a:gd name="T12" fmla="*/ 50 w 51"/>
                <a:gd name="T13" fmla="*/ 14 h 77"/>
                <a:gd name="T14" fmla="*/ 51 w 51"/>
                <a:gd name="T15" fmla="*/ 20 h 77"/>
                <a:gd name="T16" fmla="*/ 50 w 51"/>
                <a:gd name="T17" fmla="*/ 29 h 77"/>
                <a:gd name="T18" fmla="*/ 46 w 51"/>
                <a:gd name="T19" fmla="*/ 34 h 77"/>
                <a:gd name="T20" fmla="*/ 42 w 51"/>
                <a:gd name="T21" fmla="*/ 38 h 77"/>
                <a:gd name="T22" fmla="*/ 38 w 51"/>
                <a:gd name="T23" fmla="*/ 41 h 77"/>
                <a:gd name="T24" fmla="*/ 34 w 51"/>
                <a:gd name="T25" fmla="*/ 45 h 77"/>
                <a:gd name="T26" fmla="*/ 32 w 51"/>
                <a:gd name="T27" fmla="*/ 50 h 77"/>
                <a:gd name="T28" fmla="*/ 32 w 51"/>
                <a:gd name="T29" fmla="*/ 54 h 77"/>
                <a:gd name="T30" fmla="*/ 18 w 51"/>
                <a:gd name="T31" fmla="*/ 54 h 77"/>
                <a:gd name="T32" fmla="*/ 18 w 51"/>
                <a:gd name="T33" fmla="*/ 49 h 77"/>
                <a:gd name="T34" fmla="*/ 20 w 51"/>
                <a:gd name="T35" fmla="*/ 42 h 77"/>
                <a:gd name="T36" fmla="*/ 23 w 51"/>
                <a:gd name="T37" fmla="*/ 37 h 77"/>
                <a:gd name="T38" fmla="*/ 27 w 51"/>
                <a:gd name="T39" fmla="*/ 33 h 77"/>
                <a:gd name="T40" fmla="*/ 31 w 51"/>
                <a:gd name="T41" fmla="*/ 30 h 77"/>
                <a:gd name="T42" fmla="*/ 34 w 51"/>
                <a:gd name="T43" fmla="*/ 27 h 77"/>
                <a:gd name="T44" fmla="*/ 35 w 51"/>
                <a:gd name="T45" fmla="*/ 22 h 77"/>
                <a:gd name="T46" fmla="*/ 32 w 51"/>
                <a:gd name="T47" fmla="*/ 15 h 77"/>
                <a:gd name="T48" fmla="*/ 26 w 51"/>
                <a:gd name="T49" fmla="*/ 13 h 77"/>
                <a:gd name="T50" fmla="*/ 21 w 51"/>
                <a:gd name="T51" fmla="*/ 14 h 77"/>
                <a:gd name="T52" fmla="*/ 18 w 51"/>
                <a:gd name="T53" fmla="*/ 17 h 77"/>
                <a:gd name="T54" fmla="*/ 16 w 51"/>
                <a:gd name="T55" fmla="*/ 21 h 77"/>
                <a:gd name="T56" fmla="*/ 15 w 51"/>
                <a:gd name="T57" fmla="*/ 26 h 77"/>
                <a:gd name="T58" fmla="*/ 0 w 51"/>
                <a:gd name="T59" fmla="*/ 26 h 77"/>
                <a:gd name="T60" fmla="*/ 2 w 51"/>
                <a:gd name="T61" fmla="*/ 16 h 77"/>
                <a:gd name="T62" fmla="*/ 33 w 51"/>
                <a:gd name="T63" fmla="*/ 68 h 77"/>
                <a:gd name="T64" fmla="*/ 25 w 51"/>
                <a:gd name="T65" fmla="*/ 60 h 77"/>
                <a:gd name="T66" fmla="*/ 17 w 51"/>
                <a:gd name="T67" fmla="*/ 68 h 77"/>
                <a:gd name="T68" fmla="*/ 25 w 51"/>
                <a:gd name="T69" fmla="*/ 77 h 77"/>
                <a:gd name="T70" fmla="*/ 33 w 51"/>
                <a:gd name="T71"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7">
                  <a:moveTo>
                    <a:pt x="2" y="16"/>
                  </a:moveTo>
                  <a:cubicBezTo>
                    <a:pt x="3" y="13"/>
                    <a:pt x="5" y="10"/>
                    <a:pt x="7" y="8"/>
                  </a:cubicBezTo>
                  <a:cubicBezTo>
                    <a:pt x="9" y="5"/>
                    <a:pt x="12" y="4"/>
                    <a:pt x="15" y="2"/>
                  </a:cubicBezTo>
                  <a:cubicBezTo>
                    <a:pt x="18" y="1"/>
                    <a:pt x="21" y="0"/>
                    <a:pt x="25" y="0"/>
                  </a:cubicBezTo>
                  <a:cubicBezTo>
                    <a:pt x="30" y="0"/>
                    <a:pt x="34" y="1"/>
                    <a:pt x="37" y="2"/>
                  </a:cubicBezTo>
                  <a:cubicBezTo>
                    <a:pt x="41" y="4"/>
                    <a:pt x="43" y="5"/>
                    <a:pt x="45" y="7"/>
                  </a:cubicBezTo>
                  <a:cubicBezTo>
                    <a:pt x="47" y="9"/>
                    <a:pt x="49" y="12"/>
                    <a:pt x="50" y="14"/>
                  </a:cubicBezTo>
                  <a:cubicBezTo>
                    <a:pt x="50" y="16"/>
                    <a:pt x="51" y="18"/>
                    <a:pt x="51" y="20"/>
                  </a:cubicBezTo>
                  <a:cubicBezTo>
                    <a:pt x="51" y="24"/>
                    <a:pt x="50" y="26"/>
                    <a:pt x="50" y="29"/>
                  </a:cubicBezTo>
                  <a:cubicBezTo>
                    <a:pt x="49" y="31"/>
                    <a:pt x="48" y="33"/>
                    <a:pt x="46" y="34"/>
                  </a:cubicBezTo>
                  <a:cubicBezTo>
                    <a:pt x="45" y="36"/>
                    <a:pt x="44" y="37"/>
                    <a:pt x="42" y="38"/>
                  </a:cubicBezTo>
                  <a:cubicBezTo>
                    <a:pt x="41" y="39"/>
                    <a:pt x="39" y="40"/>
                    <a:pt x="38" y="41"/>
                  </a:cubicBezTo>
                  <a:cubicBezTo>
                    <a:pt x="36" y="42"/>
                    <a:pt x="35" y="44"/>
                    <a:pt x="34" y="45"/>
                  </a:cubicBezTo>
                  <a:cubicBezTo>
                    <a:pt x="33" y="46"/>
                    <a:pt x="32" y="48"/>
                    <a:pt x="32" y="50"/>
                  </a:cubicBezTo>
                  <a:cubicBezTo>
                    <a:pt x="32" y="54"/>
                    <a:pt x="32" y="54"/>
                    <a:pt x="32" y="54"/>
                  </a:cubicBezTo>
                  <a:cubicBezTo>
                    <a:pt x="18" y="54"/>
                    <a:pt x="18" y="54"/>
                    <a:pt x="18" y="54"/>
                  </a:cubicBezTo>
                  <a:cubicBezTo>
                    <a:pt x="18" y="49"/>
                    <a:pt x="18" y="49"/>
                    <a:pt x="18" y="49"/>
                  </a:cubicBezTo>
                  <a:cubicBezTo>
                    <a:pt x="18" y="46"/>
                    <a:pt x="19" y="44"/>
                    <a:pt x="20" y="42"/>
                  </a:cubicBezTo>
                  <a:cubicBezTo>
                    <a:pt x="21" y="40"/>
                    <a:pt x="22" y="38"/>
                    <a:pt x="23" y="37"/>
                  </a:cubicBezTo>
                  <a:cubicBezTo>
                    <a:pt x="24" y="35"/>
                    <a:pt x="25" y="34"/>
                    <a:pt x="27" y="33"/>
                  </a:cubicBezTo>
                  <a:cubicBezTo>
                    <a:pt x="28" y="32"/>
                    <a:pt x="30" y="31"/>
                    <a:pt x="31" y="30"/>
                  </a:cubicBezTo>
                  <a:cubicBezTo>
                    <a:pt x="32" y="29"/>
                    <a:pt x="33" y="28"/>
                    <a:pt x="34" y="27"/>
                  </a:cubicBezTo>
                  <a:cubicBezTo>
                    <a:pt x="34" y="25"/>
                    <a:pt x="35" y="24"/>
                    <a:pt x="35" y="22"/>
                  </a:cubicBezTo>
                  <a:cubicBezTo>
                    <a:pt x="35" y="19"/>
                    <a:pt x="34" y="16"/>
                    <a:pt x="32" y="15"/>
                  </a:cubicBezTo>
                  <a:cubicBezTo>
                    <a:pt x="31" y="13"/>
                    <a:pt x="29" y="13"/>
                    <a:pt x="26" y="13"/>
                  </a:cubicBezTo>
                  <a:cubicBezTo>
                    <a:pt x="24" y="13"/>
                    <a:pt x="22" y="13"/>
                    <a:pt x="21" y="14"/>
                  </a:cubicBezTo>
                  <a:cubicBezTo>
                    <a:pt x="20" y="14"/>
                    <a:pt x="18" y="15"/>
                    <a:pt x="18" y="17"/>
                  </a:cubicBezTo>
                  <a:cubicBezTo>
                    <a:pt x="17" y="18"/>
                    <a:pt x="16" y="19"/>
                    <a:pt x="16" y="21"/>
                  </a:cubicBezTo>
                  <a:cubicBezTo>
                    <a:pt x="15" y="22"/>
                    <a:pt x="15" y="24"/>
                    <a:pt x="15" y="26"/>
                  </a:cubicBezTo>
                  <a:cubicBezTo>
                    <a:pt x="0" y="26"/>
                    <a:pt x="0" y="26"/>
                    <a:pt x="0" y="26"/>
                  </a:cubicBezTo>
                  <a:cubicBezTo>
                    <a:pt x="0" y="22"/>
                    <a:pt x="0" y="19"/>
                    <a:pt x="2" y="16"/>
                  </a:cubicBezTo>
                  <a:moveTo>
                    <a:pt x="33" y="68"/>
                  </a:moveTo>
                  <a:cubicBezTo>
                    <a:pt x="33" y="64"/>
                    <a:pt x="29" y="60"/>
                    <a:pt x="25" y="60"/>
                  </a:cubicBezTo>
                  <a:cubicBezTo>
                    <a:pt x="20" y="60"/>
                    <a:pt x="17" y="64"/>
                    <a:pt x="17" y="68"/>
                  </a:cubicBezTo>
                  <a:cubicBezTo>
                    <a:pt x="17" y="73"/>
                    <a:pt x="20" y="77"/>
                    <a:pt x="25" y="77"/>
                  </a:cubicBezTo>
                  <a:cubicBezTo>
                    <a:pt x="29" y="77"/>
                    <a:pt x="33" y="73"/>
                    <a:pt x="33" y="68"/>
                  </a:cubicBezTo>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42385389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p:cNvSpPr/>
          <p:nvPr/>
        </p:nvSpPr>
        <p:spPr bwMode="auto">
          <a:xfrm>
            <a:off x="5210816" y="2137602"/>
            <a:ext cx="3016212" cy="33879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1" name="Freeform 160"/>
          <p:cNvSpPr>
            <a:spLocks/>
          </p:cNvSpPr>
          <p:nvPr/>
        </p:nvSpPr>
        <p:spPr bwMode="auto">
          <a:xfrm>
            <a:off x="6791736" y="2437122"/>
            <a:ext cx="1153729" cy="708950"/>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9" dirty="0">
              <a:solidFill>
                <a:srgbClr val="000000"/>
              </a:solidFill>
            </a:endParaRPr>
          </a:p>
        </p:txBody>
      </p:sp>
      <p:sp>
        <p:nvSpPr>
          <p:cNvPr id="162" name="Freeform 161"/>
          <p:cNvSpPr>
            <a:spLocks/>
          </p:cNvSpPr>
          <p:nvPr/>
        </p:nvSpPr>
        <p:spPr bwMode="auto">
          <a:xfrm>
            <a:off x="6096324" y="2922688"/>
            <a:ext cx="831188" cy="37615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9" dirty="0">
              <a:solidFill>
                <a:srgbClr val="000000"/>
              </a:solidFill>
            </a:endParaRPr>
          </a:p>
        </p:txBody>
      </p:sp>
      <p:sp>
        <p:nvSpPr>
          <p:cNvPr id="156" name="Rectangle 155"/>
          <p:cNvSpPr/>
          <p:nvPr/>
        </p:nvSpPr>
        <p:spPr bwMode="auto">
          <a:xfrm>
            <a:off x="509990" y="2137602"/>
            <a:ext cx="2269841" cy="33879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Object 25" hidden="1"/>
          <p:cNvGraphicFramePr>
            <a:graphicFrameLocks noChangeAspect="1"/>
          </p:cNvGraphicFramePr>
          <p:nvPr>
            <p:custDataLst>
              <p:tags r:id="rId2"/>
            </p:custDataLst>
            <p:extLst/>
          </p:nvPr>
        </p:nvGraphicFramePr>
        <p:xfrm>
          <a:off x="2471" y="2085"/>
          <a:ext cx="1587" cy="1587"/>
        </p:xfrm>
        <a:graphic>
          <a:graphicData uri="http://schemas.openxmlformats.org/presentationml/2006/ole">
            <mc:AlternateContent xmlns:mc="http://schemas.openxmlformats.org/markup-compatibility/2006">
              <mc:Choice xmlns:v="urn:schemas-microsoft-com:vml" Requires="v">
                <p:oleObj spid="_x0000_s4100"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2471" y="2085"/>
                        <a:ext cx="1587" cy="1587"/>
                      </a:xfrm>
                      <a:prstGeom prst="rect">
                        <a:avLst/>
                      </a:prstGeom>
                    </p:spPr>
                  </p:pic>
                </p:oleObj>
              </mc:Fallback>
            </mc:AlternateContent>
          </a:graphicData>
        </a:graphic>
      </p:graphicFrame>
      <p:sp>
        <p:nvSpPr>
          <p:cNvPr id="7" name="Rectangle 6"/>
          <p:cNvSpPr/>
          <p:nvPr/>
        </p:nvSpPr>
        <p:spPr bwMode="auto">
          <a:xfrm>
            <a:off x="8584539" y="2050047"/>
            <a:ext cx="3504455" cy="3836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0" bIns="45713" numCol="1" spcCol="0" rtlCol="0" fromWordArt="0" anchor="t" anchorCtr="0" forceAA="0" compatLnSpc="1">
            <a:prstTxWarp prst="textNoShape">
              <a:avLst/>
            </a:prstTxWarp>
            <a:spAutoFit/>
          </a:bodyPr>
          <a:lstStyle/>
          <a:p>
            <a:pPr defTabSz="931954">
              <a:spcBef>
                <a:spcPts val="2000"/>
              </a:spcBef>
            </a:pPr>
            <a:r>
              <a:rPr lang="en-US" dirty="0">
                <a:ln>
                  <a:solidFill>
                    <a:srgbClr val="FFFFFF">
                      <a:alpha val="0"/>
                    </a:srgbClr>
                  </a:solidFill>
                </a:ln>
                <a:solidFill>
                  <a:srgbClr val="BA141A"/>
                </a:solidFill>
                <a:latin typeface="Segoe UI Semilight" panose="020B0402040204020203" pitchFamily="34" charset="0"/>
                <a:ea typeface="Segoe UI" pitchFamily="34" charset="0"/>
                <a:cs typeface="Segoe UI Semilight" panose="020B0402040204020203" pitchFamily="34" charset="0"/>
              </a:rPr>
              <a:t>Capability</a:t>
            </a:r>
          </a:p>
          <a:p>
            <a:pPr defTabSz="931954">
              <a:spcBef>
                <a:spcPts val="1200"/>
              </a:spcBef>
            </a:pPr>
            <a:r>
              <a:rPr lang="en-US" sz="1600" dirty="0">
                <a:ln>
                  <a:solidFill>
                    <a:srgbClr val="FFFFFF">
                      <a:alpha val="0"/>
                    </a:srgbClr>
                  </a:solidFill>
                </a:ln>
                <a:solidFill>
                  <a:srgbClr val="505050"/>
                </a:solidFill>
                <a:ea typeface="Segoe UI" pitchFamily="34" charset="0"/>
                <a:cs typeface="Segoe UI" pitchFamily="34" charset="0"/>
              </a:rPr>
              <a:t>T-SQL for querying relational </a:t>
            </a:r>
            <a:br>
              <a:rPr lang="en-US" sz="1600" dirty="0">
                <a:ln>
                  <a:solidFill>
                    <a:srgbClr val="FFFFFF">
                      <a:alpha val="0"/>
                    </a:srgbClr>
                  </a:solidFill>
                </a:ln>
                <a:solidFill>
                  <a:srgbClr val="505050"/>
                </a:solidFill>
                <a:ea typeface="Segoe UI" pitchFamily="34" charset="0"/>
                <a:cs typeface="Segoe UI" pitchFamily="34" charset="0"/>
              </a:rPr>
            </a:br>
            <a:r>
              <a:rPr lang="en-US" sz="1600" dirty="0">
                <a:ln>
                  <a:solidFill>
                    <a:srgbClr val="FFFFFF">
                      <a:alpha val="0"/>
                    </a:srgbClr>
                  </a:solidFill>
                </a:ln>
                <a:solidFill>
                  <a:srgbClr val="505050"/>
                </a:solidFill>
                <a:ea typeface="Segoe UI" pitchFamily="34" charset="0"/>
                <a:cs typeface="Segoe UI" pitchFamily="34" charset="0"/>
              </a:rPr>
              <a:t>and non-relational data across </a:t>
            </a:r>
            <a:r>
              <a:rPr lang="en-US" sz="1600" dirty="0" smtClean="0">
                <a:ln>
                  <a:solidFill>
                    <a:srgbClr val="FFFFFF">
                      <a:alpha val="0"/>
                    </a:srgbClr>
                  </a:solidFill>
                </a:ln>
                <a:solidFill>
                  <a:srgbClr val="505050"/>
                </a:solidFill>
                <a:ea typeface="Segoe UI" pitchFamily="34" charset="0"/>
                <a:cs typeface="Segoe UI" pitchFamily="34" charset="0"/>
              </a:rPr>
              <a:t>Microsoft SQL </a:t>
            </a:r>
            <a:r>
              <a:rPr lang="en-US" sz="1600" dirty="0">
                <a:ln>
                  <a:solidFill>
                    <a:srgbClr val="FFFFFF">
                      <a:alpha val="0"/>
                    </a:srgbClr>
                  </a:solidFill>
                </a:ln>
                <a:solidFill>
                  <a:srgbClr val="505050"/>
                </a:solidFill>
                <a:ea typeface="Segoe UI" pitchFamily="34" charset="0"/>
                <a:cs typeface="Segoe UI" pitchFamily="34" charset="0"/>
              </a:rPr>
              <a:t>Server and Hadoop  </a:t>
            </a:r>
          </a:p>
          <a:p>
            <a:pPr defTabSz="931954">
              <a:spcBef>
                <a:spcPts val="2000"/>
              </a:spcBef>
            </a:pPr>
            <a:r>
              <a:rPr lang="en-US" dirty="0">
                <a:ln>
                  <a:solidFill>
                    <a:srgbClr val="FFFFFF">
                      <a:alpha val="0"/>
                    </a:srgbClr>
                  </a:solidFill>
                </a:ln>
                <a:solidFill>
                  <a:srgbClr val="BA141A"/>
                </a:solidFill>
                <a:latin typeface="Segoe UI Semilight" panose="020B0402040204020203" pitchFamily="34" charset="0"/>
                <a:ea typeface="Segoe UI" pitchFamily="34" charset="0"/>
                <a:cs typeface="Segoe UI Semilight" panose="020B0402040204020203" pitchFamily="34" charset="0"/>
              </a:rPr>
              <a:t>Benefits</a:t>
            </a:r>
          </a:p>
          <a:p>
            <a:pPr defTabSz="931954">
              <a:spcBef>
                <a:spcPts val="1200"/>
              </a:spcBef>
              <a:buClr>
                <a:srgbClr val="FF8C00"/>
              </a:buClr>
            </a:pPr>
            <a:r>
              <a:rPr lang="en-US" sz="1600" dirty="0">
                <a:ln>
                  <a:solidFill>
                    <a:srgbClr val="FFFFFF">
                      <a:alpha val="0"/>
                    </a:srgbClr>
                  </a:solidFill>
                </a:ln>
                <a:solidFill>
                  <a:srgbClr val="505050"/>
                </a:solidFill>
                <a:ea typeface="Segoe UI" pitchFamily="34" charset="0"/>
                <a:cs typeface="Segoe UI" pitchFamily="34" charset="0"/>
              </a:rPr>
              <a:t>New business insights across your </a:t>
            </a:r>
            <a:r>
              <a:rPr lang="en-US" sz="1600" dirty="0" smtClean="0">
                <a:ln>
                  <a:solidFill>
                    <a:srgbClr val="FFFFFF">
                      <a:alpha val="0"/>
                    </a:srgbClr>
                  </a:solidFill>
                </a:ln>
                <a:solidFill>
                  <a:srgbClr val="505050"/>
                </a:solidFill>
                <a:ea typeface="Segoe UI" pitchFamily="34" charset="0"/>
                <a:cs typeface="Segoe UI" pitchFamily="34" charset="0"/>
              </a:rPr>
              <a:t>Azure Data Lake</a:t>
            </a:r>
            <a:endParaRPr lang="en-US" sz="1600" dirty="0">
              <a:ln>
                <a:solidFill>
                  <a:srgbClr val="FFFFFF">
                    <a:alpha val="0"/>
                  </a:srgbClr>
                </a:solidFill>
              </a:ln>
              <a:solidFill>
                <a:srgbClr val="505050"/>
              </a:solidFill>
              <a:ea typeface="Segoe UI" pitchFamily="34" charset="0"/>
              <a:cs typeface="Segoe UI" pitchFamily="34" charset="0"/>
            </a:endParaRPr>
          </a:p>
          <a:p>
            <a:pPr defTabSz="931954">
              <a:spcBef>
                <a:spcPts val="1200"/>
              </a:spcBef>
              <a:buClr>
                <a:srgbClr val="FF8C00"/>
              </a:buClr>
            </a:pPr>
            <a:r>
              <a:rPr lang="en-US" sz="1600" dirty="0" smtClean="0">
                <a:ln>
                  <a:solidFill>
                    <a:srgbClr val="FFFFFF">
                      <a:alpha val="0"/>
                    </a:srgbClr>
                  </a:solidFill>
                </a:ln>
                <a:solidFill>
                  <a:srgbClr val="505050"/>
                </a:solidFill>
                <a:ea typeface="Segoe UI" pitchFamily="34" charset="0"/>
                <a:cs typeface="Segoe UI" pitchFamily="34" charset="0"/>
              </a:rPr>
              <a:t>Leveraging of </a:t>
            </a:r>
            <a:r>
              <a:rPr lang="en-US" sz="1600" dirty="0">
                <a:ln>
                  <a:solidFill>
                    <a:srgbClr val="FFFFFF">
                      <a:alpha val="0"/>
                    </a:srgbClr>
                  </a:solidFill>
                </a:ln>
                <a:solidFill>
                  <a:srgbClr val="505050"/>
                </a:solidFill>
                <a:ea typeface="Segoe UI" pitchFamily="34" charset="0"/>
                <a:cs typeface="Segoe UI" pitchFamily="34" charset="0"/>
              </a:rPr>
              <a:t>existing </a:t>
            </a:r>
            <a:r>
              <a:rPr lang="en-US" sz="1600" dirty="0" smtClean="0">
                <a:ln>
                  <a:solidFill>
                    <a:srgbClr val="FFFFFF">
                      <a:alpha val="0"/>
                    </a:srgbClr>
                  </a:solidFill>
                </a:ln>
                <a:solidFill>
                  <a:srgbClr val="505050"/>
                </a:solidFill>
                <a:ea typeface="Segoe UI" pitchFamily="34" charset="0"/>
                <a:cs typeface="Segoe UI" pitchFamily="34" charset="0"/>
              </a:rPr>
              <a:t>skill sets </a:t>
            </a:r>
            <a:r>
              <a:rPr lang="en-US" sz="1600" dirty="0">
                <a:ln>
                  <a:solidFill>
                    <a:srgbClr val="FFFFFF">
                      <a:alpha val="0"/>
                    </a:srgbClr>
                  </a:solidFill>
                </a:ln>
                <a:solidFill>
                  <a:srgbClr val="505050"/>
                </a:solidFill>
                <a:ea typeface="Segoe UI" pitchFamily="34" charset="0"/>
                <a:cs typeface="Segoe UI" pitchFamily="34" charset="0"/>
              </a:rPr>
              <a:t/>
            </a:r>
            <a:br>
              <a:rPr lang="en-US" sz="1600" dirty="0">
                <a:ln>
                  <a:solidFill>
                    <a:srgbClr val="FFFFFF">
                      <a:alpha val="0"/>
                    </a:srgbClr>
                  </a:solidFill>
                </a:ln>
                <a:solidFill>
                  <a:srgbClr val="505050"/>
                </a:solidFill>
                <a:ea typeface="Segoe UI" pitchFamily="34" charset="0"/>
                <a:cs typeface="Segoe UI" pitchFamily="34" charset="0"/>
              </a:rPr>
            </a:br>
            <a:r>
              <a:rPr lang="en-US" sz="1600" dirty="0">
                <a:ln>
                  <a:solidFill>
                    <a:srgbClr val="FFFFFF">
                      <a:alpha val="0"/>
                    </a:srgbClr>
                  </a:solidFill>
                </a:ln>
                <a:solidFill>
                  <a:srgbClr val="505050"/>
                </a:solidFill>
                <a:ea typeface="Segoe UI" pitchFamily="34" charset="0"/>
                <a:cs typeface="Segoe UI" pitchFamily="34" charset="0"/>
              </a:rPr>
              <a:t>and BI </a:t>
            </a:r>
            <a:r>
              <a:rPr lang="en-US" sz="1600" dirty="0" smtClean="0">
                <a:ln>
                  <a:solidFill>
                    <a:srgbClr val="FFFFFF">
                      <a:alpha val="0"/>
                    </a:srgbClr>
                  </a:solidFill>
                </a:ln>
                <a:solidFill>
                  <a:srgbClr val="505050"/>
                </a:solidFill>
                <a:ea typeface="Segoe UI" pitchFamily="34" charset="0"/>
                <a:cs typeface="Segoe UI" pitchFamily="34" charset="0"/>
              </a:rPr>
              <a:t>tools</a:t>
            </a:r>
            <a:endParaRPr lang="en-US" sz="1600" dirty="0">
              <a:ln>
                <a:solidFill>
                  <a:srgbClr val="FFFFFF">
                    <a:alpha val="0"/>
                  </a:srgbClr>
                </a:solidFill>
              </a:ln>
              <a:solidFill>
                <a:srgbClr val="505050"/>
              </a:solidFill>
              <a:ea typeface="Segoe UI" pitchFamily="34" charset="0"/>
              <a:cs typeface="Segoe UI" pitchFamily="34" charset="0"/>
            </a:endParaRPr>
          </a:p>
          <a:p>
            <a:pPr defTabSz="931954">
              <a:spcBef>
                <a:spcPts val="1200"/>
              </a:spcBef>
              <a:buClr>
                <a:srgbClr val="FF8C00"/>
              </a:buClr>
            </a:pPr>
            <a:r>
              <a:rPr lang="en-US" sz="1600" dirty="0">
                <a:ln>
                  <a:solidFill>
                    <a:srgbClr val="FFFFFF">
                      <a:alpha val="0"/>
                    </a:srgbClr>
                  </a:solidFill>
                </a:ln>
                <a:solidFill>
                  <a:srgbClr val="505050"/>
                </a:solidFill>
                <a:ea typeface="Segoe UI" pitchFamily="34" charset="0"/>
                <a:cs typeface="Segoe UI" pitchFamily="34" charset="0"/>
              </a:rPr>
              <a:t>Faster time to insights </a:t>
            </a:r>
            <a:r>
              <a:rPr lang="en-US" sz="1600" dirty="0" smtClean="0">
                <a:ln>
                  <a:solidFill>
                    <a:srgbClr val="FFFFFF">
                      <a:alpha val="0"/>
                    </a:srgbClr>
                  </a:solidFill>
                </a:ln>
                <a:solidFill>
                  <a:srgbClr val="505050"/>
                </a:solidFill>
                <a:ea typeface="Segoe UI" pitchFamily="34" charset="0"/>
                <a:cs typeface="Segoe UI" pitchFamily="34" charset="0"/>
              </a:rPr>
              <a:t>and simplified </a:t>
            </a:r>
            <a:r>
              <a:rPr lang="en-US" sz="1600" dirty="0">
                <a:ln>
                  <a:solidFill>
                    <a:srgbClr val="FFFFFF">
                      <a:alpha val="0"/>
                    </a:srgbClr>
                  </a:solidFill>
                </a:ln>
                <a:solidFill>
                  <a:srgbClr val="505050"/>
                </a:solidFill>
                <a:ea typeface="Segoe UI" pitchFamily="34" charset="0"/>
                <a:cs typeface="Segoe UI" pitchFamily="34" charset="0"/>
              </a:rPr>
              <a:t>ETL process</a:t>
            </a:r>
          </a:p>
        </p:txBody>
      </p:sp>
      <p:sp>
        <p:nvSpPr>
          <p:cNvPr id="56" name="Title 1"/>
          <p:cNvSpPr txBox="1">
            <a:spLocks noGrp="1"/>
          </p:cNvSpPr>
          <p:nvPr>
            <p:ph type="title"/>
          </p:nvPr>
        </p:nvSpPr>
        <p:spPr>
          <a:xfrm>
            <a:off x="274320" y="296898"/>
            <a:ext cx="11887518" cy="864637"/>
          </a:xfrm>
          <a:prstGeom prst="rect">
            <a:avLst/>
          </a:prstGeom>
        </p:spPr>
        <p:txBody>
          <a:bodyPr/>
          <a:lstStyle>
            <a:lvl1pPr algn="l" defTabSz="931863" rtl="0" fontAlgn="base">
              <a:lnSpc>
                <a:spcPct val="90000"/>
              </a:lnSpc>
              <a:spcBef>
                <a:spcPct val="0"/>
              </a:spcBef>
              <a:spcAft>
                <a:spcPct val="0"/>
              </a:spcAft>
              <a:defRPr lang="en-US" sz="5400" kern="1200" spc="-102" dirty="0">
                <a:ln w="3175">
                  <a:noFill/>
                </a:ln>
                <a:solidFill>
                  <a:schemeClr val="tx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800" dirty="0" smtClean="0"/>
              <a:t>PolyBase benefits</a:t>
            </a:r>
            <a:endParaRPr lang="en-US" sz="3600" dirty="0"/>
          </a:p>
        </p:txBody>
      </p:sp>
      <p:sp>
        <p:nvSpPr>
          <p:cNvPr id="4" name="Rectangle 3"/>
          <p:cNvSpPr/>
          <p:nvPr/>
        </p:nvSpPr>
        <p:spPr>
          <a:xfrm>
            <a:off x="360817" y="1204542"/>
            <a:ext cx="6867649" cy="461665"/>
          </a:xfrm>
          <a:prstGeom prst="rect">
            <a:avLst/>
          </a:prstGeom>
        </p:spPr>
        <p:txBody>
          <a:bodyPr wrap="none">
            <a:spAutoFit/>
          </a:bodyPr>
          <a:lstStyle/>
          <a:p>
            <a:r>
              <a:rPr lang="en-US" sz="2400" dirty="0">
                <a:solidFill>
                  <a:srgbClr val="BA141A"/>
                </a:solidFill>
                <a:latin typeface="Segoe UI Light"/>
              </a:rPr>
              <a:t>Query relational and non-relational data with T-SQL</a:t>
            </a:r>
          </a:p>
        </p:txBody>
      </p:sp>
      <p:grpSp>
        <p:nvGrpSpPr>
          <p:cNvPr id="63" name="Group 62"/>
          <p:cNvGrpSpPr/>
          <p:nvPr/>
        </p:nvGrpSpPr>
        <p:grpSpPr>
          <a:xfrm>
            <a:off x="694143" y="2809544"/>
            <a:ext cx="1217613" cy="866776"/>
            <a:chOff x="638175" y="2120902"/>
            <a:chExt cx="1217613" cy="866776"/>
          </a:xfrm>
        </p:grpSpPr>
        <p:sp>
          <p:nvSpPr>
            <p:cNvPr id="57" name="Rectangle 56"/>
            <p:cNvSpPr/>
            <p:nvPr/>
          </p:nvSpPr>
          <p:spPr bwMode="auto">
            <a:xfrm>
              <a:off x="647719" y="2203506"/>
              <a:ext cx="1197412" cy="7667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dirty="0" smtClean="0">
                <a:solidFill>
                  <a:srgbClr val="FFFFFF"/>
                </a:solidFill>
                <a:latin typeface="Segoe UI Light"/>
                <a:ea typeface="Segoe UI" pitchFamily="34" charset="0"/>
                <a:cs typeface="Segoe UI" pitchFamily="34" charset="0"/>
              </a:endParaRPr>
            </a:p>
          </p:txBody>
        </p:sp>
        <p:sp>
          <p:nvSpPr>
            <p:cNvPr id="61" name="Freeform 14"/>
            <p:cNvSpPr>
              <a:spLocks noEditPoints="1"/>
            </p:cNvSpPr>
            <p:nvPr/>
          </p:nvSpPr>
          <p:spPr bwMode="auto">
            <a:xfrm>
              <a:off x="1038993" y="2365743"/>
              <a:ext cx="415748" cy="442334"/>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defTabSz="684942"/>
              <a:endParaRPr lang="en-US" sz="1399" dirty="0">
                <a:ln>
                  <a:solidFill>
                    <a:srgbClr val="FFFFFF">
                      <a:alpha val="0"/>
                    </a:srgbClr>
                  </a:solidFill>
                </a:ln>
                <a:gradFill>
                  <a:gsLst>
                    <a:gs pos="0">
                      <a:srgbClr val="FFFFFF">
                        <a:lumMod val="0"/>
                        <a:lumOff val="100000"/>
                      </a:srgbClr>
                    </a:gs>
                    <a:gs pos="100000">
                      <a:srgbClr val="FFFFFF">
                        <a:lumMod val="0"/>
                        <a:lumOff val="100000"/>
                      </a:srgbClr>
                    </a:gs>
                  </a:gsLst>
                  <a:lin ang="5400000" scaled="0"/>
                </a:gradFill>
              </a:endParaRPr>
            </a:p>
          </p:txBody>
        </p:sp>
        <p:sp>
          <p:nvSpPr>
            <p:cNvPr id="13" name="Rectangle 124"/>
            <p:cNvSpPr>
              <a:spLocks noChangeArrowheads="1"/>
            </p:cNvSpPr>
            <p:nvPr/>
          </p:nvSpPr>
          <p:spPr bwMode="auto">
            <a:xfrm>
              <a:off x="638175" y="2120902"/>
              <a:ext cx="1217613" cy="104775"/>
            </a:xfrm>
            <a:prstGeom prst="rect">
              <a:avLst/>
            </a:pr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 name="Freeform 125"/>
            <p:cNvSpPr>
              <a:spLocks noEditPoints="1"/>
            </p:cNvSpPr>
            <p:nvPr/>
          </p:nvSpPr>
          <p:spPr bwMode="auto">
            <a:xfrm>
              <a:off x="638175" y="2209802"/>
              <a:ext cx="1217613" cy="777876"/>
            </a:xfrm>
            <a:custGeom>
              <a:avLst/>
              <a:gdLst>
                <a:gd name="T0" fmla="*/ 0 w 767"/>
                <a:gd name="T1" fmla="*/ 0 h 490"/>
                <a:gd name="T2" fmla="*/ 0 w 767"/>
                <a:gd name="T3" fmla="*/ 490 h 490"/>
                <a:gd name="T4" fmla="*/ 767 w 767"/>
                <a:gd name="T5" fmla="*/ 490 h 490"/>
                <a:gd name="T6" fmla="*/ 767 w 767"/>
                <a:gd name="T7" fmla="*/ 0 h 490"/>
                <a:gd name="T8" fmla="*/ 0 w 767"/>
                <a:gd name="T9" fmla="*/ 0 h 490"/>
                <a:gd name="T10" fmla="*/ 747 w 767"/>
                <a:gd name="T11" fmla="*/ 466 h 490"/>
                <a:gd name="T12" fmla="*/ 20 w 767"/>
                <a:gd name="T13" fmla="*/ 466 h 490"/>
                <a:gd name="T14" fmla="*/ 20 w 767"/>
                <a:gd name="T15" fmla="*/ 17 h 490"/>
                <a:gd name="T16" fmla="*/ 747 w 767"/>
                <a:gd name="T17" fmla="*/ 17 h 490"/>
                <a:gd name="T18" fmla="*/ 747 w 767"/>
                <a:gd name="T19" fmla="*/ 46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7" h="490">
                  <a:moveTo>
                    <a:pt x="0" y="0"/>
                  </a:moveTo>
                  <a:lnTo>
                    <a:pt x="0" y="490"/>
                  </a:lnTo>
                  <a:lnTo>
                    <a:pt x="767" y="490"/>
                  </a:lnTo>
                  <a:lnTo>
                    <a:pt x="767" y="0"/>
                  </a:lnTo>
                  <a:lnTo>
                    <a:pt x="0" y="0"/>
                  </a:lnTo>
                  <a:close/>
                  <a:moveTo>
                    <a:pt x="747" y="466"/>
                  </a:moveTo>
                  <a:lnTo>
                    <a:pt x="20" y="466"/>
                  </a:lnTo>
                  <a:lnTo>
                    <a:pt x="20" y="17"/>
                  </a:lnTo>
                  <a:lnTo>
                    <a:pt x="747" y="17"/>
                  </a:lnTo>
                  <a:lnTo>
                    <a:pt x="747" y="4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6" name="Freeform 126"/>
            <p:cNvSpPr>
              <a:spLocks/>
            </p:cNvSpPr>
            <p:nvPr/>
          </p:nvSpPr>
          <p:spPr bwMode="auto">
            <a:xfrm>
              <a:off x="1651001" y="2171702"/>
              <a:ext cx="49213" cy="15875"/>
            </a:xfrm>
            <a:custGeom>
              <a:avLst/>
              <a:gdLst>
                <a:gd name="T0" fmla="*/ 0 w 31"/>
                <a:gd name="T1" fmla="*/ 0 h 10"/>
                <a:gd name="T2" fmla="*/ 0 w 31"/>
                <a:gd name="T3" fmla="*/ 10 h 10"/>
                <a:gd name="T4" fmla="*/ 31 w 31"/>
                <a:gd name="T5" fmla="*/ 10 h 10"/>
                <a:gd name="T6" fmla="*/ 31 w 31"/>
                <a:gd name="T7" fmla="*/ 0 h 10"/>
                <a:gd name="T8" fmla="*/ 0 w 31"/>
                <a:gd name="T9" fmla="*/ 0 h 10"/>
                <a:gd name="T10" fmla="*/ 0 w 31"/>
                <a:gd name="T11" fmla="*/ 0 h 10"/>
                <a:gd name="T12" fmla="*/ 0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0" y="0"/>
                  </a:moveTo>
                  <a:lnTo>
                    <a:pt x="0" y="10"/>
                  </a:lnTo>
                  <a:lnTo>
                    <a:pt x="31" y="10"/>
                  </a:lnTo>
                  <a:lnTo>
                    <a:pt x="31" y="0"/>
                  </a:lnTo>
                  <a:lnTo>
                    <a:pt x="0" y="0"/>
                  </a:lnTo>
                  <a:lnTo>
                    <a:pt x="0" y="0"/>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7" name="Freeform 127"/>
            <p:cNvSpPr>
              <a:spLocks/>
            </p:cNvSpPr>
            <p:nvPr/>
          </p:nvSpPr>
          <p:spPr bwMode="auto">
            <a:xfrm>
              <a:off x="1717676" y="2154240"/>
              <a:ext cx="36513" cy="33338"/>
            </a:xfrm>
            <a:custGeom>
              <a:avLst/>
              <a:gdLst>
                <a:gd name="T0" fmla="*/ 0 w 23"/>
                <a:gd name="T1" fmla="*/ 0 h 21"/>
                <a:gd name="T2" fmla="*/ 0 w 23"/>
                <a:gd name="T3" fmla="*/ 21 h 21"/>
                <a:gd name="T4" fmla="*/ 23 w 23"/>
                <a:gd name="T5" fmla="*/ 21 h 21"/>
                <a:gd name="T6" fmla="*/ 23 w 23"/>
                <a:gd name="T7" fmla="*/ 0 h 21"/>
                <a:gd name="T8" fmla="*/ 0 w 23"/>
                <a:gd name="T9" fmla="*/ 0 h 21"/>
                <a:gd name="T10" fmla="*/ 0 w 23"/>
                <a:gd name="T11" fmla="*/ 0 h 21"/>
                <a:gd name="T12" fmla="*/ 0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0" y="0"/>
                  </a:moveTo>
                  <a:lnTo>
                    <a:pt x="0" y="21"/>
                  </a:lnTo>
                  <a:lnTo>
                    <a:pt x="23" y="21"/>
                  </a:lnTo>
                  <a:lnTo>
                    <a:pt x="23" y="0"/>
                  </a:lnTo>
                  <a:lnTo>
                    <a:pt x="0" y="0"/>
                  </a:lnTo>
                  <a:lnTo>
                    <a:pt x="0" y="0"/>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8" name="Freeform 128"/>
            <p:cNvSpPr>
              <a:spLocks/>
            </p:cNvSpPr>
            <p:nvPr/>
          </p:nvSpPr>
          <p:spPr bwMode="auto">
            <a:xfrm>
              <a:off x="1771651" y="2152652"/>
              <a:ext cx="44450" cy="34925"/>
            </a:xfrm>
            <a:custGeom>
              <a:avLst/>
              <a:gdLst>
                <a:gd name="T0" fmla="*/ 1 w 28"/>
                <a:gd name="T1" fmla="*/ 0 h 22"/>
                <a:gd name="T2" fmla="*/ 10 w 28"/>
                <a:gd name="T3" fmla="*/ 11 h 22"/>
                <a:gd name="T4" fmla="*/ 0 w 28"/>
                <a:gd name="T5" fmla="*/ 22 h 22"/>
                <a:gd name="T6" fmla="*/ 8 w 28"/>
                <a:gd name="T7" fmla="*/ 22 h 22"/>
                <a:gd name="T8" fmla="*/ 14 w 28"/>
                <a:gd name="T9" fmla="*/ 15 h 22"/>
                <a:gd name="T10" fmla="*/ 14 w 28"/>
                <a:gd name="T11" fmla="*/ 14 h 22"/>
                <a:gd name="T12" fmla="*/ 14 w 28"/>
                <a:gd name="T13" fmla="*/ 14 h 22"/>
                <a:gd name="T14" fmla="*/ 14 w 28"/>
                <a:gd name="T15" fmla="*/ 14 h 22"/>
                <a:gd name="T16" fmla="*/ 14 w 28"/>
                <a:gd name="T17" fmla="*/ 15 h 22"/>
                <a:gd name="T18" fmla="*/ 15 w 28"/>
                <a:gd name="T19" fmla="*/ 15 h 22"/>
                <a:gd name="T20" fmla="*/ 19 w 28"/>
                <a:gd name="T21" fmla="*/ 22 h 22"/>
                <a:gd name="T22" fmla="*/ 28 w 28"/>
                <a:gd name="T23" fmla="*/ 22 h 22"/>
                <a:gd name="T24" fmla="*/ 18 w 28"/>
                <a:gd name="T25" fmla="*/ 11 h 22"/>
                <a:gd name="T26" fmla="*/ 28 w 28"/>
                <a:gd name="T27" fmla="*/ 0 h 22"/>
                <a:gd name="T28" fmla="*/ 19 w 28"/>
                <a:gd name="T29" fmla="*/ 0 h 22"/>
                <a:gd name="T30" fmla="*/ 15 w 28"/>
                <a:gd name="T31" fmla="*/ 7 h 22"/>
                <a:gd name="T32" fmla="*/ 15 w 28"/>
                <a:gd name="T33" fmla="*/ 8 h 22"/>
                <a:gd name="T34" fmla="*/ 14 w 28"/>
                <a:gd name="T35" fmla="*/ 8 h 22"/>
                <a:gd name="T36" fmla="*/ 14 w 28"/>
                <a:gd name="T37" fmla="*/ 8 h 22"/>
                <a:gd name="T38" fmla="*/ 14 w 28"/>
                <a:gd name="T39" fmla="*/ 8 h 22"/>
                <a:gd name="T40" fmla="*/ 14 w 28"/>
                <a:gd name="T41" fmla="*/ 7 h 22"/>
                <a:gd name="T42" fmla="*/ 10 w 28"/>
                <a:gd name="T43" fmla="*/ 0 h 22"/>
                <a:gd name="T44" fmla="*/ 1 w 28"/>
                <a:gd name="T45" fmla="*/ 0 h 22"/>
                <a:gd name="T46" fmla="*/ 1 w 28"/>
                <a:gd name="T47" fmla="*/ 0 h 22"/>
                <a:gd name="T48" fmla="*/ 1 w 28"/>
                <a:gd name="T4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2">
                  <a:moveTo>
                    <a:pt x="1" y="0"/>
                  </a:moveTo>
                  <a:lnTo>
                    <a:pt x="10" y="11"/>
                  </a:lnTo>
                  <a:lnTo>
                    <a:pt x="0" y="22"/>
                  </a:lnTo>
                  <a:lnTo>
                    <a:pt x="8" y="22"/>
                  </a:lnTo>
                  <a:lnTo>
                    <a:pt x="14" y="15"/>
                  </a:lnTo>
                  <a:lnTo>
                    <a:pt x="14" y="14"/>
                  </a:lnTo>
                  <a:lnTo>
                    <a:pt x="14" y="14"/>
                  </a:lnTo>
                  <a:lnTo>
                    <a:pt x="14" y="14"/>
                  </a:lnTo>
                  <a:lnTo>
                    <a:pt x="14" y="15"/>
                  </a:lnTo>
                  <a:lnTo>
                    <a:pt x="15" y="15"/>
                  </a:lnTo>
                  <a:lnTo>
                    <a:pt x="19" y="22"/>
                  </a:lnTo>
                  <a:lnTo>
                    <a:pt x="28" y="22"/>
                  </a:lnTo>
                  <a:lnTo>
                    <a:pt x="18" y="11"/>
                  </a:lnTo>
                  <a:lnTo>
                    <a:pt x="28" y="0"/>
                  </a:lnTo>
                  <a:lnTo>
                    <a:pt x="19" y="0"/>
                  </a:lnTo>
                  <a:lnTo>
                    <a:pt x="15" y="7"/>
                  </a:lnTo>
                  <a:lnTo>
                    <a:pt x="15" y="8"/>
                  </a:lnTo>
                  <a:lnTo>
                    <a:pt x="14" y="8"/>
                  </a:lnTo>
                  <a:lnTo>
                    <a:pt x="14" y="8"/>
                  </a:lnTo>
                  <a:lnTo>
                    <a:pt x="14" y="8"/>
                  </a:lnTo>
                  <a:lnTo>
                    <a:pt x="14" y="7"/>
                  </a:lnTo>
                  <a:lnTo>
                    <a:pt x="10" y="0"/>
                  </a:lnTo>
                  <a:lnTo>
                    <a:pt x="1" y="0"/>
                  </a:lnTo>
                  <a:lnTo>
                    <a:pt x="1" y="0"/>
                  </a:lnTo>
                  <a:lnTo>
                    <a:pt x="1"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nvGrpSpPr>
          <p:cNvPr id="94" name="Group 93"/>
          <p:cNvGrpSpPr/>
          <p:nvPr/>
        </p:nvGrpSpPr>
        <p:grpSpPr>
          <a:xfrm>
            <a:off x="694143" y="3795872"/>
            <a:ext cx="1222432" cy="867194"/>
            <a:chOff x="659275" y="3735613"/>
            <a:chExt cx="1222432" cy="867194"/>
          </a:xfrm>
        </p:grpSpPr>
        <p:grpSp>
          <p:nvGrpSpPr>
            <p:cNvPr id="96" name="Group 95"/>
            <p:cNvGrpSpPr/>
            <p:nvPr/>
          </p:nvGrpSpPr>
          <p:grpSpPr>
            <a:xfrm>
              <a:off x="659275" y="3827823"/>
              <a:ext cx="1203176" cy="766732"/>
              <a:chOff x="2000982" y="3629316"/>
              <a:chExt cx="1203176" cy="766732"/>
            </a:xfrm>
          </p:grpSpPr>
          <p:sp>
            <p:nvSpPr>
              <p:cNvPr id="101" name="Rectangle 100"/>
              <p:cNvSpPr/>
              <p:nvPr/>
            </p:nvSpPr>
            <p:spPr bwMode="auto">
              <a:xfrm>
                <a:off x="2006746" y="3629316"/>
                <a:ext cx="1197412" cy="7667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dirty="0" smtClean="0">
                  <a:solidFill>
                    <a:srgbClr val="FFFFFF"/>
                  </a:solidFill>
                  <a:latin typeface="Segoe UI Light"/>
                  <a:ea typeface="Segoe UI" pitchFamily="34" charset="0"/>
                  <a:cs typeface="Segoe UI" pitchFamily="34" charset="0"/>
                </a:endParaRPr>
              </a:p>
            </p:txBody>
          </p:sp>
          <p:sp>
            <p:nvSpPr>
              <p:cNvPr id="102" name="Flowchart: Manual Input 101"/>
              <p:cNvSpPr/>
              <p:nvPr/>
            </p:nvSpPr>
            <p:spPr bwMode="auto">
              <a:xfrm>
                <a:off x="2000982" y="3929179"/>
                <a:ext cx="1186180" cy="446908"/>
              </a:xfrm>
              <a:prstGeom prst="flowChartManualInput">
                <a:avLst/>
              </a:prstGeom>
              <a:solidFill>
                <a:schemeClr val="bg1">
                  <a:lumMod val="95000"/>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dirty="0" smtClean="0">
                  <a:solidFill>
                    <a:srgbClr val="FFFFFF"/>
                  </a:solidFill>
                  <a:latin typeface="Segoe UI Light"/>
                  <a:ea typeface="Segoe UI" pitchFamily="34" charset="0"/>
                  <a:cs typeface="Segoe UI" pitchFamily="34" charset="0"/>
                </a:endParaRPr>
              </a:p>
            </p:txBody>
          </p:sp>
        </p:grpSp>
        <p:pic>
          <p:nvPicPr>
            <p:cNvPr id="99" name="Picture 98"/>
            <p:cNvPicPr>
              <a:picLocks noChangeAspect="1"/>
            </p:cNvPicPr>
            <p:nvPr/>
          </p:nvPicPr>
          <p:blipFill>
            <a:blip r:embed="rId7"/>
            <a:stretch>
              <a:fillRect/>
            </a:stretch>
          </p:blipFill>
          <p:spPr>
            <a:xfrm>
              <a:off x="663664" y="3735613"/>
              <a:ext cx="1218043" cy="867194"/>
            </a:xfrm>
            <a:prstGeom prst="rect">
              <a:avLst/>
            </a:prstGeom>
          </p:spPr>
        </p:pic>
        <p:sp>
          <p:nvSpPr>
            <p:cNvPr id="100" name="Freeform 99"/>
            <p:cNvSpPr/>
            <p:nvPr/>
          </p:nvSpPr>
          <p:spPr>
            <a:xfrm flipH="1">
              <a:off x="1081646" y="3935617"/>
              <a:ext cx="382079" cy="468431"/>
            </a:xfrm>
            <a:custGeom>
              <a:avLst/>
              <a:gdLst/>
              <a:ahLst/>
              <a:cxnLst/>
              <a:rect l="l" t="t" r="r" b="b"/>
              <a:pathLst>
                <a:path w="1932881" h="2369719">
                  <a:moveTo>
                    <a:pt x="488093" y="575323"/>
                  </a:moveTo>
                  <a:cubicBezTo>
                    <a:pt x="338893" y="573077"/>
                    <a:pt x="169762" y="642935"/>
                    <a:pt x="53413" y="804583"/>
                  </a:cubicBezTo>
                  <a:cubicBezTo>
                    <a:pt x="497047" y="1068979"/>
                    <a:pt x="330747" y="1613691"/>
                    <a:pt x="0" y="1740159"/>
                  </a:cubicBezTo>
                  <a:cubicBezTo>
                    <a:pt x="105673" y="2034797"/>
                    <a:pt x="299409" y="2333820"/>
                    <a:pt x="513657" y="2366173"/>
                  </a:cubicBezTo>
                  <a:cubicBezTo>
                    <a:pt x="594199" y="2391136"/>
                    <a:pt x="729454" y="2276492"/>
                    <a:pt x="890919" y="2266437"/>
                  </a:cubicBezTo>
                  <a:cubicBezTo>
                    <a:pt x="890918" y="2266609"/>
                    <a:pt x="890917" y="2266782"/>
                    <a:pt x="890916" y="2266954"/>
                  </a:cubicBezTo>
                  <a:cubicBezTo>
                    <a:pt x="901140" y="2265818"/>
                    <a:pt x="911280" y="2265182"/>
                    <a:pt x="921362" y="2266695"/>
                  </a:cubicBezTo>
                  <a:cubicBezTo>
                    <a:pt x="931443" y="2265182"/>
                    <a:pt x="941583" y="2265818"/>
                    <a:pt x="951807" y="2266954"/>
                  </a:cubicBezTo>
                  <a:cubicBezTo>
                    <a:pt x="951806" y="2266782"/>
                    <a:pt x="951806" y="2266609"/>
                    <a:pt x="951805" y="2266437"/>
                  </a:cubicBezTo>
                  <a:cubicBezTo>
                    <a:pt x="1113270" y="2276492"/>
                    <a:pt x="1248524" y="2391136"/>
                    <a:pt x="1329066" y="2366173"/>
                  </a:cubicBezTo>
                  <a:cubicBezTo>
                    <a:pt x="1644449" y="2318548"/>
                    <a:pt x="1915383" y="1693073"/>
                    <a:pt x="1932316" y="1356523"/>
                  </a:cubicBezTo>
                  <a:cubicBezTo>
                    <a:pt x="1947794" y="814789"/>
                    <a:pt x="1642585" y="587454"/>
                    <a:pt x="1382833" y="575744"/>
                  </a:cubicBezTo>
                  <a:cubicBezTo>
                    <a:pt x="1322890" y="573042"/>
                    <a:pt x="1265368" y="581823"/>
                    <a:pt x="1214766" y="600873"/>
                  </a:cubicBezTo>
                  <a:cubicBezTo>
                    <a:pt x="1134096" y="619227"/>
                    <a:pt x="996615" y="685867"/>
                    <a:pt x="898814" y="685867"/>
                  </a:cubicBezTo>
                  <a:cubicBezTo>
                    <a:pt x="825776" y="681035"/>
                    <a:pt x="696845" y="624112"/>
                    <a:pt x="627957" y="600873"/>
                  </a:cubicBezTo>
                  <a:cubicBezTo>
                    <a:pt x="585346" y="584831"/>
                    <a:pt x="537827" y="576071"/>
                    <a:pt x="488093" y="575323"/>
                  </a:cubicBezTo>
                  <a:close/>
                  <a:moveTo>
                    <a:pt x="492096" y="0"/>
                  </a:moveTo>
                  <a:cubicBezTo>
                    <a:pt x="474634" y="292100"/>
                    <a:pt x="711965" y="562768"/>
                    <a:pt x="968346" y="540543"/>
                  </a:cubicBezTo>
                  <a:cubicBezTo>
                    <a:pt x="947708" y="119855"/>
                    <a:pt x="619890" y="25399"/>
                    <a:pt x="49209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1684"/>
              <a:endParaRPr lang="en-US" dirty="0">
                <a:ln>
                  <a:solidFill>
                    <a:srgbClr val="FFFFFF">
                      <a:alpha val="0"/>
                    </a:srgbClr>
                  </a:solidFill>
                </a:ln>
                <a:solidFill>
                  <a:srgbClr val="FFFFFF"/>
                </a:solidFill>
              </a:endParaRPr>
            </a:p>
          </p:txBody>
        </p:sp>
      </p:grpSp>
      <p:grpSp>
        <p:nvGrpSpPr>
          <p:cNvPr id="54" name="Group 53"/>
          <p:cNvGrpSpPr/>
          <p:nvPr/>
        </p:nvGrpSpPr>
        <p:grpSpPr>
          <a:xfrm>
            <a:off x="2022099" y="3761360"/>
            <a:ext cx="528638" cy="898525"/>
            <a:chOff x="2494768" y="3697288"/>
            <a:chExt cx="528638" cy="898525"/>
          </a:xfrm>
        </p:grpSpPr>
        <p:grpSp>
          <p:nvGrpSpPr>
            <p:cNvPr id="44" name="Group 142"/>
            <p:cNvGrpSpPr>
              <a:grpSpLocks noChangeAspect="1"/>
            </p:cNvGrpSpPr>
            <p:nvPr/>
          </p:nvGrpSpPr>
          <p:grpSpPr bwMode="auto">
            <a:xfrm>
              <a:off x="2494768" y="3697288"/>
              <a:ext cx="528638" cy="898525"/>
              <a:chOff x="1246" y="2329"/>
              <a:chExt cx="333" cy="566"/>
            </a:xfrm>
          </p:grpSpPr>
          <p:sp>
            <p:nvSpPr>
              <p:cNvPr id="45" name="AutoShape 141"/>
              <p:cNvSpPr>
                <a:spLocks noChangeAspect="1" noChangeArrowheads="1" noTextEdit="1"/>
              </p:cNvSpPr>
              <p:nvPr/>
            </p:nvSpPr>
            <p:spPr bwMode="auto">
              <a:xfrm>
                <a:off x="1246" y="2330"/>
                <a:ext cx="331"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6" name="Freeform 143"/>
              <p:cNvSpPr>
                <a:spLocks/>
              </p:cNvSpPr>
              <p:nvPr/>
            </p:nvSpPr>
            <p:spPr bwMode="auto">
              <a:xfrm>
                <a:off x="1248" y="2329"/>
                <a:ext cx="331" cy="566"/>
              </a:xfrm>
              <a:custGeom>
                <a:avLst/>
                <a:gdLst>
                  <a:gd name="T0" fmla="*/ 205 w 219"/>
                  <a:gd name="T1" fmla="*/ 0 h 377"/>
                  <a:gd name="T2" fmla="*/ 14 w 219"/>
                  <a:gd name="T3" fmla="*/ 0 h 377"/>
                  <a:gd name="T4" fmla="*/ 0 w 219"/>
                  <a:gd name="T5" fmla="*/ 14 h 377"/>
                  <a:gd name="T6" fmla="*/ 0 w 219"/>
                  <a:gd name="T7" fmla="*/ 362 h 377"/>
                  <a:gd name="T8" fmla="*/ 14 w 219"/>
                  <a:gd name="T9" fmla="*/ 377 h 377"/>
                  <a:gd name="T10" fmla="*/ 205 w 219"/>
                  <a:gd name="T11" fmla="*/ 377 h 377"/>
                  <a:gd name="T12" fmla="*/ 219 w 219"/>
                  <a:gd name="T13" fmla="*/ 362 h 377"/>
                  <a:gd name="T14" fmla="*/ 219 w 219"/>
                  <a:gd name="T15" fmla="*/ 14 h 377"/>
                  <a:gd name="T16" fmla="*/ 205 w 219"/>
                  <a:gd name="T1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377">
                    <a:moveTo>
                      <a:pt x="205" y="0"/>
                    </a:moveTo>
                    <a:cubicBezTo>
                      <a:pt x="14" y="0"/>
                      <a:pt x="14" y="0"/>
                      <a:pt x="14" y="0"/>
                    </a:cubicBezTo>
                    <a:cubicBezTo>
                      <a:pt x="7" y="0"/>
                      <a:pt x="0" y="6"/>
                      <a:pt x="0" y="14"/>
                    </a:cubicBezTo>
                    <a:cubicBezTo>
                      <a:pt x="0" y="362"/>
                      <a:pt x="0" y="362"/>
                      <a:pt x="0" y="362"/>
                    </a:cubicBezTo>
                    <a:cubicBezTo>
                      <a:pt x="0" y="370"/>
                      <a:pt x="7" y="377"/>
                      <a:pt x="14" y="377"/>
                    </a:cubicBezTo>
                    <a:cubicBezTo>
                      <a:pt x="205" y="377"/>
                      <a:pt x="205" y="377"/>
                      <a:pt x="205" y="377"/>
                    </a:cubicBezTo>
                    <a:cubicBezTo>
                      <a:pt x="212" y="377"/>
                      <a:pt x="219" y="370"/>
                      <a:pt x="219" y="362"/>
                    </a:cubicBezTo>
                    <a:cubicBezTo>
                      <a:pt x="219" y="14"/>
                      <a:pt x="219" y="14"/>
                      <a:pt x="219" y="14"/>
                    </a:cubicBezTo>
                    <a:cubicBezTo>
                      <a:pt x="219" y="6"/>
                      <a:pt x="212" y="0"/>
                      <a:pt x="20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7" name="Rectangle 144"/>
              <p:cNvSpPr>
                <a:spLocks noChangeArrowheads="1"/>
              </p:cNvSpPr>
              <p:nvPr/>
            </p:nvSpPr>
            <p:spPr bwMode="auto">
              <a:xfrm>
                <a:off x="1279" y="2360"/>
                <a:ext cx="266" cy="4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8" name="Rectangle 145"/>
              <p:cNvSpPr>
                <a:spLocks noChangeArrowheads="1"/>
              </p:cNvSpPr>
              <p:nvPr/>
            </p:nvSpPr>
            <p:spPr bwMode="auto">
              <a:xfrm>
                <a:off x="1279" y="2360"/>
                <a:ext cx="266"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49" name="Oval 146"/>
              <p:cNvSpPr>
                <a:spLocks noChangeArrowheads="1"/>
              </p:cNvSpPr>
              <p:nvPr/>
            </p:nvSpPr>
            <p:spPr bwMode="auto">
              <a:xfrm>
                <a:off x="1390" y="2829"/>
                <a:ext cx="34"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0" name="Oval 147"/>
              <p:cNvSpPr>
                <a:spLocks noChangeArrowheads="1"/>
              </p:cNvSpPr>
              <p:nvPr/>
            </p:nvSpPr>
            <p:spPr bwMode="auto">
              <a:xfrm>
                <a:off x="1446" y="2838"/>
                <a:ext cx="16"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1" name="Oval 148"/>
              <p:cNvSpPr>
                <a:spLocks noChangeArrowheads="1"/>
              </p:cNvSpPr>
              <p:nvPr/>
            </p:nvSpPr>
            <p:spPr bwMode="auto">
              <a:xfrm>
                <a:off x="1350" y="2838"/>
                <a:ext cx="17"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3" name="Freeform 150"/>
              <p:cNvSpPr>
                <a:spLocks/>
              </p:cNvSpPr>
              <p:nvPr/>
            </p:nvSpPr>
            <p:spPr bwMode="auto">
              <a:xfrm>
                <a:off x="1279" y="2360"/>
                <a:ext cx="266" cy="447"/>
              </a:xfrm>
              <a:custGeom>
                <a:avLst/>
                <a:gdLst>
                  <a:gd name="T0" fmla="*/ 266 w 266"/>
                  <a:gd name="T1" fmla="*/ 0 h 447"/>
                  <a:gd name="T2" fmla="*/ 266 w 266"/>
                  <a:gd name="T3" fmla="*/ 0 h 447"/>
                  <a:gd name="T4" fmla="*/ 0 w 266"/>
                  <a:gd name="T5" fmla="*/ 447 h 447"/>
                  <a:gd name="T6" fmla="*/ 266 w 266"/>
                  <a:gd name="T7" fmla="*/ 447 h 447"/>
                  <a:gd name="T8" fmla="*/ 266 w 266"/>
                  <a:gd name="T9" fmla="*/ 0 h 447"/>
                </a:gdLst>
                <a:ahLst/>
                <a:cxnLst>
                  <a:cxn ang="0">
                    <a:pos x="T0" y="T1"/>
                  </a:cxn>
                  <a:cxn ang="0">
                    <a:pos x="T2" y="T3"/>
                  </a:cxn>
                  <a:cxn ang="0">
                    <a:pos x="T4" y="T5"/>
                  </a:cxn>
                  <a:cxn ang="0">
                    <a:pos x="T6" y="T7"/>
                  </a:cxn>
                  <a:cxn ang="0">
                    <a:pos x="T8" y="T9"/>
                  </a:cxn>
                </a:cxnLst>
                <a:rect l="0" t="0" r="r" b="b"/>
                <a:pathLst>
                  <a:path w="266" h="447">
                    <a:moveTo>
                      <a:pt x="266" y="0"/>
                    </a:moveTo>
                    <a:lnTo>
                      <a:pt x="266" y="0"/>
                    </a:lnTo>
                    <a:lnTo>
                      <a:pt x="0" y="447"/>
                    </a:lnTo>
                    <a:lnTo>
                      <a:pt x="266" y="447"/>
                    </a:lnTo>
                    <a:lnTo>
                      <a:pt x="2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105" name="Freeform 14"/>
            <p:cNvSpPr>
              <a:spLocks noEditPoints="1"/>
            </p:cNvSpPr>
            <p:nvPr/>
          </p:nvSpPr>
          <p:spPr bwMode="auto">
            <a:xfrm>
              <a:off x="2621757" y="3959579"/>
              <a:ext cx="267471" cy="284575"/>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515151"/>
            </a:solidFill>
            <a:ln>
              <a:noFill/>
            </a:ln>
            <a:extLst/>
          </p:spPr>
          <p:txBody>
            <a:bodyPr vert="horz" wrap="square" lIns="93247" tIns="46623" rIns="93247" bIns="46623" numCol="1" anchor="t" anchorCtr="0" compatLnSpc="1">
              <a:prstTxWarp prst="textNoShape">
                <a:avLst/>
              </a:prstTxWarp>
            </a:bodyPr>
            <a:lstStyle/>
            <a:p>
              <a:pPr defTabSz="684942"/>
              <a:endParaRPr lang="en-US" sz="1399" dirty="0">
                <a:ln>
                  <a:solidFill>
                    <a:srgbClr val="FFFFFF">
                      <a:alpha val="0"/>
                    </a:srgbClr>
                  </a:solidFill>
                </a:ln>
                <a:gradFill>
                  <a:gsLst>
                    <a:gs pos="0">
                      <a:srgbClr val="FFFFFF">
                        <a:lumMod val="0"/>
                        <a:lumOff val="100000"/>
                      </a:srgbClr>
                    </a:gs>
                    <a:gs pos="100000">
                      <a:srgbClr val="FFFFFF">
                        <a:lumMod val="0"/>
                        <a:lumOff val="100000"/>
                      </a:srgbClr>
                    </a:gs>
                  </a:gsLst>
                  <a:lin ang="5400000" scaled="0"/>
                </a:gradFill>
              </a:endParaRPr>
            </a:p>
          </p:txBody>
        </p:sp>
      </p:grpSp>
      <p:grpSp>
        <p:nvGrpSpPr>
          <p:cNvPr id="62" name="Group 61"/>
          <p:cNvGrpSpPr/>
          <p:nvPr/>
        </p:nvGrpSpPr>
        <p:grpSpPr>
          <a:xfrm>
            <a:off x="2022099" y="2802510"/>
            <a:ext cx="528637" cy="901700"/>
            <a:chOff x="1966131" y="2586038"/>
            <a:chExt cx="528637" cy="901700"/>
          </a:xfrm>
        </p:grpSpPr>
        <p:sp>
          <p:nvSpPr>
            <p:cNvPr id="23" name="Rectangle 134"/>
            <p:cNvSpPr>
              <a:spLocks noChangeArrowheads="1"/>
            </p:cNvSpPr>
            <p:nvPr/>
          </p:nvSpPr>
          <p:spPr bwMode="auto">
            <a:xfrm>
              <a:off x="2035174" y="2635251"/>
              <a:ext cx="4254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33" name="Freeform 139"/>
            <p:cNvSpPr>
              <a:spLocks/>
            </p:cNvSpPr>
            <p:nvPr/>
          </p:nvSpPr>
          <p:spPr bwMode="auto">
            <a:xfrm>
              <a:off x="2035174" y="2635251"/>
              <a:ext cx="425449" cy="711200"/>
            </a:xfrm>
            <a:custGeom>
              <a:avLst/>
              <a:gdLst>
                <a:gd name="T0" fmla="*/ 268 w 268"/>
                <a:gd name="T1" fmla="*/ 0 h 448"/>
                <a:gd name="T2" fmla="*/ 268 w 268"/>
                <a:gd name="T3" fmla="*/ 0 h 448"/>
                <a:gd name="T4" fmla="*/ 0 w 268"/>
                <a:gd name="T5" fmla="*/ 448 h 448"/>
                <a:gd name="T6" fmla="*/ 268 w 268"/>
                <a:gd name="T7" fmla="*/ 448 h 448"/>
                <a:gd name="T8" fmla="*/ 268 w 268"/>
                <a:gd name="T9" fmla="*/ 0 h 448"/>
              </a:gdLst>
              <a:ahLst/>
              <a:cxnLst>
                <a:cxn ang="0">
                  <a:pos x="T0" y="T1"/>
                </a:cxn>
                <a:cxn ang="0">
                  <a:pos x="T2" y="T3"/>
                </a:cxn>
                <a:cxn ang="0">
                  <a:pos x="T4" y="T5"/>
                </a:cxn>
                <a:cxn ang="0">
                  <a:pos x="T6" y="T7"/>
                </a:cxn>
                <a:cxn ang="0">
                  <a:pos x="T8" y="T9"/>
                </a:cxn>
              </a:cxnLst>
              <a:rect l="0" t="0" r="r" b="b"/>
              <a:pathLst>
                <a:path w="268" h="448">
                  <a:moveTo>
                    <a:pt x="268" y="0"/>
                  </a:moveTo>
                  <a:lnTo>
                    <a:pt x="268" y="0"/>
                  </a:lnTo>
                  <a:lnTo>
                    <a:pt x="0" y="448"/>
                  </a:lnTo>
                  <a:lnTo>
                    <a:pt x="268" y="448"/>
                  </a:lnTo>
                  <a:lnTo>
                    <a:pt x="2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nvGrpSpPr>
            <p:cNvPr id="34" name="Group 33"/>
            <p:cNvGrpSpPr/>
            <p:nvPr/>
          </p:nvGrpSpPr>
          <p:grpSpPr>
            <a:xfrm>
              <a:off x="1966131" y="2586038"/>
              <a:ext cx="528637" cy="901700"/>
              <a:chOff x="1985125" y="2586038"/>
              <a:chExt cx="528637" cy="901700"/>
            </a:xfrm>
          </p:grpSpPr>
          <p:sp>
            <p:nvSpPr>
              <p:cNvPr id="21" name="Freeform 132"/>
              <p:cNvSpPr>
                <a:spLocks/>
              </p:cNvSpPr>
              <p:nvPr/>
            </p:nvSpPr>
            <p:spPr bwMode="auto">
              <a:xfrm>
                <a:off x="1985125" y="2586038"/>
                <a:ext cx="528637" cy="901700"/>
              </a:xfrm>
              <a:custGeom>
                <a:avLst/>
                <a:gdLst>
                  <a:gd name="T0" fmla="*/ 205 w 219"/>
                  <a:gd name="T1" fmla="*/ 0 h 377"/>
                  <a:gd name="T2" fmla="*/ 14 w 219"/>
                  <a:gd name="T3" fmla="*/ 0 h 377"/>
                  <a:gd name="T4" fmla="*/ 0 w 219"/>
                  <a:gd name="T5" fmla="*/ 14 h 377"/>
                  <a:gd name="T6" fmla="*/ 0 w 219"/>
                  <a:gd name="T7" fmla="*/ 362 h 377"/>
                  <a:gd name="T8" fmla="*/ 14 w 219"/>
                  <a:gd name="T9" fmla="*/ 377 h 377"/>
                  <a:gd name="T10" fmla="*/ 205 w 219"/>
                  <a:gd name="T11" fmla="*/ 377 h 377"/>
                  <a:gd name="T12" fmla="*/ 219 w 219"/>
                  <a:gd name="T13" fmla="*/ 362 h 377"/>
                  <a:gd name="T14" fmla="*/ 219 w 219"/>
                  <a:gd name="T15" fmla="*/ 14 h 377"/>
                  <a:gd name="T16" fmla="*/ 205 w 219"/>
                  <a:gd name="T1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377">
                    <a:moveTo>
                      <a:pt x="205" y="0"/>
                    </a:moveTo>
                    <a:cubicBezTo>
                      <a:pt x="14" y="0"/>
                      <a:pt x="14" y="0"/>
                      <a:pt x="14" y="0"/>
                    </a:cubicBezTo>
                    <a:cubicBezTo>
                      <a:pt x="7" y="0"/>
                      <a:pt x="0" y="6"/>
                      <a:pt x="0" y="14"/>
                    </a:cubicBezTo>
                    <a:cubicBezTo>
                      <a:pt x="0" y="362"/>
                      <a:pt x="0" y="362"/>
                      <a:pt x="0" y="362"/>
                    </a:cubicBezTo>
                    <a:cubicBezTo>
                      <a:pt x="0" y="370"/>
                      <a:pt x="7" y="377"/>
                      <a:pt x="14" y="377"/>
                    </a:cubicBezTo>
                    <a:cubicBezTo>
                      <a:pt x="205" y="377"/>
                      <a:pt x="205" y="377"/>
                      <a:pt x="205" y="377"/>
                    </a:cubicBezTo>
                    <a:cubicBezTo>
                      <a:pt x="212" y="377"/>
                      <a:pt x="219" y="370"/>
                      <a:pt x="219" y="362"/>
                    </a:cubicBezTo>
                    <a:cubicBezTo>
                      <a:pt x="219" y="14"/>
                      <a:pt x="219" y="14"/>
                      <a:pt x="219" y="14"/>
                    </a:cubicBezTo>
                    <a:cubicBezTo>
                      <a:pt x="219" y="6"/>
                      <a:pt x="212" y="0"/>
                      <a:pt x="20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2" name="Rectangle 133"/>
              <p:cNvSpPr>
                <a:spLocks noChangeArrowheads="1"/>
              </p:cNvSpPr>
              <p:nvPr/>
            </p:nvSpPr>
            <p:spPr bwMode="auto">
              <a:xfrm>
                <a:off x="2034338" y="2635251"/>
                <a:ext cx="425449" cy="711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0" name="Oval 4"/>
              <p:cNvSpPr/>
              <p:nvPr/>
            </p:nvSpPr>
            <p:spPr bwMode="auto">
              <a:xfrm>
                <a:off x="2135641" y="2846260"/>
                <a:ext cx="222842" cy="274062"/>
              </a:xfrm>
              <a:custGeom>
                <a:avLst/>
                <a:gdLst/>
                <a:ahLst/>
                <a:cxnLst/>
                <a:rect l="l" t="t" r="r" b="b"/>
                <a:pathLst>
                  <a:path w="1747578" h="2149246">
                    <a:moveTo>
                      <a:pt x="302203" y="735737"/>
                    </a:moveTo>
                    <a:lnTo>
                      <a:pt x="1445203" y="735737"/>
                    </a:lnTo>
                    <a:lnTo>
                      <a:pt x="1445203" y="1520085"/>
                    </a:lnTo>
                    <a:cubicBezTo>
                      <a:pt x="1445203" y="1632311"/>
                      <a:pt x="1359911" y="1723289"/>
                      <a:pt x="1254699" y="1723289"/>
                    </a:cubicBezTo>
                    <a:lnTo>
                      <a:pt x="1205230" y="1723289"/>
                    </a:lnTo>
                    <a:lnTo>
                      <a:pt x="1205230" y="2013356"/>
                    </a:lnTo>
                    <a:cubicBezTo>
                      <a:pt x="1205230" y="2088406"/>
                      <a:pt x="1144390" y="2149246"/>
                      <a:pt x="1069340" y="2149246"/>
                    </a:cubicBezTo>
                    <a:cubicBezTo>
                      <a:pt x="994290" y="2149246"/>
                      <a:pt x="933450" y="2088406"/>
                      <a:pt x="933450" y="2013356"/>
                    </a:cubicBezTo>
                    <a:lnTo>
                      <a:pt x="933450" y="1723289"/>
                    </a:lnTo>
                    <a:lnTo>
                      <a:pt x="799241" y="1723289"/>
                    </a:lnTo>
                    <a:lnTo>
                      <a:pt x="799241" y="2013356"/>
                    </a:lnTo>
                    <a:cubicBezTo>
                      <a:pt x="799241" y="2088406"/>
                      <a:pt x="738401" y="2149246"/>
                      <a:pt x="663351" y="2149246"/>
                    </a:cubicBezTo>
                    <a:cubicBezTo>
                      <a:pt x="588301" y="2149246"/>
                      <a:pt x="527461" y="2088406"/>
                      <a:pt x="527461" y="2013356"/>
                    </a:cubicBezTo>
                    <a:lnTo>
                      <a:pt x="527461" y="1723289"/>
                    </a:lnTo>
                    <a:lnTo>
                      <a:pt x="492707" y="1723289"/>
                    </a:lnTo>
                    <a:cubicBezTo>
                      <a:pt x="387495" y="1723289"/>
                      <a:pt x="302203" y="1632311"/>
                      <a:pt x="302203" y="1520085"/>
                    </a:cubicBezTo>
                    <a:close/>
                    <a:moveTo>
                      <a:pt x="1611688" y="697637"/>
                    </a:moveTo>
                    <a:cubicBezTo>
                      <a:pt x="1686738" y="697637"/>
                      <a:pt x="1747578" y="758477"/>
                      <a:pt x="1747578" y="833527"/>
                    </a:cubicBezTo>
                    <a:lnTo>
                      <a:pt x="1747578" y="1354862"/>
                    </a:lnTo>
                    <a:cubicBezTo>
                      <a:pt x="1747578" y="1429912"/>
                      <a:pt x="1686738" y="1490752"/>
                      <a:pt x="1611688" y="1490752"/>
                    </a:cubicBezTo>
                    <a:cubicBezTo>
                      <a:pt x="1536638" y="1490752"/>
                      <a:pt x="1475798" y="1429912"/>
                      <a:pt x="1475798" y="1354862"/>
                    </a:cubicBezTo>
                    <a:lnTo>
                      <a:pt x="1475798" y="833527"/>
                    </a:lnTo>
                    <a:cubicBezTo>
                      <a:pt x="1475798" y="758477"/>
                      <a:pt x="1536638" y="697637"/>
                      <a:pt x="1611688" y="697637"/>
                    </a:cubicBezTo>
                    <a:close/>
                    <a:moveTo>
                      <a:pt x="135890" y="697637"/>
                    </a:moveTo>
                    <a:cubicBezTo>
                      <a:pt x="210940" y="697637"/>
                      <a:pt x="271780" y="758477"/>
                      <a:pt x="271780" y="833527"/>
                    </a:cubicBezTo>
                    <a:lnTo>
                      <a:pt x="271780" y="1354862"/>
                    </a:lnTo>
                    <a:cubicBezTo>
                      <a:pt x="271780" y="1429912"/>
                      <a:pt x="210940" y="1490752"/>
                      <a:pt x="135890" y="1490752"/>
                    </a:cubicBezTo>
                    <a:cubicBezTo>
                      <a:pt x="60840" y="1490752"/>
                      <a:pt x="0" y="1429912"/>
                      <a:pt x="0" y="1354862"/>
                    </a:cubicBezTo>
                    <a:lnTo>
                      <a:pt x="0" y="833527"/>
                    </a:lnTo>
                    <a:cubicBezTo>
                      <a:pt x="0" y="758477"/>
                      <a:pt x="60840" y="697637"/>
                      <a:pt x="135890" y="697637"/>
                    </a:cubicBezTo>
                    <a:close/>
                    <a:moveTo>
                      <a:pt x="1115060" y="402743"/>
                    </a:moveTo>
                    <a:cubicBezTo>
                      <a:pt x="1089810" y="402743"/>
                      <a:pt x="1069340" y="423213"/>
                      <a:pt x="1069340" y="448463"/>
                    </a:cubicBezTo>
                    <a:cubicBezTo>
                      <a:pt x="1069340" y="473713"/>
                      <a:pt x="1089810" y="494183"/>
                      <a:pt x="1115060" y="494183"/>
                    </a:cubicBezTo>
                    <a:cubicBezTo>
                      <a:pt x="1140310" y="494183"/>
                      <a:pt x="1160780" y="473713"/>
                      <a:pt x="1160780" y="448463"/>
                    </a:cubicBezTo>
                    <a:cubicBezTo>
                      <a:pt x="1160780" y="423213"/>
                      <a:pt x="1140310" y="402743"/>
                      <a:pt x="1115060" y="402743"/>
                    </a:cubicBezTo>
                    <a:close/>
                    <a:moveTo>
                      <a:pt x="617631" y="402743"/>
                    </a:moveTo>
                    <a:cubicBezTo>
                      <a:pt x="592381" y="402743"/>
                      <a:pt x="571911" y="423213"/>
                      <a:pt x="571911" y="448463"/>
                    </a:cubicBezTo>
                    <a:cubicBezTo>
                      <a:pt x="571911" y="473713"/>
                      <a:pt x="592381" y="494183"/>
                      <a:pt x="617631" y="494183"/>
                    </a:cubicBezTo>
                    <a:cubicBezTo>
                      <a:pt x="642881" y="494183"/>
                      <a:pt x="663351" y="473713"/>
                      <a:pt x="663351" y="448463"/>
                    </a:cubicBezTo>
                    <a:cubicBezTo>
                      <a:pt x="663351" y="423213"/>
                      <a:pt x="642881" y="402743"/>
                      <a:pt x="617631" y="402743"/>
                    </a:cubicBezTo>
                    <a:close/>
                    <a:moveTo>
                      <a:pt x="503712" y="1331"/>
                    </a:moveTo>
                    <a:cubicBezTo>
                      <a:pt x="509223" y="3295"/>
                      <a:pt x="513985" y="7361"/>
                      <a:pt x="516691" y="13064"/>
                    </a:cubicBezTo>
                    <a:lnTo>
                      <a:pt x="605714" y="200650"/>
                    </a:lnTo>
                    <a:cubicBezTo>
                      <a:pt x="686256" y="157855"/>
                      <a:pt x="778646" y="135027"/>
                      <a:pt x="876459" y="135027"/>
                    </a:cubicBezTo>
                    <a:cubicBezTo>
                      <a:pt x="970781" y="135027"/>
                      <a:pt x="1060059" y="156255"/>
                      <a:pt x="1138506" y="196288"/>
                    </a:cubicBezTo>
                    <a:lnTo>
                      <a:pt x="1225459" y="13064"/>
                    </a:lnTo>
                    <a:cubicBezTo>
                      <a:pt x="1230872" y="1658"/>
                      <a:pt x="1244507" y="-3200"/>
                      <a:pt x="1255912" y="2212"/>
                    </a:cubicBezTo>
                    <a:cubicBezTo>
                      <a:pt x="1267318" y="7625"/>
                      <a:pt x="1272177" y="21260"/>
                      <a:pt x="1266764" y="32666"/>
                    </a:cubicBezTo>
                    <a:lnTo>
                      <a:pt x="1179385" y="216788"/>
                    </a:lnTo>
                    <a:cubicBezTo>
                      <a:pt x="1345378" y="310132"/>
                      <a:pt x="1460253" y="479859"/>
                      <a:pt x="1475798" y="677317"/>
                    </a:cubicBezTo>
                    <a:lnTo>
                      <a:pt x="277120" y="677317"/>
                    </a:lnTo>
                    <a:cubicBezTo>
                      <a:pt x="292400" y="483225"/>
                      <a:pt x="403654" y="315925"/>
                      <a:pt x="564836" y="221150"/>
                    </a:cubicBezTo>
                    <a:lnTo>
                      <a:pt x="475386" y="32666"/>
                    </a:lnTo>
                    <a:cubicBezTo>
                      <a:pt x="469974" y="21260"/>
                      <a:pt x="474832" y="7625"/>
                      <a:pt x="486238" y="2213"/>
                    </a:cubicBezTo>
                    <a:cubicBezTo>
                      <a:pt x="491941" y="-494"/>
                      <a:pt x="498201" y="-633"/>
                      <a:pt x="503712" y="1331"/>
                    </a:cubicBezTo>
                    <a:close/>
                  </a:path>
                </a:pathLst>
              </a:custGeom>
              <a:solidFill>
                <a:schemeClr val="tx1"/>
              </a:solidFill>
              <a:ln>
                <a:noFill/>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a:defRPr/>
                </a:pPr>
                <a:endParaRPr lang="en-US" kern="0" dirty="0">
                  <a:ln>
                    <a:solidFill>
                      <a:srgbClr val="FFFFFF">
                        <a:alpha val="0"/>
                      </a:srgbClr>
                    </a:solidFill>
                  </a:ln>
                  <a:solidFill>
                    <a:srgbClr val="FFFFFF"/>
                  </a:solidFill>
                </a:endParaRPr>
              </a:p>
            </p:txBody>
          </p:sp>
        </p:grpSp>
        <p:sp>
          <p:nvSpPr>
            <p:cNvPr id="106" name="Oval 146"/>
            <p:cNvSpPr>
              <a:spLocks noChangeArrowheads="1"/>
            </p:cNvSpPr>
            <p:nvPr/>
          </p:nvSpPr>
          <p:spPr bwMode="auto">
            <a:xfrm>
              <a:off x="2203983" y="3389313"/>
              <a:ext cx="53975"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7" name="Oval 147"/>
            <p:cNvSpPr>
              <a:spLocks noChangeArrowheads="1"/>
            </p:cNvSpPr>
            <p:nvPr/>
          </p:nvSpPr>
          <p:spPr bwMode="auto">
            <a:xfrm>
              <a:off x="2292883" y="3403601"/>
              <a:ext cx="25400"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8" name="Oval 148"/>
            <p:cNvSpPr>
              <a:spLocks noChangeArrowheads="1"/>
            </p:cNvSpPr>
            <p:nvPr/>
          </p:nvSpPr>
          <p:spPr bwMode="auto">
            <a:xfrm>
              <a:off x="2140483" y="3403601"/>
              <a:ext cx="26988"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64" name="Rectangle 63"/>
          <p:cNvSpPr/>
          <p:nvPr/>
        </p:nvSpPr>
        <p:spPr>
          <a:xfrm>
            <a:off x="2992086" y="2649981"/>
            <a:ext cx="2122082" cy="1077218"/>
          </a:xfrm>
          <a:prstGeom prst="rect">
            <a:avLst/>
          </a:prstGeom>
        </p:spPr>
        <p:txBody>
          <a:bodyPr wrap="square">
            <a:spAutoFit/>
          </a:bodyPr>
          <a:lstStyle/>
          <a:p>
            <a:pPr defTabSz="932293"/>
            <a:r>
              <a:rPr lang="en-US" sz="1600" dirty="0">
                <a:solidFill>
                  <a:srgbClr val="505050"/>
                </a:solidFill>
                <a:ea typeface="Segoe UI" pitchFamily="34" charset="0"/>
                <a:cs typeface="Segoe UI Semibold" panose="020B0702040204020203" pitchFamily="34" charset="0"/>
              </a:rPr>
              <a:t>Query relational </a:t>
            </a:r>
            <a:br>
              <a:rPr lang="en-US" sz="1600" dirty="0">
                <a:solidFill>
                  <a:srgbClr val="505050"/>
                </a:solidFill>
                <a:ea typeface="Segoe UI" pitchFamily="34" charset="0"/>
                <a:cs typeface="Segoe UI Semibold" panose="020B0702040204020203" pitchFamily="34" charset="0"/>
              </a:rPr>
            </a:br>
            <a:r>
              <a:rPr lang="en-US" sz="1600" dirty="0">
                <a:solidFill>
                  <a:srgbClr val="505050"/>
                </a:solidFill>
                <a:ea typeface="Segoe UI" pitchFamily="34" charset="0"/>
                <a:cs typeface="Segoe UI Semibold" panose="020B0702040204020203" pitchFamily="34" charset="0"/>
              </a:rPr>
              <a:t>and non-relational data, on-premises and in Azure</a:t>
            </a:r>
          </a:p>
        </p:txBody>
      </p:sp>
      <p:cxnSp>
        <p:nvCxnSpPr>
          <p:cNvPr id="67" name="Straight Arrow Connector 66"/>
          <p:cNvCxnSpPr/>
          <p:nvPr/>
        </p:nvCxnSpPr>
        <p:spPr>
          <a:xfrm>
            <a:off x="2922094" y="3991503"/>
            <a:ext cx="1882727"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rot="20267722" flipH="1" flipV="1">
            <a:off x="4566944" y="3579936"/>
            <a:ext cx="955915" cy="960504"/>
            <a:chOff x="3724865" y="3416489"/>
            <a:chExt cx="988398" cy="988397"/>
          </a:xfrm>
        </p:grpSpPr>
        <p:grpSp>
          <p:nvGrpSpPr>
            <p:cNvPr id="112" name="Group 111"/>
            <p:cNvGrpSpPr/>
            <p:nvPr/>
          </p:nvGrpSpPr>
          <p:grpSpPr>
            <a:xfrm>
              <a:off x="3724865" y="3416489"/>
              <a:ext cx="988398" cy="988397"/>
              <a:chOff x="3706887" y="3169520"/>
              <a:chExt cx="988398" cy="988397"/>
            </a:xfrm>
          </p:grpSpPr>
          <p:sp>
            <p:nvSpPr>
              <p:cNvPr id="115" name="Oval 114"/>
              <p:cNvSpPr/>
              <p:nvPr/>
            </p:nvSpPr>
            <p:spPr bwMode="auto">
              <a:xfrm>
                <a:off x="3810997" y="3558943"/>
                <a:ext cx="432251" cy="432252"/>
              </a:xfrm>
              <a:prstGeom prst="ellipse">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116" name="Freeform 115"/>
              <p:cNvSpPr>
                <a:spLocks noEditPoints="1"/>
              </p:cNvSpPr>
              <p:nvPr/>
            </p:nvSpPr>
            <p:spPr bwMode="auto">
              <a:xfrm rot="16770598">
                <a:off x="3706887" y="3169520"/>
                <a:ext cx="988397" cy="988398"/>
              </a:xfrm>
              <a:custGeom>
                <a:avLst/>
                <a:gdLst>
                  <a:gd name="T0" fmla="*/ 54 w 428"/>
                  <a:gd name="T1" fmla="*/ 53 h 428"/>
                  <a:gd name="T2" fmla="*/ 54 w 428"/>
                  <a:gd name="T3" fmla="*/ 249 h 428"/>
                  <a:gd name="T4" fmla="*/ 218 w 428"/>
                  <a:gd name="T5" fmla="*/ 272 h 428"/>
                  <a:gd name="T6" fmla="*/ 359 w 428"/>
                  <a:gd name="T7" fmla="*/ 413 h 428"/>
                  <a:gd name="T8" fmla="*/ 413 w 428"/>
                  <a:gd name="T9" fmla="*/ 413 h 428"/>
                  <a:gd name="T10" fmla="*/ 413 w 428"/>
                  <a:gd name="T11" fmla="*/ 359 h 428"/>
                  <a:gd name="T12" fmla="*/ 272 w 428"/>
                  <a:gd name="T13" fmla="*/ 218 h 428"/>
                  <a:gd name="T14" fmla="*/ 249 w 428"/>
                  <a:gd name="T15" fmla="*/ 53 h 428"/>
                  <a:gd name="T16" fmla="*/ 54 w 428"/>
                  <a:gd name="T17" fmla="*/ 53 h 428"/>
                  <a:gd name="T18" fmla="*/ 216 w 428"/>
                  <a:gd name="T19" fmla="*/ 215 h 428"/>
                  <a:gd name="T20" fmla="*/ 87 w 428"/>
                  <a:gd name="T21" fmla="*/ 215 h 428"/>
                  <a:gd name="T22" fmla="*/ 87 w 428"/>
                  <a:gd name="T23" fmla="*/ 87 h 428"/>
                  <a:gd name="T24" fmla="*/ 216 w 428"/>
                  <a:gd name="T25" fmla="*/ 87 h 428"/>
                  <a:gd name="T26" fmla="*/ 216 w 428"/>
                  <a:gd name="T27" fmla="*/ 215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428">
                    <a:moveTo>
                      <a:pt x="54" y="53"/>
                    </a:moveTo>
                    <a:cubicBezTo>
                      <a:pt x="0" y="107"/>
                      <a:pt x="0" y="195"/>
                      <a:pt x="54" y="249"/>
                    </a:cubicBezTo>
                    <a:cubicBezTo>
                      <a:pt x="98" y="293"/>
                      <a:pt x="166" y="301"/>
                      <a:pt x="218" y="272"/>
                    </a:cubicBezTo>
                    <a:cubicBezTo>
                      <a:pt x="359" y="413"/>
                      <a:pt x="359" y="413"/>
                      <a:pt x="359" y="413"/>
                    </a:cubicBezTo>
                    <a:cubicBezTo>
                      <a:pt x="374" y="428"/>
                      <a:pt x="398" y="428"/>
                      <a:pt x="413" y="413"/>
                    </a:cubicBezTo>
                    <a:cubicBezTo>
                      <a:pt x="428" y="398"/>
                      <a:pt x="428" y="374"/>
                      <a:pt x="413" y="359"/>
                    </a:cubicBezTo>
                    <a:cubicBezTo>
                      <a:pt x="272" y="218"/>
                      <a:pt x="272" y="218"/>
                      <a:pt x="272" y="218"/>
                    </a:cubicBezTo>
                    <a:cubicBezTo>
                      <a:pt x="301" y="166"/>
                      <a:pt x="294" y="98"/>
                      <a:pt x="249" y="53"/>
                    </a:cubicBezTo>
                    <a:cubicBezTo>
                      <a:pt x="195" y="0"/>
                      <a:pt x="108" y="0"/>
                      <a:pt x="54" y="53"/>
                    </a:cubicBezTo>
                    <a:close/>
                    <a:moveTo>
                      <a:pt x="216" y="215"/>
                    </a:moveTo>
                    <a:cubicBezTo>
                      <a:pt x="180" y="251"/>
                      <a:pt x="123" y="251"/>
                      <a:pt x="87" y="215"/>
                    </a:cubicBezTo>
                    <a:cubicBezTo>
                      <a:pt x="52" y="180"/>
                      <a:pt x="52" y="122"/>
                      <a:pt x="87" y="87"/>
                    </a:cubicBezTo>
                    <a:cubicBezTo>
                      <a:pt x="123" y="51"/>
                      <a:pt x="180" y="51"/>
                      <a:pt x="216" y="87"/>
                    </a:cubicBezTo>
                    <a:cubicBezTo>
                      <a:pt x="251" y="122"/>
                      <a:pt x="251" y="180"/>
                      <a:pt x="216" y="21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dirty="0">
                  <a:solidFill>
                    <a:srgbClr val="000000"/>
                  </a:solidFill>
                </a:endParaRPr>
              </a:p>
            </p:txBody>
          </p:sp>
        </p:grpSp>
        <p:sp>
          <p:nvSpPr>
            <p:cNvPr id="114" name="Freeform 113"/>
            <p:cNvSpPr>
              <a:spLocks/>
            </p:cNvSpPr>
            <p:nvPr/>
          </p:nvSpPr>
          <p:spPr bwMode="auto">
            <a:xfrm rot="16770598">
              <a:off x="4245007" y="3769494"/>
              <a:ext cx="145281" cy="148436"/>
            </a:xfrm>
            <a:custGeom>
              <a:avLst/>
              <a:gdLst>
                <a:gd name="T0" fmla="*/ 0 w 64"/>
                <a:gd name="T1" fmla="*/ 54 h 68"/>
                <a:gd name="T2" fmla="*/ 54 w 64"/>
                <a:gd name="T3" fmla="*/ 0 h 68"/>
                <a:gd name="T4" fmla="*/ 64 w 64"/>
                <a:gd name="T5" fmla="*/ 10 h 68"/>
                <a:gd name="T6" fmla="*/ 15 w 64"/>
                <a:gd name="T7" fmla="*/ 68 h 68"/>
                <a:gd name="T8" fmla="*/ 0 w 64"/>
                <a:gd name="T9" fmla="*/ 54 h 68"/>
              </a:gdLst>
              <a:ahLst/>
              <a:cxnLst>
                <a:cxn ang="0">
                  <a:pos x="T0" y="T1"/>
                </a:cxn>
                <a:cxn ang="0">
                  <a:pos x="T2" y="T3"/>
                </a:cxn>
                <a:cxn ang="0">
                  <a:pos x="T4" y="T5"/>
                </a:cxn>
                <a:cxn ang="0">
                  <a:pos x="T6" y="T7"/>
                </a:cxn>
                <a:cxn ang="0">
                  <a:pos x="T8" y="T9"/>
                </a:cxn>
              </a:cxnLst>
              <a:rect l="0" t="0" r="r" b="b"/>
              <a:pathLst>
                <a:path w="64" h="68">
                  <a:moveTo>
                    <a:pt x="0" y="54"/>
                  </a:moveTo>
                  <a:cubicBezTo>
                    <a:pt x="0" y="54"/>
                    <a:pt x="42" y="29"/>
                    <a:pt x="54" y="0"/>
                  </a:cubicBezTo>
                  <a:cubicBezTo>
                    <a:pt x="64" y="10"/>
                    <a:pt x="64" y="10"/>
                    <a:pt x="64" y="10"/>
                  </a:cubicBezTo>
                  <a:cubicBezTo>
                    <a:pt x="64" y="10"/>
                    <a:pt x="48" y="46"/>
                    <a:pt x="15" y="68"/>
                  </a:cubicBezTo>
                  <a:lnTo>
                    <a:pt x="0" y="54"/>
                  </a:lnTo>
                  <a:close/>
                </a:path>
              </a:pathLst>
            </a:custGeom>
            <a:solidFill>
              <a:srgbClr val="282827">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dirty="0">
                <a:solidFill>
                  <a:srgbClr val="000000"/>
                </a:solidFill>
              </a:endParaRPr>
            </a:p>
          </p:txBody>
        </p:sp>
      </p:grpSp>
      <p:grpSp>
        <p:nvGrpSpPr>
          <p:cNvPr id="151" name="Group 150"/>
          <p:cNvGrpSpPr/>
          <p:nvPr/>
        </p:nvGrpSpPr>
        <p:grpSpPr>
          <a:xfrm>
            <a:off x="6858462" y="3398526"/>
            <a:ext cx="1097309" cy="808704"/>
            <a:chOff x="10490200" y="923926"/>
            <a:chExt cx="579437" cy="427038"/>
          </a:xfrm>
          <a:solidFill>
            <a:schemeClr val="tx2"/>
          </a:solidFill>
        </p:grpSpPr>
        <p:sp>
          <p:nvSpPr>
            <p:cNvPr id="152" name="Freeform 5"/>
            <p:cNvSpPr>
              <a:spLocks/>
            </p:cNvSpPr>
            <p:nvPr/>
          </p:nvSpPr>
          <p:spPr bwMode="auto">
            <a:xfrm>
              <a:off x="10795000" y="1246188"/>
              <a:ext cx="65087" cy="85725"/>
            </a:xfrm>
            <a:custGeom>
              <a:avLst/>
              <a:gdLst>
                <a:gd name="T0" fmla="*/ 83 w 92"/>
                <a:gd name="T1" fmla="*/ 35 h 120"/>
                <a:gd name="T2" fmla="*/ 65 w 92"/>
                <a:gd name="T3" fmla="*/ 0 h 120"/>
                <a:gd name="T4" fmla="*/ 39 w 92"/>
                <a:gd name="T5" fmla="*/ 68 h 120"/>
                <a:gd name="T6" fmla="*/ 1 w 92"/>
                <a:gd name="T7" fmla="*/ 107 h 120"/>
                <a:gd name="T8" fmla="*/ 12 w 92"/>
                <a:gd name="T9" fmla="*/ 120 h 120"/>
                <a:gd name="T10" fmla="*/ 76 w 92"/>
                <a:gd name="T11" fmla="*/ 120 h 120"/>
                <a:gd name="T12" fmla="*/ 92 w 92"/>
                <a:gd name="T13" fmla="*/ 102 h 120"/>
                <a:gd name="T14" fmla="*/ 84 w 92"/>
                <a:gd name="T15" fmla="*/ 81 h 120"/>
                <a:gd name="T16" fmla="*/ 83 w 92"/>
                <a:gd name="T17" fmla="*/ 3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5"/>
                  </a:moveTo>
                  <a:cubicBezTo>
                    <a:pt x="79" y="23"/>
                    <a:pt x="65" y="0"/>
                    <a:pt x="65" y="0"/>
                  </a:cubicBezTo>
                  <a:cubicBezTo>
                    <a:pt x="65" y="0"/>
                    <a:pt x="62" y="34"/>
                    <a:pt x="39" y="68"/>
                  </a:cubicBezTo>
                  <a:cubicBezTo>
                    <a:pt x="16" y="102"/>
                    <a:pt x="1" y="107"/>
                    <a:pt x="1" y="107"/>
                  </a:cubicBezTo>
                  <a:cubicBezTo>
                    <a:pt x="1" y="107"/>
                    <a:pt x="0" y="118"/>
                    <a:pt x="12" y="120"/>
                  </a:cubicBezTo>
                  <a:cubicBezTo>
                    <a:pt x="16" y="120"/>
                    <a:pt x="68" y="120"/>
                    <a:pt x="76" y="120"/>
                  </a:cubicBezTo>
                  <a:cubicBezTo>
                    <a:pt x="86" y="120"/>
                    <a:pt x="92" y="111"/>
                    <a:pt x="92" y="102"/>
                  </a:cubicBezTo>
                  <a:cubicBezTo>
                    <a:pt x="92" y="92"/>
                    <a:pt x="84" y="81"/>
                    <a:pt x="84" y="81"/>
                  </a:cubicBezTo>
                  <a:cubicBezTo>
                    <a:pt x="84" y="81"/>
                    <a:pt x="86" y="46"/>
                    <a:pt x="83" y="3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3" name="Freeform 6"/>
            <p:cNvSpPr>
              <a:spLocks/>
            </p:cNvSpPr>
            <p:nvPr/>
          </p:nvSpPr>
          <p:spPr bwMode="auto">
            <a:xfrm>
              <a:off x="10496550" y="1214438"/>
              <a:ext cx="63500" cy="87313"/>
            </a:xfrm>
            <a:custGeom>
              <a:avLst/>
              <a:gdLst>
                <a:gd name="T0" fmla="*/ 44 w 89"/>
                <a:gd name="T1" fmla="*/ 0 h 121"/>
                <a:gd name="T2" fmla="*/ 44 w 89"/>
                <a:gd name="T3" fmla="*/ 0 h 121"/>
                <a:gd name="T4" fmla="*/ 13 w 89"/>
                <a:gd name="T5" fmla="*/ 38 h 121"/>
                <a:gd name="T6" fmla="*/ 9 w 89"/>
                <a:gd name="T7" fmla="*/ 66 h 121"/>
                <a:gd name="T8" fmla="*/ 71 w 89"/>
                <a:gd name="T9" fmla="*/ 113 h 121"/>
                <a:gd name="T10" fmla="*/ 89 w 89"/>
                <a:gd name="T11" fmla="*/ 96 h 121"/>
                <a:gd name="T12" fmla="*/ 67 w 89"/>
                <a:gd name="T13" fmla="*/ 59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3" y="38"/>
                  </a:cubicBezTo>
                  <a:cubicBezTo>
                    <a:pt x="0" y="55"/>
                    <a:pt x="9" y="66"/>
                    <a:pt x="9" y="66"/>
                  </a:cubicBezTo>
                  <a:cubicBezTo>
                    <a:pt x="9" y="66"/>
                    <a:pt x="43" y="121"/>
                    <a:pt x="71" y="113"/>
                  </a:cubicBezTo>
                  <a:cubicBezTo>
                    <a:pt x="81" y="110"/>
                    <a:pt x="89" y="96"/>
                    <a:pt x="89" y="96"/>
                  </a:cubicBezTo>
                  <a:cubicBezTo>
                    <a:pt x="89" y="96"/>
                    <a:pt x="77" y="79"/>
                    <a:pt x="67" y="59"/>
                  </a:cubicBezTo>
                  <a:cubicBezTo>
                    <a:pt x="56" y="37"/>
                    <a:pt x="47" y="4"/>
                    <a:pt x="44"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54" name="Freeform 7"/>
            <p:cNvSpPr>
              <a:spLocks noEditPoints="1"/>
            </p:cNvSpPr>
            <p:nvPr/>
          </p:nvSpPr>
          <p:spPr bwMode="auto">
            <a:xfrm>
              <a:off x="10490200" y="923926"/>
              <a:ext cx="579437" cy="427038"/>
            </a:xfrm>
            <a:custGeom>
              <a:avLst/>
              <a:gdLst>
                <a:gd name="T0" fmla="*/ 767 w 815"/>
                <a:gd name="T1" fmla="*/ 28 h 599"/>
                <a:gd name="T2" fmla="*/ 703 w 815"/>
                <a:gd name="T3" fmla="*/ 74 h 599"/>
                <a:gd name="T4" fmla="*/ 669 w 815"/>
                <a:gd name="T5" fmla="*/ 252 h 599"/>
                <a:gd name="T6" fmla="*/ 679 w 815"/>
                <a:gd name="T7" fmla="*/ 188 h 599"/>
                <a:gd name="T8" fmla="*/ 659 w 815"/>
                <a:gd name="T9" fmla="*/ 174 h 599"/>
                <a:gd name="T10" fmla="*/ 634 w 815"/>
                <a:gd name="T11" fmla="*/ 153 h 599"/>
                <a:gd name="T12" fmla="*/ 642 w 815"/>
                <a:gd name="T13" fmla="*/ 132 h 599"/>
                <a:gd name="T14" fmla="*/ 613 w 815"/>
                <a:gd name="T15" fmla="*/ 87 h 599"/>
                <a:gd name="T16" fmla="*/ 604 w 815"/>
                <a:gd name="T17" fmla="*/ 78 h 599"/>
                <a:gd name="T18" fmla="*/ 352 w 815"/>
                <a:gd name="T19" fmla="*/ 72 h 599"/>
                <a:gd name="T20" fmla="*/ 358 w 815"/>
                <a:gd name="T21" fmla="*/ 82 h 599"/>
                <a:gd name="T22" fmla="*/ 253 w 815"/>
                <a:gd name="T23" fmla="*/ 161 h 599"/>
                <a:gd name="T24" fmla="*/ 220 w 815"/>
                <a:gd name="T25" fmla="*/ 291 h 599"/>
                <a:gd name="T26" fmla="*/ 272 w 815"/>
                <a:gd name="T27" fmla="*/ 266 h 599"/>
                <a:gd name="T28" fmla="*/ 271 w 815"/>
                <a:gd name="T29" fmla="*/ 387 h 599"/>
                <a:gd name="T30" fmla="*/ 389 w 815"/>
                <a:gd name="T31" fmla="*/ 347 h 599"/>
                <a:gd name="T32" fmla="*/ 407 w 815"/>
                <a:gd name="T33" fmla="*/ 159 h 599"/>
                <a:gd name="T34" fmla="*/ 408 w 815"/>
                <a:gd name="T35" fmla="*/ 372 h 599"/>
                <a:gd name="T36" fmla="*/ 262 w 815"/>
                <a:gd name="T37" fmla="*/ 410 h 599"/>
                <a:gd name="T38" fmla="*/ 216 w 815"/>
                <a:gd name="T39" fmla="*/ 331 h 599"/>
                <a:gd name="T40" fmla="*/ 171 w 815"/>
                <a:gd name="T41" fmla="*/ 257 h 599"/>
                <a:gd name="T42" fmla="*/ 254 w 815"/>
                <a:gd name="T43" fmla="*/ 134 h 599"/>
                <a:gd name="T44" fmla="*/ 47 w 815"/>
                <a:gd name="T45" fmla="*/ 270 h 599"/>
                <a:gd name="T46" fmla="*/ 35 w 815"/>
                <a:gd name="T47" fmla="*/ 236 h 599"/>
                <a:gd name="T48" fmla="*/ 5 w 815"/>
                <a:gd name="T49" fmla="*/ 230 h 599"/>
                <a:gd name="T50" fmla="*/ 31 w 815"/>
                <a:gd name="T51" fmla="*/ 293 h 599"/>
                <a:gd name="T52" fmla="*/ 69 w 815"/>
                <a:gd name="T53" fmla="*/ 397 h 599"/>
                <a:gd name="T54" fmla="*/ 111 w 815"/>
                <a:gd name="T55" fmla="*/ 529 h 599"/>
                <a:gd name="T56" fmla="*/ 193 w 815"/>
                <a:gd name="T57" fmla="*/ 582 h 599"/>
                <a:gd name="T58" fmla="*/ 222 w 815"/>
                <a:gd name="T59" fmla="*/ 509 h 599"/>
                <a:gd name="T60" fmla="*/ 280 w 815"/>
                <a:gd name="T61" fmla="*/ 486 h 599"/>
                <a:gd name="T62" fmla="*/ 333 w 815"/>
                <a:gd name="T63" fmla="*/ 493 h 599"/>
                <a:gd name="T64" fmla="*/ 303 w 815"/>
                <a:gd name="T65" fmla="*/ 558 h 599"/>
                <a:gd name="T66" fmla="*/ 436 w 815"/>
                <a:gd name="T67" fmla="*/ 514 h 599"/>
                <a:gd name="T68" fmla="*/ 455 w 815"/>
                <a:gd name="T69" fmla="*/ 369 h 599"/>
                <a:gd name="T70" fmla="*/ 499 w 815"/>
                <a:gd name="T71" fmla="*/ 381 h 599"/>
                <a:gd name="T72" fmla="*/ 616 w 815"/>
                <a:gd name="T73" fmla="*/ 370 h 599"/>
                <a:gd name="T74" fmla="*/ 568 w 815"/>
                <a:gd name="T75" fmla="*/ 402 h 599"/>
                <a:gd name="T76" fmla="*/ 683 w 815"/>
                <a:gd name="T77" fmla="*/ 363 h 599"/>
                <a:gd name="T78" fmla="*/ 464 w 815"/>
                <a:gd name="T79" fmla="*/ 159 h 599"/>
                <a:gd name="T80" fmla="*/ 522 w 815"/>
                <a:gd name="T81" fmla="*/ 109 h 599"/>
                <a:gd name="T82" fmla="*/ 464 w 815"/>
                <a:gd name="T83" fmla="*/ 159 h 599"/>
                <a:gd name="T84" fmla="*/ 514 w 815"/>
                <a:gd name="T85" fmla="*/ 227 h 599"/>
                <a:gd name="T86" fmla="*/ 526 w 815"/>
                <a:gd name="T87" fmla="*/ 206 h 599"/>
                <a:gd name="T88" fmla="*/ 507 w 815"/>
                <a:gd name="T89" fmla="*/ 187 h 599"/>
                <a:gd name="T90" fmla="*/ 491 w 815"/>
                <a:gd name="T91" fmla="*/ 202 h 599"/>
                <a:gd name="T92" fmla="*/ 564 w 815"/>
                <a:gd name="T93" fmla="*/ 149 h 599"/>
                <a:gd name="T94" fmla="*/ 548 w 815"/>
                <a:gd name="T95" fmla="*/ 157 h 599"/>
                <a:gd name="T96" fmla="*/ 567 w 815"/>
                <a:gd name="T97" fmla="*/ 180 h 599"/>
                <a:gd name="T98" fmla="*/ 589 w 815"/>
                <a:gd name="T99" fmla="*/ 174 h 599"/>
                <a:gd name="T100" fmla="*/ 748 w 815"/>
                <a:gd name="T101" fmla="*/ 78 h 599"/>
                <a:gd name="T102" fmla="*/ 714 w 815"/>
                <a:gd name="T103" fmla="*/ 81 h 599"/>
                <a:gd name="T104" fmla="*/ 768 w 815"/>
                <a:gd name="T105" fmla="*/ 4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5" h="599">
                  <a:moveTo>
                    <a:pt x="809" y="164"/>
                  </a:moveTo>
                  <a:cubicBezTo>
                    <a:pt x="805" y="56"/>
                    <a:pt x="775" y="28"/>
                    <a:pt x="767" y="28"/>
                  </a:cubicBezTo>
                  <a:cubicBezTo>
                    <a:pt x="756" y="29"/>
                    <a:pt x="752" y="47"/>
                    <a:pt x="740" y="55"/>
                  </a:cubicBezTo>
                  <a:cubicBezTo>
                    <a:pt x="723" y="67"/>
                    <a:pt x="713" y="64"/>
                    <a:pt x="703" y="74"/>
                  </a:cubicBezTo>
                  <a:cubicBezTo>
                    <a:pt x="693" y="83"/>
                    <a:pt x="713" y="108"/>
                    <a:pt x="710" y="172"/>
                  </a:cubicBezTo>
                  <a:cubicBezTo>
                    <a:pt x="707" y="230"/>
                    <a:pt x="669" y="252"/>
                    <a:pt x="669" y="252"/>
                  </a:cubicBezTo>
                  <a:cubicBezTo>
                    <a:pt x="669" y="252"/>
                    <a:pt x="687" y="226"/>
                    <a:pt x="689" y="208"/>
                  </a:cubicBezTo>
                  <a:cubicBezTo>
                    <a:pt x="692" y="195"/>
                    <a:pt x="684" y="192"/>
                    <a:pt x="679" y="188"/>
                  </a:cubicBezTo>
                  <a:cubicBezTo>
                    <a:pt x="668" y="178"/>
                    <a:pt x="646" y="203"/>
                    <a:pt x="640" y="208"/>
                  </a:cubicBezTo>
                  <a:cubicBezTo>
                    <a:pt x="650" y="198"/>
                    <a:pt x="665" y="185"/>
                    <a:pt x="659" y="174"/>
                  </a:cubicBezTo>
                  <a:cubicBezTo>
                    <a:pt x="649" y="157"/>
                    <a:pt x="625" y="169"/>
                    <a:pt x="620" y="170"/>
                  </a:cubicBezTo>
                  <a:cubicBezTo>
                    <a:pt x="625" y="168"/>
                    <a:pt x="636" y="164"/>
                    <a:pt x="634" y="153"/>
                  </a:cubicBezTo>
                  <a:cubicBezTo>
                    <a:pt x="630" y="134"/>
                    <a:pt x="611" y="138"/>
                    <a:pt x="608" y="139"/>
                  </a:cubicBezTo>
                  <a:cubicBezTo>
                    <a:pt x="616" y="135"/>
                    <a:pt x="620" y="131"/>
                    <a:pt x="642" y="132"/>
                  </a:cubicBezTo>
                  <a:cubicBezTo>
                    <a:pt x="654" y="132"/>
                    <a:pt x="651" y="120"/>
                    <a:pt x="643" y="110"/>
                  </a:cubicBezTo>
                  <a:cubicBezTo>
                    <a:pt x="631" y="96"/>
                    <a:pt x="623" y="90"/>
                    <a:pt x="613" y="87"/>
                  </a:cubicBezTo>
                  <a:cubicBezTo>
                    <a:pt x="602" y="83"/>
                    <a:pt x="581" y="86"/>
                    <a:pt x="581" y="86"/>
                  </a:cubicBezTo>
                  <a:cubicBezTo>
                    <a:pt x="581" y="86"/>
                    <a:pt x="596" y="76"/>
                    <a:pt x="604" y="78"/>
                  </a:cubicBezTo>
                  <a:cubicBezTo>
                    <a:pt x="593" y="63"/>
                    <a:pt x="557" y="8"/>
                    <a:pt x="496" y="6"/>
                  </a:cubicBezTo>
                  <a:cubicBezTo>
                    <a:pt x="385" y="0"/>
                    <a:pt x="352" y="72"/>
                    <a:pt x="352" y="72"/>
                  </a:cubicBezTo>
                  <a:lnTo>
                    <a:pt x="407" y="70"/>
                  </a:lnTo>
                  <a:cubicBezTo>
                    <a:pt x="407" y="70"/>
                    <a:pt x="390" y="76"/>
                    <a:pt x="358" y="82"/>
                  </a:cubicBezTo>
                  <a:cubicBezTo>
                    <a:pt x="332" y="86"/>
                    <a:pt x="333" y="86"/>
                    <a:pt x="325" y="87"/>
                  </a:cubicBezTo>
                  <a:cubicBezTo>
                    <a:pt x="313" y="90"/>
                    <a:pt x="281" y="128"/>
                    <a:pt x="253" y="161"/>
                  </a:cubicBezTo>
                  <a:cubicBezTo>
                    <a:pt x="224" y="193"/>
                    <a:pt x="194" y="234"/>
                    <a:pt x="194" y="251"/>
                  </a:cubicBezTo>
                  <a:cubicBezTo>
                    <a:pt x="194" y="267"/>
                    <a:pt x="211" y="278"/>
                    <a:pt x="220" y="291"/>
                  </a:cubicBezTo>
                  <a:cubicBezTo>
                    <a:pt x="230" y="305"/>
                    <a:pt x="232" y="312"/>
                    <a:pt x="232" y="312"/>
                  </a:cubicBezTo>
                  <a:lnTo>
                    <a:pt x="272" y="266"/>
                  </a:lnTo>
                  <a:lnTo>
                    <a:pt x="226" y="361"/>
                  </a:lnTo>
                  <a:cubicBezTo>
                    <a:pt x="226" y="361"/>
                    <a:pt x="247" y="389"/>
                    <a:pt x="271" y="387"/>
                  </a:cubicBezTo>
                  <a:cubicBezTo>
                    <a:pt x="288" y="384"/>
                    <a:pt x="328" y="353"/>
                    <a:pt x="352" y="348"/>
                  </a:cubicBezTo>
                  <a:cubicBezTo>
                    <a:pt x="378" y="343"/>
                    <a:pt x="389" y="347"/>
                    <a:pt x="389" y="347"/>
                  </a:cubicBezTo>
                  <a:cubicBezTo>
                    <a:pt x="389" y="347"/>
                    <a:pt x="407" y="301"/>
                    <a:pt x="398" y="268"/>
                  </a:cubicBezTo>
                  <a:cubicBezTo>
                    <a:pt x="383" y="210"/>
                    <a:pt x="394" y="178"/>
                    <a:pt x="407" y="159"/>
                  </a:cubicBezTo>
                  <a:cubicBezTo>
                    <a:pt x="397" y="237"/>
                    <a:pt x="423" y="242"/>
                    <a:pt x="421" y="293"/>
                  </a:cubicBezTo>
                  <a:cubicBezTo>
                    <a:pt x="420" y="331"/>
                    <a:pt x="408" y="372"/>
                    <a:pt x="408" y="372"/>
                  </a:cubicBezTo>
                  <a:cubicBezTo>
                    <a:pt x="408" y="372"/>
                    <a:pt x="371" y="359"/>
                    <a:pt x="343" y="374"/>
                  </a:cubicBezTo>
                  <a:cubicBezTo>
                    <a:pt x="314" y="389"/>
                    <a:pt x="290" y="410"/>
                    <a:pt x="262" y="410"/>
                  </a:cubicBezTo>
                  <a:cubicBezTo>
                    <a:pt x="234" y="410"/>
                    <a:pt x="196" y="361"/>
                    <a:pt x="196" y="361"/>
                  </a:cubicBezTo>
                  <a:lnTo>
                    <a:pt x="216" y="331"/>
                  </a:lnTo>
                  <a:cubicBezTo>
                    <a:pt x="216" y="331"/>
                    <a:pt x="213" y="321"/>
                    <a:pt x="205" y="312"/>
                  </a:cubicBezTo>
                  <a:cubicBezTo>
                    <a:pt x="193" y="297"/>
                    <a:pt x="173" y="275"/>
                    <a:pt x="171" y="257"/>
                  </a:cubicBezTo>
                  <a:cubicBezTo>
                    <a:pt x="170" y="227"/>
                    <a:pt x="200" y="195"/>
                    <a:pt x="211" y="183"/>
                  </a:cubicBezTo>
                  <a:cubicBezTo>
                    <a:pt x="222" y="169"/>
                    <a:pt x="254" y="134"/>
                    <a:pt x="254" y="134"/>
                  </a:cubicBezTo>
                  <a:cubicBezTo>
                    <a:pt x="254" y="134"/>
                    <a:pt x="159" y="147"/>
                    <a:pt x="120" y="193"/>
                  </a:cubicBezTo>
                  <a:cubicBezTo>
                    <a:pt x="72" y="251"/>
                    <a:pt x="65" y="267"/>
                    <a:pt x="47" y="270"/>
                  </a:cubicBezTo>
                  <a:cubicBezTo>
                    <a:pt x="30" y="272"/>
                    <a:pt x="23" y="253"/>
                    <a:pt x="23" y="253"/>
                  </a:cubicBezTo>
                  <a:cubicBezTo>
                    <a:pt x="23" y="253"/>
                    <a:pt x="37" y="252"/>
                    <a:pt x="35" y="236"/>
                  </a:cubicBezTo>
                  <a:cubicBezTo>
                    <a:pt x="33" y="210"/>
                    <a:pt x="39" y="195"/>
                    <a:pt x="39" y="195"/>
                  </a:cubicBezTo>
                  <a:cubicBezTo>
                    <a:pt x="39" y="195"/>
                    <a:pt x="11" y="212"/>
                    <a:pt x="5" y="230"/>
                  </a:cubicBezTo>
                  <a:cubicBezTo>
                    <a:pt x="0" y="248"/>
                    <a:pt x="12" y="253"/>
                    <a:pt x="12" y="253"/>
                  </a:cubicBezTo>
                  <a:cubicBezTo>
                    <a:pt x="12" y="253"/>
                    <a:pt x="12" y="286"/>
                    <a:pt x="31" y="293"/>
                  </a:cubicBezTo>
                  <a:cubicBezTo>
                    <a:pt x="50" y="301"/>
                    <a:pt x="65" y="294"/>
                    <a:pt x="65" y="294"/>
                  </a:cubicBezTo>
                  <a:cubicBezTo>
                    <a:pt x="65" y="294"/>
                    <a:pt x="53" y="354"/>
                    <a:pt x="69" y="397"/>
                  </a:cubicBezTo>
                  <a:cubicBezTo>
                    <a:pt x="86" y="441"/>
                    <a:pt x="118" y="489"/>
                    <a:pt x="118" y="489"/>
                  </a:cubicBezTo>
                  <a:cubicBezTo>
                    <a:pt x="118" y="489"/>
                    <a:pt x="115" y="521"/>
                    <a:pt x="111" y="529"/>
                  </a:cubicBezTo>
                  <a:cubicBezTo>
                    <a:pt x="109" y="538"/>
                    <a:pt x="96" y="557"/>
                    <a:pt x="115" y="570"/>
                  </a:cubicBezTo>
                  <a:cubicBezTo>
                    <a:pt x="135" y="584"/>
                    <a:pt x="182" y="589"/>
                    <a:pt x="193" y="582"/>
                  </a:cubicBezTo>
                  <a:cubicBezTo>
                    <a:pt x="204" y="576"/>
                    <a:pt x="201" y="557"/>
                    <a:pt x="203" y="550"/>
                  </a:cubicBezTo>
                  <a:cubicBezTo>
                    <a:pt x="204" y="543"/>
                    <a:pt x="219" y="516"/>
                    <a:pt x="222" y="509"/>
                  </a:cubicBezTo>
                  <a:cubicBezTo>
                    <a:pt x="223" y="501"/>
                    <a:pt x="223" y="460"/>
                    <a:pt x="220" y="446"/>
                  </a:cubicBezTo>
                  <a:cubicBezTo>
                    <a:pt x="223" y="453"/>
                    <a:pt x="235" y="484"/>
                    <a:pt x="280" y="486"/>
                  </a:cubicBezTo>
                  <a:cubicBezTo>
                    <a:pt x="321" y="487"/>
                    <a:pt x="334" y="465"/>
                    <a:pt x="334" y="450"/>
                  </a:cubicBezTo>
                  <a:cubicBezTo>
                    <a:pt x="334" y="457"/>
                    <a:pt x="337" y="487"/>
                    <a:pt x="333" y="493"/>
                  </a:cubicBezTo>
                  <a:cubicBezTo>
                    <a:pt x="329" y="498"/>
                    <a:pt x="317" y="502"/>
                    <a:pt x="305" y="509"/>
                  </a:cubicBezTo>
                  <a:cubicBezTo>
                    <a:pt x="292" y="517"/>
                    <a:pt x="276" y="525"/>
                    <a:pt x="303" y="558"/>
                  </a:cubicBezTo>
                  <a:cubicBezTo>
                    <a:pt x="333" y="596"/>
                    <a:pt x="339" y="599"/>
                    <a:pt x="364" y="578"/>
                  </a:cubicBezTo>
                  <a:cubicBezTo>
                    <a:pt x="390" y="558"/>
                    <a:pt x="417" y="539"/>
                    <a:pt x="436" y="514"/>
                  </a:cubicBezTo>
                  <a:cubicBezTo>
                    <a:pt x="455" y="490"/>
                    <a:pt x="489" y="400"/>
                    <a:pt x="489" y="400"/>
                  </a:cubicBezTo>
                  <a:cubicBezTo>
                    <a:pt x="489" y="400"/>
                    <a:pt x="469" y="387"/>
                    <a:pt x="455" y="369"/>
                  </a:cubicBezTo>
                  <a:cubicBezTo>
                    <a:pt x="446" y="355"/>
                    <a:pt x="443" y="347"/>
                    <a:pt x="443" y="347"/>
                  </a:cubicBezTo>
                  <a:cubicBezTo>
                    <a:pt x="443" y="347"/>
                    <a:pt x="470" y="374"/>
                    <a:pt x="499" y="381"/>
                  </a:cubicBezTo>
                  <a:cubicBezTo>
                    <a:pt x="510" y="393"/>
                    <a:pt x="528" y="411"/>
                    <a:pt x="543" y="416"/>
                  </a:cubicBezTo>
                  <a:cubicBezTo>
                    <a:pt x="598" y="440"/>
                    <a:pt x="616" y="370"/>
                    <a:pt x="616" y="370"/>
                  </a:cubicBezTo>
                  <a:lnTo>
                    <a:pt x="608" y="369"/>
                  </a:lnTo>
                  <a:cubicBezTo>
                    <a:pt x="608" y="369"/>
                    <a:pt x="593" y="404"/>
                    <a:pt x="568" y="402"/>
                  </a:cubicBezTo>
                  <a:cubicBezTo>
                    <a:pt x="519" y="396"/>
                    <a:pt x="534" y="295"/>
                    <a:pt x="534" y="295"/>
                  </a:cubicBezTo>
                  <a:cubicBezTo>
                    <a:pt x="534" y="295"/>
                    <a:pt x="583" y="366"/>
                    <a:pt x="683" y="363"/>
                  </a:cubicBezTo>
                  <a:cubicBezTo>
                    <a:pt x="744" y="365"/>
                    <a:pt x="815" y="294"/>
                    <a:pt x="809" y="164"/>
                  </a:cubicBezTo>
                  <a:close/>
                  <a:moveTo>
                    <a:pt x="464" y="159"/>
                  </a:moveTo>
                  <a:cubicBezTo>
                    <a:pt x="464" y="159"/>
                    <a:pt x="468" y="113"/>
                    <a:pt x="477" y="106"/>
                  </a:cubicBezTo>
                  <a:cubicBezTo>
                    <a:pt x="489" y="98"/>
                    <a:pt x="522" y="109"/>
                    <a:pt x="522" y="109"/>
                  </a:cubicBezTo>
                  <a:cubicBezTo>
                    <a:pt x="522" y="109"/>
                    <a:pt x="502" y="109"/>
                    <a:pt x="489" y="120"/>
                  </a:cubicBezTo>
                  <a:cubicBezTo>
                    <a:pt x="479" y="130"/>
                    <a:pt x="464" y="159"/>
                    <a:pt x="464" y="159"/>
                  </a:cubicBezTo>
                  <a:close/>
                  <a:moveTo>
                    <a:pt x="543" y="200"/>
                  </a:moveTo>
                  <a:cubicBezTo>
                    <a:pt x="528" y="212"/>
                    <a:pt x="514" y="227"/>
                    <a:pt x="514" y="227"/>
                  </a:cubicBezTo>
                  <a:cubicBezTo>
                    <a:pt x="514" y="227"/>
                    <a:pt x="517" y="221"/>
                    <a:pt x="519" y="217"/>
                  </a:cubicBezTo>
                  <a:cubicBezTo>
                    <a:pt x="522" y="211"/>
                    <a:pt x="526" y="206"/>
                    <a:pt x="526" y="206"/>
                  </a:cubicBezTo>
                  <a:cubicBezTo>
                    <a:pt x="526" y="206"/>
                    <a:pt x="521" y="204"/>
                    <a:pt x="514" y="198"/>
                  </a:cubicBezTo>
                  <a:cubicBezTo>
                    <a:pt x="510" y="193"/>
                    <a:pt x="509" y="189"/>
                    <a:pt x="507" y="187"/>
                  </a:cubicBezTo>
                  <a:cubicBezTo>
                    <a:pt x="507" y="187"/>
                    <a:pt x="504" y="188"/>
                    <a:pt x="500" y="192"/>
                  </a:cubicBezTo>
                  <a:cubicBezTo>
                    <a:pt x="496" y="195"/>
                    <a:pt x="491" y="202"/>
                    <a:pt x="491" y="202"/>
                  </a:cubicBezTo>
                  <a:cubicBezTo>
                    <a:pt x="491" y="202"/>
                    <a:pt x="504" y="176"/>
                    <a:pt x="523" y="162"/>
                  </a:cubicBezTo>
                  <a:cubicBezTo>
                    <a:pt x="544" y="149"/>
                    <a:pt x="564" y="149"/>
                    <a:pt x="564" y="149"/>
                  </a:cubicBezTo>
                  <a:cubicBezTo>
                    <a:pt x="564" y="149"/>
                    <a:pt x="562" y="149"/>
                    <a:pt x="555" y="153"/>
                  </a:cubicBezTo>
                  <a:cubicBezTo>
                    <a:pt x="548" y="157"/>
                    <a:pt x="548" y="157"/>
                    <a:pt x="548" y="157"/>
                  </a:cubicBezTo>
                  <a:cubicBezTo>
                    <a:pt x="548" y="157"/>
                    <a:pt x="555" y="159"/>
                    <a:pt x="560" y="165"/>
                  </a:cubicBezTo>
                  <a:cubicBezTo>
                    <a:pt x="566" y="172"/>
                    <a:pt x="567" y="180"/>
                    <a:pt x="567" y="180"/>
                  </a:cubicBezTo>
                  <a:cubicBezTo>
                    <a:pt x="567" y="180"/>
                    <a:pt x="568" y="180"/>
                    <a:pt x="575" y="177"/>
                  </a:cubicBezTo>
                  <a:cubicBezTo>
                    <a:pt x="582" y="174"/>
                    <a:pt x="589" y="174"/>
                    <a:pt x="589" y="174"/>
                  </a:cubicBezTo>
                  <a:cubicBezTo>
                    <a:pt x="589" y="174"/>
                    <a:pt x="564" y="183"/>
                    <a:pt x="543" y="200"/>
                  </a:cubicBezTo>
                  <a:close/>
                  <a:moveTo>
                    <a:pt x="748" y="78"/>
                  </a:moveTo>
                  <a:cubicBezTo>
                    <a:pt x="732" y="90"/>
                    <a:pt x="714" y="91"/>
                    <a:pt x="713" y="86"/>
                  </a:cubicBezTo>
                  <a:cubicBezTo>
                    <a:pt x="710" y="81"/>
                    <a:pt x="714" y="81"/>
                    <a:pt x="714" y="81"/>
                  </a:cubicBezTo>
                  <a:cubicBezTo>
                    <a:pt x="714" y="81"/>
                    <a:pt x="732" y="74"/>
                    <a:pt x="741" y="67"/>
                  </a:cubicBezTo>
                  <a:cubicBezTo>
                    <a:pt x="753" y="57"/>
                    <a:pt x="764" y="36"/>
                    <a:pt x="768" y="41"/>
                  </a:cubicBezTo>
                  <a:cubicBezTo>
                    <a:pt x="772" y="48"/>
                    <a:pt x="761" y="68"/>
                    <a:pt x="748" y="7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157" name="TextBox 156"/>
          <p:cNvSpPr txBox="1"/>
          <p:nvPr/>
        </p:nvSpPr>
        <p:spPr>
          <a:xfrm>
            <a:off x="5361068" y="4273798"/>
            <a:ext cx="148168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505050"/>
                    </a:gs>
                    <a:gs pos="30000">
                      <a:srgbClr val="505050"/>
                    </a:gs>
                  </a:gsLst>
                  <a:lin ang="5400000" scaled="0"/>
                </a:gradFill>
              </a:rPr>
              <a:t>SQL Server</a:t>
            </a:r>
          </a:p>
        </p:txBody>
      </p:sp>
      <p:sp>
        <p:nvSpPr>
          <p:cNvPr id="158" name="TextBox 157"/>
          <p:cNvSpPr txBox="1"/>
          <p:nvPr/>
        </p:nvSpPr>
        <p:spPr>
          <a:xfrm>
            <a:off x="6811279" y="4260849"/>
            <a:ext cx="1191673"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rgbClr val="505050"/>
                    </a:gs>
                    <a:gs pos="30000">
                      <a:srgbClr val="505050"/>
                    </a:gs>
                  </a:gsLst>
                  <a:lin ang="5400000" scaled="0"/>
                </a:gradFill>
              </a:rPr>
              <a:t>Hadoop</a:t>
            </a:r>
          </a:p>
        </p:txBody>
      </p:sp>
      <p:sp>
        <p:nvSpPr>
          <p:cNvPr id="159" name="Rectangle 158"/>
          <p:cNvSpPr/>
          <p:nvPr/>
        </p:nvSpPr>
        <p:spPr>
          <a:xfrm>
            <a:off x="3011958" y="4084992"/>
            <a:ext cx="1530804" cy="341632"/>
          </a:xfrm>
          <a:prstGeom prst="rect">
            <a:avLst/>
          </a:prstGeom>
        </p:spPr>
        <p:txBody>
          <a:bodyPr wrap="none">
            <a:spAutoFit/>
          </a:bodyPr>
          <a:lstStyle/>
          <a:p>
            <a:pPr algn="ctr" defTabSz="931684">
              <a:lnSpc>
                <a:spcPct val="90000"/>
              </a:lnSpc>
              <a:spcAft>
                <a:spcPts val="600"/>
              </a:spcAft>
            </a:pPr>
            <a:r>
              <a:rPr lang="en-US" b="1" dirty="0">
                <a:solidFill>
                  <a:srgbClr val="505050"/>
                </a:solidFill>
                <a:cs typeface="Segoe UI Semibold" panose="020B0702040204020203" pitchFamily="34" charset="0"/>
              </a:rPr>
              <a:t>T-SQL query</a:t>
            </a:r>
          </a:p>
        </p:txBody>
      </p:sp>
      <p:sp>
        <p:nvSpPr>
          <p:cNvPr id="164" name="Rectangle 163"/>
          <p:cNvSpPr/>
          <p:nvPr/>
        </p:nvSpPr>
        <p:spPr>
          <a:xfrm>
            <a:off x="1285677" y="5026926"/>
            <a:ext cx="718465" cy="341632"/>
          </a:xfrm>
          <a:prstGeom prst="rect">
            <a:avLst/>
          </a:prstGeom>
        </p:spPr>
        <p:txBody>
          <a:bodyPr wrap="none">
            <a:spAutoFit/>
          </a:bodyPr>
          <a:lstStyle/>
          <a:p>
            <a:pPr algn="ctr" defTabSz="931684">
              <a:lnSpc>
                <a:spcPct val="90000"/>
              </a:lnSpc>
              <a:spcAft>
                <a:spcPts val="600"/>
              </a:spcAft>
            </a:pPr>
            <a:r>
              <a:rPr lang="en-US" dirty="0">
                <a:solidFill>
                  <a:srgbClr val="505050"/>
                </a:solidFill>
                <a:latin typeface="Segoe UI Semibold" panose="020B0702040204020203" pitchFamily="34" charset="0"/>
                <a:cs typeface="Segoe UI Semibold" panose="020B0702040204020203" pitchFamily="34" charset="0"/>
              </a:rPr>
              <a:t>Apps</a:t>
            </a:r>
          </a:p>
        </p:txBody>
      </p:sp>
      <p:grpSp>
        <p:nvGrpSpPr>
          <p:cNvPr id="95" name="Group 21"/>
          <p:cNvGrpSpPr>
            <a:grpSpLocks noChangeAspect="1"/>
          </p:cNvGrpSpPr>
          <p:nvPr/>
        </p:nvGrpSpPr>
        <p:grpSpPr bwMode="auto">
          <a:xfrm>
            <a:off x="5717036" y="3334156"/>
            <a:ext cx="689229" cy="923432"/>
            <a:chOff x="966" y="2128"/>
            <a:chExt cx="206" cy="276"/>
          </a:xfrm>
          <a:solidFill>
            <a:schemeClr val="tx2"/>
          </a:solidFill>
        </p:grpSpPr>
        <p:sp>
          <p:nvSpPr>
            <p:cNvPr id="97" name="Freeform 22"/>
            <p:cNvSpPr>
              <a:spLocks/>
            </p:cNvSpPr>
            <p:nvPr/>
          </p:nvSpPr>
          <p:spPr bwMode="auto">
            <a:xfrm>
              <a:off x="1060" y="2261"/>
              <a:ext cx="20" cy="29"/>
            </a:xfrm>
            <a:custGeom>
              <a:avLst/>
              <a:gdLst>
                <a:gd name="T0" fmla="*/ 40 w 45"/>
                <a:gd name="T1" fmla="*/ 10 h 64"/>
                <a:gd name="T2" fmla="*/ 33 w 45"/>
                <a:gd name="T3" fmla="*/ 3 h 64"/>
                <a:gd name="T4" fmla="*/ 23 w 45"/>
                <a:gd name="T5" fmla="*/ 0 h 64"/>
                <a:gd name="T6" fmla="*/ 13 w 45"/>
                <a:gd name="T7" fmla="*/ 3 h 64"/>
                <a:gd name="T8" fmla="*/ 5 w 45"/>
                <a:gd name="T9" fmla="*/ 10 h 64"/>
                <a:gd name="T10" fmla="*/ 1 w 45"/>
                <a:gd name="T11" fmla="*/ 20 h 64"/>
                <a:gd name="T12" fmla="*/ 0 w 45"/>
                <a:gd name="T13" fmla="*/ 32 h 64"/>
                <a:gd name="T14" fmla="*/ 2 w 45"/>
                <a:gd name="T15" fmla="*/ 47 h 64"/>
                <a:gd name="T16" fmla="*/ 7 w 45"/>
                <a:gd name="T17" fmla="*/ 57 h 64"/>
                <a:gd name="T18" fmla="*/ 14 w 45"/>
                <a:gd name="T19" fmla="*/ 63 h 64"/>
                <a:gd name="T20" fmla="*/ 23 w 45"/>
                <a:gd name="T21" fmla="*/ 64 h 64"/>
                <a:gd name="T22" fmla="*/ 31 w 45"/>
                <a:gd name="T23" fmla="*/ 63 h 64"/>
                <a:gd name="T24" fmla="*/ 38 w 45"/>
                <a:gd name="T25" fmla="*/ 57 h 64"/>
                <a:gd name="T26" fmla="*/ 43 w 45"/>
                <a:gd name="T27" fmla="*/ 47 h 64"/>
                <a:gd name="T28" fmla="*/ 45 w 45"/>
                <a:gd name="T29" fmla="*/ 33 h 64"/>
                <a:gd name="T30" fmla="*/ 44 w 45"/>
                <a:gd name="T31" fmla="*/ 20 h 64"/>
                <a:gd name="T32" fmla="*/ 40 w 45"/>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4">
                  <a:moveTo>
                    <a:pt x="40" y="10"/>
                  </a:moveTo>
                  <a:cubicBezTo>
                    <a:pt x="38" y="7"/>
                    <a:pt x="36" y="4"/>
                    <a:pt x="33" y="3"/>
                  </a:cubicBezTo>
                  <a:cubicBezTo>
                    <a:pt x="31" y="1"/>
                    <a:pt x="27" y="0"/>
                    <a:pt x="23" y="0"/>
                  </a:cubicBezTo>
                  <a:cubicBezTo>
                    <a:pt x="19" y="0"/>
                    <a:pt x="16" y="1"/>
                    <a:pt x="13" y="3"/>
                  </a:cubicBezTo>
                  <a:cubicBezTo>
                    <a:pt x="10" y="4"/>
                    <a:pt x="7" y="7"/>
                    <a:pt x="5" y="10"/>
                  </a:cubicBezTo>
                  <a:cubicBezTo>
                    <a:pt x="3" y="13"/>
                    <a:pt x="2" y="16"/>
                    <a:pt x="1" y="20"/>
                  </a:cubicBezTo>
                  <a:cubicBezTo>
                    <a:pt x="0" y="24"/>
                    <a:pt x="0" y="28"/>
                    <a:pt x="0" y="32"/>
                  </a:cubicBezTo>
                  <a:cubicBezTo>
                    <a:pt x="0" y="38"/>
                    <a:pt x="0" y="43"/>
                    <a:pt x="2" y="47"/>
                  </a:cubicBezTo>
                  <a:cubicBezTo>
                    <a:pt x="3" y="51"/>
                    <a:pt x="5" y="54"/>
                    <a:pt x="7" y="57"/>
                  </a:cubicBezTo>
                  <a:cubicBezTo>
                    <a:pt x="9" y="60"/>
                    <a:pt x="11" y="61"/>
                    <a:pt x="14" y="63"/>
                  </a:cubicBezTo>
                  <a:cubicBezTo>
                    <a:pt x="17" y="64"/>
                    <a:pt x="20" y="64"/>
                    <a:pt x="23" y="64"/>
                  </a:cubicBezTo>
                  <a:cubicBezTo>
                    <a:pt x="26" y="64"/>
                    <a:pt x="28" y="64"/>
                    <a:pt x="31" y="63"/>
                  </a:cubicBezTo>
                  <a:cubicBezTo>
                    <a:pt x="34" y="61"/>
                    <a:pt x="36" y="59"/>
                    <a:pt x="38" y="57"/>
                  </a:cubicBezTo>
                  <a:cubicBezTo>
                    <a:pt x="40" y="54"/>
                    <a:pt x="42" y="51"/>
                    <a:pt x="43" y="47"/>
                  </a:cubicBezTo>
                  <a:cubicBezTo>
                    <a:pt x="45" y="43"/>
                    <a:pt x="45" y="38"/>
                    <a:pt x="45" y="33"/>
                  </a:cubicBezTo>
                  <a:cubicBezTo>
                    <a:pt x="45" y="28"/>
                    <a:pt x="45" y="24"/>
                    <a:pt x="44" y="20"/>
                  </a:cubicBezTo>
                  <a:cubicBezTo>
                    <a:pt x="43" y="16"/>
                    <a:pt x="42" y="13"/>
                    <a:pt x="40" y="1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8" name="Freeform 23"/>
            <p:cNvSpPr>
              <a:spLocks noEditPoints="1"/>
            </p:cNvSpPr>
            <p:nvPr/>
          </p:nvSpPr>
          <p:spPr bwMode="auto">
            <a:xfrm>
              <a:off x="966" y="2128"/>
              <a:ext cx="206" cy="276"/>
            </a:xfrm>
            <a:custGeom>
              <a:avLst/>
              <a:gdLst>
                <a:gd name="T0" fmla="*/ 0 w 462"/>
                <a:gd name="T1" fmla="*/ 92 h 616"/>
                <a:gd name="T2" fmla="*/ 231 w 462"/>
                <a:gd name="T3" fmla="*/ 616 h 616"/>
                <a:gd name="T4" fmla="*/ 462 w 462"/>
                <a:gd name="T5" fmla="*/ 94 h 616"/>
                <a:gd name="T6" fmla="*/ 162 w 462"/>
                <a:gd name="T7" fmla="*/ 362 h 616"/>
                <a:gd name="T8" fmla="*/ 152 w 462"/>
                <a:gd name="T9" fmla="*/ 380 h 616"/>
                <a:gd name="T10" fmla="*/ 128 w 462"/>
                <a:gd name="T11" fmla="*/ 391 h 616"/>
                <a:gd name="T12" fmla="*/ 98 w 462"/>
                <a:gd name="T13" fmla="*/ 393 h 616"/>
                <a:gd name="T14" fmla="*/ 80 w 462"/>
                <a:gd name="T15" fmla="*/ 389 h 616"/>
                <a:gd name="T16" fmla="*/ 74 w 462"/>
                <a:gd name="T17" fmla="*/ 353 h 616"/>
                <a:gd name="T18" fmla="*/ 89 w 462"/>
                <a:gd name="T19" fmla="*/ 361 h 616"/>
                <a:gd name="T20" fmla="*/ 108 w 462"/>
                <a:gd name="T21" fmla="*/ 366 h 616"/>
                <a:gd name="T22" fmla="*/ 119 w 462"/>
                <a:gd name="T23" fmla="*/ 363 h 616"/>
                <a:gd name="T24" fmla="*/ 121 w 462"/>
                <a:gd name="T25" fmla="*/ 357 h 616"/>
                <a:gd name="T26" fmla="*/ 116 w 462"/>
                <a:gd name="T27" fmla="*/ 348 h 616"/>
                <a:gd name="T28" fmla="*/ 102 w 462"/>
                <a:gd name="T29" fmla="*/ 342 h 616"/>
                <a:gd name="T30" fmla="*/ 79 w 462"/>
                <a:gd name="T31" fmla="*/ 326 h 616"/>
                <a:gd name="T32" fmla="*/ 72 w 462"/>
                <a:gd name="T33" fmla="*/ 305 h 616"/>
                <a:gd name="T34" fmla="*/ 86 w 462"/>
                <a:gd name="T35" fmla="*/ 276 h 616"/>
                <a:gd name="T36" fmla="*/ 122 w 462"/>
                <a:gd name="T37" fmla="*/ 265 h 616"/>
                <a:gd name="T38" fmla="*/ 143 w 462"/>
                <a:gd name="T39" fmla="*/ 267 h 616"/>
                <a:gd name="T40" fmla="*/ 156 w 462"/>
                <a:gd name="T41" fmla="*/ 270 h 616"/>
                <a:gd name="T42" fmla="*/ 150 w 462"/>
                <a:gd name="T43" fmla="*/ 299 h 616"/>
                <a:gd name="T44" fmla="*/ 135 w 462"/>
                <a:gd name="T45" fmla="*/ 294 h 616"/>
                <a:gd name="T46" fmla="*/ 116 w 462"/>
                <a:gd name="T47" fmla="*/ 295 h 616"/>
                <a:gd name="T48" fmla="*/ 113 w 462"/>
                <a:gd name="T49" fmla="*/ 305 h 616"/>
                <a:gd name="T50" fmla="*/ 120 w 462"/>
                <a:gd name="T51" fmla="*/ 311 h 616"/>
                <a:gd name="T52" fmla="*/ 142 w 462"/>
                <a:gd name="T53" fmla="*/ 321 h 616"/>
                <a:gd name="T54" fmla="*/ 160 w 462"/>
                <a:gd name="T55" fmla="*/ 340 h 616"/>
                <a:gd name="T56" fmla="*/ 162 w 462"/>
                <a:gd name="T57" fmla="*/ 362 h 616"/>
                <a:gd name="T58" fmla="*/ 229 w 462"/>
                <a:gd name="T59" fmla="*/ 393 h 616"/>
                <a:gd name="T60" fmla="*/ 188 w 462"/>
                <a:gd name="T61" fmla="*/ 375 h 616"/>
                <a:gd name="T62" fmla="*/ 171 w 462"/>
                <a:gd name="T63" fmla="*/ 331 h 616"/>
                <a:gd name="T64" fmla="*/ 189 w 462"/>
                <a:gd name="T65" fmla="*/ 284 h 616"/>
                <a:gd name="T66" fmla="*/ 235 w 462"/>
                <a:gd name="T67" fmla="*/ 265 h 616"/>
                <a:gd name="T68" fmla="*/ 278 w 462"/>
                <a:gd name="T69" fmla="*/ 282 h 616"/>
                <a:gd name="T70" fmla="*/ 296 w 462"/>
                <a:gd name="T71" fmla="*/ 329 h 616"/>
                <a:gd name="T72" fmla="*/ 286 w 462"/>
                <a:gd name="T73" fmla="*/ 365 h 616"/>
                <a:gd name="T74" fmla="*/ 261 w 462"/>
                <a:gd name="T75" fmla="*/ 387 h 616"/>
                <a:gd name="T76" fmla="*/ 256 w 462"/>
                <a:gd name="T77" fmla="*/ 423 h 616"/>
                <a:gd name="T78" fmla="*/ 393 w 462"/>
                <a:gd name="T79" fmla="*/ 391 h 616"/>
                <a:gd name="T80" fmla="*/ 313 w 462"/>
                <a:gd name="T81" fmla="*/ 267 h 616"/>
                <a:gd name="T82" fmla="*/ 351 w 462"/>
                <a:gd name="T83" fmla="*/ 362 h 616"/>
                <a:gd name="T84" fmla="*/ 393 w 462"/>
                <a:gd name="T85" fmla="*/ 391 h 616"/>
                <a:gd name="T86" fmla="*/ 231 w 462"/>
                <a:gd name="T87" fmla="*/ 134 h 616"/>
                <a:gd name="T88" fmla="*/ 231 w 462"/>
                <a:gd name="T89" fmla="*/ 34 h 616"/>
                <a:gd name="T90" fmla="*/ 231 w 462"/>
                <a:gd name="T91" fmla="*/ 13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6">
                  <a:moveTo>
                    <a:pt x="231" y="0"/>
                  </a:moveTo>
                  <a:cubicBezTo>
                    <a:pt x="104" y="0"/>
                    <a:pt x="0" y="44"/>
                    <a:pt x="0" y="92"/>
                  </a:cubicBezTo>
                  <a:lnTo>
                    <a:pt x="0" y="523"/>
                  </a:lnTo>
                  <a:cubicBezTo>
                    <a:pt x="0" y="571"/>
                    <a:pt x="104" y="616"/>
                    <a:pt x="231" y="616"/>
                  </a:cubicBezTo>
                  <a:cubicBezTo>
                    <a:pt x="359" y="616"/>
                    <a:pt x="462" y="573"/>
                    <a:pt x="462" y="526"/>
                  </a:cubicBezTo>
                  <a:lnTo>
                    <a:pt x="462" y="94"/>
                  </a:lnTo>
                  <a:cubicBezTo>
                    <a:pt x="462" y="46"/>
                    <a:pt x="359" y="0"/>
                    <a:pt x="231" y="0"/>
                  </a:cubicBezTo>
                  <a:close/>
                  <a:moveTo>
                    <a:pt x="162" y="362"/>
                  </a:moveTo>
                  <a:cubicBezTo>
                    <a:pt x="161" y="366"/>
                    <a:pt x="160" y="369"/>
                    <a:pt x="159" y="371"/>
                  </a:cubicBezTo>
                  <a:cubicBezTo>
                    <a:pt x="157" y="374"/>
                    <a:pt x="155" y="377"/>
                    <a:pt x="152" y="380"/>
                  </a:cubicBezTo>
                  <a:cubicBezTo>
                    <a:pt x="150" y="382"/>
                    <a:pt x="146" y="385"/>
                    <a:pt x="142" y="387"/>
                  </a:cubicBezTo>
                  <a:cubicBezTo>
                    <a:pt x="138" y="389"/>
                    <a:pt x="134" y="390"/>
                    <a:pt x="128" y="391"/>
                  </a:cubicBezTo>
                  <a:cubicBezTo>
                    <a:pt x="123" y="393"/>
                    <a:pt x="116" y="393"/>
                    <a:pt x="109" y="393"/>
                  </a:cubicBezTo>
                  <a:cubicBezTo>
                    <a:pt x="105" y="393"/>
                    <a:pt x="102" y="393"/>
                    <a:pt x="98" y="393"/>
                  </a:cubicBezTo>
                  <a:cubicBezTo>
                    <a:pt x="95" y="392"/>
                    <a:pt x="91" y="392"/>
                    <a:pt x="88" y="391"/>
                  </a:cubicBezTo>
                  <a:cubicBezTo>
                    <a:pt x="85" y="391"/>
                    <a:pt x="82" y="390"/>
                    <a:pt x="80" y="389"/>
                  </a:cubicBezTo>
                  <a:cubicBezTo>
                    <a:pt x="77" y="388"/>
                    <a:pt x="75" y="387"/>
                    <a:pt x="74" y="387"/>
                  </a:cubicBezTo>
                  <a:lnTo>
                    <a:pt x="74" y="353"/>
                  </a:lnTo>
                  <a:cubicBezTo>
                    <a:pt x="76" y="354"/>
                    <a:pt x="78" y="356"/>
                    <a:pt x="81" y="357"/>
                  </a:cubicBezTo>
                  <a:cubicBezTo>
                    <a:pt x="83" y="359"/>
                    <a:pt x="86" y="360"/>
                    <a:pt x="89" y="361"/>
                  </a:cubicBezTo>
                  <a:cubicBezTo>
                    <a:pt x="92" y="363"/>
                    <a:pt x="95" y="364"/>
                    <a:pt x="99" y="364"/>
                  </a:cubicBezTo>
                  <a:cubicBezTo>
                    <a:pt x="102" y="365"/>
                    <a:pt x="105" y="366"/>
                    <a:pt x="108" y="366"/>
                  </a:cubicBezTo>
                  <a:cubicBezTo>
                    <a:pt x="111" y="366"/>
                    <a:pt x="113" y="365"/>
                    <a:pt x="115" y="365"/>
                  </a:cubicBezTo>
                  <a:cubicBezTo>
                    <a:pt x="116" y="364"/>
                    <a:pt x="118" y="364"/>
                    <a:pt x="119" y="363"/>
                  </a:cubicBezTo>
                  <a:cubicBezTo>
                    <a:pt x="119" y="362"/>
                    <a:pt x="120" y="361"/>
                    <a:pt x="121" y="360"/>
                  </a:cubicBezTo>
                  <a:cubicBezTo>
                    <a:pt x="121" y="359"/>
                    <a:pt x="121" y="358"/>
                    <a:pt x="121" y="357"/>
                  </a:cubicBezTo>
                  <a:cubicBezTo>
                    <a:pt x="121" y="355"/>
                    <a:pt x="121" y="353"/>
                    <a:pt x="120" y="352"/>
                  </a:cubicBezTo>
                  <a:cubicBezTo>
                    <a:pt x="119" y="351"/>
                    <a:pt x="117" y="349"/>
                    <a:pt x="116" y="348"/>
                  </a:cubicBezTo>
                  <a:cubicBezTo>
                    <a:pt x="114" y="347"/>
                    <a:pt x="112" y="346"/>
                    <a:pt x="110" y="345"/>
                  </a:cubicBezTo>
                  <a:cubicBezTo>
                    <a:pt x="107" y="344"/>
                    <a:pt x="104" y="343"/>
                    <a:pt x="102" y="342"/>
                  </a:cubicBezTo>
                  <a:cubicBezTo>
                    <a:pt x="96" y="340"/>
                    <a:pt x="92" y="337"/>
                    <a:pt x="88" y="335"/>
                  </a:cubicBezTo>
                  <a:cubicBezTo>
                    <a:pt x="84" y="332"/>
                    <a:pt x="81" y="329"/>
                    <a:pt x="79" y="326"/>
                  </a:cubicBezTo>
                  <a:cubicBezTo>
                    <a:pt x="76" y="323"/>
                    <a:pt x="74" y="319"/>
                    <a:pt x="73" y="316"/>
                  </a:cubicBezTo>
                  <a:cubicBezTo>
                    <a:pt x="72" y="312"/>
                    <a:pt x="72" y="309"/>
                    <a:pt x="72" y="305"/>
                  </a:cubicBezTo>
                  <a:cubicBezTo>
                    <a:pt x="72" y="299"/>
                    <a:pt x="73" y="293"/>
                    <a:pt x="75" y="288"/>
                  </a:cubicBezTo>
                  <a:cubicBezTo>
                    <a:pt x="78" y="283"/>
                    <a:pt x="81" y="279"/>
                    <a:pt x="86" y="276"/>
                  </a:cubicBezTo>
                  <a:cubicBezTo>
                    <a:pt x="90" y="272"/>
                    <a:pt x="95" y="270"/>
                    <a:pt x="101" y="268"/>
                  </a:cubicBezTo>
                  <a:cubicBezTo>
                    <a:pt x="108" y="266"/>
                    <a:pt x="114" y="265"/>
                    <a:pt x="122" y="265"/>
                  </a:cubicBezTo>
                  <a:cubicBezTo>
                    <a:pt x="126" y="265"/>
                    <a:pt x="130" y="265"/>
                    <a:pt x="134" y="266"/>
                  </a:cubicBezTo>
                  <a:cubicBezTo>
                    <a:pt x="137" y="266"/>
                    <a:pt x="140" y="266"/>
                    <a:pt x="143" y="267"/>
                  </a:cubicBezTo>
                  <a:cubicBezTo>
                    <a:pt x="146" y="267"/>
                    <a:pt x="148" y="268"/>
                    <a:pt x="150" y="268"/>
                  </a:cubicBezTo>
                  <a:cubicBezTo>
                    <a:pt x="153" y="269"/>
                    <a:pt x="155" y="269"/>
                    <a:pt x="156" y="270"/>
                  </a:cubicBezTo>
                  <a:lnTo>
                    <a:pt x="156" y="302"/>
                  </a:lnTo>
                  <a:cubicBezTo>
                    <a:pt x="154" y="301"/>
                    <a:pt x="153" y="299"/>
                    <a:pt x="150" y="299"/>
                  </a:cubicBezTo>
                  <a:cubicBezTo>
                    <a:pt x="148" y="297"/>
                    <a:pt x="146" y="297"/>
                    <a:pt x="143" y="296"/>
                  </a:cubicBezTo>
                  <a:cubicBezTo>
                    <a:pt x="140" y="295"/>
                    <a:pt x="138" y="294"/>
                    <a:pt x="135" y="294"/>
                  </a:cubicBezTo>
                  <a:cubicBezTo>
                    <a:pt x="132" y="293"/>
                    <a:pt x="129" y="293"/>
                    <a:pt x="126" y="293"/>
                  </a:cubicBezTo>
                  <a:cubicBezTo>
                    <a:pt x="121" y="293"/>
                    <a:pt x="118" y="294"/>
                    <a:pt x="116" y="295"/>
                  </a:cubicBezTo>
                  <a:cubicBezTo>
                    <a:pt x="113" y="297"/>
                    <a:pt x="112" y="299"/>
                    <a:pt x="112" y="302"/>
                  </a:cubicBezTo>
                  <a:cubicBezTo>
                    <a:pt x="112" y="303"/>
                    <a:pt x="112" y="304"/>
                    <a:pt x="113" y="305"/>
                  </a:cubicBezTo>
                  <a:cubicBezTo>
                    <a:pt x="113" y="307"/>
                    <a:pt x="114" y="307"/>
                    <a:pt x="115" y="308"/>
                  </a:cubicBezTo>
                  <a:cubicBezTo>
                    <a:pt x="116" y="309"/>
                    <a:pt x="118" y="310"/>
                    <a:pt x="120" y="311"/>
                  </a:cubicBezTo>
                  <a:cubicBezTo>
                    <a:pt x="122" y="312"/>
                    <a:pt x="125" y="314"/>
                    <a:pt x="128" y="315"/>
                  </a:cubicBezTo>
                  <a:cubicBezTo>
                    <a:pt x="133" y="317"/>
                    <a:pt x="137" y="319"/>
                    <a:pt x="142" y="321"/>
                  </a:cubicBezTo>
                  <a:cubicBezTo>
                    <a:pt x="146" y="324"/>
                    <a:pt x="150" y="327"/>
                    <a:pt x="153" y="330"/>
                  </a:cubicBezTo>
                  <a:cubicBezTo>
                    <a:pt x="156" y="333"/>
                    <a:pt x="158" y="336"/>
                    <a:pt x="160" y="340"/>
                  </a:cubicBezTo>
                  <a:cubicBezTo>
                    <a:pt x="162" y="344"/>
                    <a:pt x="163" y="349"/>
                    <a:pt x="163" y="354"/>
                  </a:cubicBezTo>
                  <a:cubicBezTo>
                    <a:pt x="163" y="356"/>
                    <a:pt x="163" y="359"/>
                    <a:pt x="162" y="362"/>
                  </a:cubicBezTo>
                  <a:close/>
                  <a:moveTo>
                    <a:pt x="256" y="423"/>
                  </a:moveTo>
                  <a:lnTo>
                    <a:pt x="229" y="393"/>
                  </a:lnTo>
                  <a:cubicBezTo>
                    <a:pt x="221" y="393"/>
                    <a:pt x="213" y="391"/>
                    <a:pt x="206" y="388"/>
                  </a:cubicBezTo>
                  <a:cubicBezTo>
                    <a:pt x="199" y="385"/>
                    <a:pt x="193" y="381"/>
                    <a:pt x="188" y="375"/>
                  </a:cubicBezTo>
                  <a:cubicBezTo>
                    <a:pt x="183" y="370"/>
                    <a:pt x="179" y="364"/>
                    <a:pt x="176" y="356"/>
                  </a:cubicBezTo>
                  <a:cubicBezTo>
                    <a:pt x="173" y="349"/>
                    <a:pt x="171" y="340"/>
                    <a:pt x="171" y="331"/>
                  </a:cubicBezTo>
                  <a:cubicBezTo>
                    <a:pt x="171" y="321"/>
                    <a:pt x="173" y="312"/>
                    <a:pt x="176" y="304"/>
                  </a:cubicBezTo>
                  <a:cubicBezTo>
                    <a:pt x="179" y="296"/>
                    <a:pt x="183" y="289"/>
                    <a:pt x="189" y="284"/>
                  </a:cubicBezTo>
                  <a:cubicBezTo>
                    <a:pt x="194" y="278"/>
                    <a:pt x="201" y="273"/>
                    <a:pt x="209" y="270"/>
                  </a:cubicBezTo>
                  <a:cubicBezTo>
                    <a:pt x="217" y="267"/>
                    <a:pt x="225" y="265"/>
                    <a:pt x="235" y="265"/>
                  </a:cubicBezTo>
                  <a:cubicBezTo>
                    <a:pt x="243" y="265"/>
                    <a:pt x="252" y="267"/>
                    <a:pt x="259" y="270"/>
                  </a:cubicBezTo>
                  <a:cubicBezTo>
                    <a:pt x="267" y="273"/>
                    <a:pt x="273" y="277"/>
                    <a:pt x="278" y="282"/>
                  </a:cubicBezTo>
                  <a:cubicBezTo>
                    <a:pt x="284" y="288"/>
                    <a:pt x="288" y="294"/>
                    <a:pt x="291" y="302"/>
                  </a:cubicBezTo>
                  <a:cubicBezTo>
                    <a:pt x="294" y="310"/>
                    <a:pt x="296" y="319"/>
                    <a:pt x="296" y="329"/>
                  </a:cubicBezTo>
                  <a:cubicBezTo>
                    <a:pt x="296" y="336"/>
                    <a:pt x="295" y="343"/>
                    <a:pt x="293" y="349"/>
                  </a:cubicBezTo>
                  <a:cubicBezTo>
                    <a:pt x="291" y="355"/>
                    <a:pt x="289" y="360"/>
                    <a:pt x="286" y="365"/>
                  </a:cubicBezTo>
                  <a:cubicBezTo>
                    <a:pt x="283" y="370"/>
                    <a:pt x="279" y="374"/>
                    <a:pt x="275" y="378"/>
                  </a:cubicBezTo>
                  <a:cubicBezTo>
                    <a:pt x="271" y="382"/>
                    <a:pt x="266" y="385"/>
                    <a:pt x="261" y="387"/>
                  </a:cubicBezTo>
                  <a:lnTo>
                    <a:pt x="303" y="423"/>
                  </a:lnTo>
                  <a:lnTo>
                    <a:pt x="256" y="423"/>
                  </a:lnTo>
                  <a:lnTo>
                    <a:pt x="256" y="423"/>
                  </a:lnTo>
                  <a:close/>
                  <a:moveTo>
                    <a:pt x="393" y="391"/>
                  </a:moveTo>
                  <a:lnTo>
                    <a:pt x="313" y="391"/>
                  </a:lnTo>
                  <a:lnTo>
                    <a:pt x="313" y="267"/>
                  </a:lnTo>
                  <a:lnTo>
                    <a:pt x="351" y="267"/>
                  </a:lnTo>
                  <a:lnTo>
                    <a:pt x="351" y="362"/>
                  </a:lnTo>
                  <a:lnTo>
                    <a:pt x="393" y="362"/>
                  </a:lnTo>
                  <a:lnTo>
                    <a:pt x="393" y="391"/>
                  </a:lnTo>
                  <a:lnTo>
                    <a:pt x="393" y="391"/>
                  </a:lnTo>
                  <a:close/>
                  <a:moveTo>
                    <a:pt x="231" y="134"/>
                  </a:moveTo>
                  <a:cubicBezTo>
                    <a:pt x="140" y="134"/>
                    <a:pt x="67" y="112"/>
                    <a:pt x="67" y="84"/>
                  </a:cubicBezTo>
                  <a:cubicBezTo>
                    <a:pt x="67" y="56"/>
                    <a:pt x="140" y="34"/>
                    <a:pt x="231" y="34"/>
                  </a:cubicBezTo>
                  <a:cubicBezTo>
                    <a:pt x="322" y="34"/>
                    <a:pt x="396" y="56"/>
                    <a:pt x="396" y="84"/>
                  </a:cubicBezTo>
                  <a:cubicBezTo>
                    <a:pt x="396" y="112"/>
                    <a:pt x="322" y="134"/>
                    <a:pt x="231" y="13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Tree>
    <p:extLst>
      <p:ext uri="{BB962C8B-B14F-4D97-AF65-F5344CB8AC3E}">
        <p14:creationId xmlns:p14="http://schemas.microsoft.com/office/powerpoint/2010/main" val="3558606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70080" y="1346094"/>
            <a:ext cx="5511567" cy="54154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320" y="296898"/>
            <a:ext cx="11887518" cy="1049196"/>
          </a:xfrm>
        </p:spPr>
        <p:txBody>
          <a:bodyPr/>
          <a:lstStyle/>
          <a:p>
            <a:r>
              <a:rPr lang="en-US" sz="4800" dirty="0">
                <a:solidFill>
                  <a:schemeClr val="tx1"/>
                </a:solidFill>
              </a:rPr>
              <a:t>PolyBase </a:t>
            </a:r>
            <a:r>
              <a:rPr lang="en-US" sz="4800" dirty="0" smtClean="0">
                <a:solidFill>
                  <a:schemeClr val="tx1"/>
                </a:solidFill>
              </a:rPr>
              <a:t>view </a:t>
            </a:r>
            <a:r>
              <a:rPr lang="en-US" sz="4800" dirty="0">
                <a:solidFill>
                  <a:schemeClr val="tx1"/>
                </a:solidFill>
              </a:rPr>
              <a:t>in SQL Server 2016</a:t>
            </a:r>
          </a:p>
        </p:txBody>
      </p:sp>
      <p:sp>
        <p:nvSpPr>
          <p:cNvPr id="4" name="Text Placeholder 2"/>
          <p:cNvSpPr txBox="1">
            <a:spLocks/>
          </p:cNvSpPr>
          <p:nvPr/>
        </p:nvSpPr>
        <p:spPr>
          <a:xfrm>
            <a:off x="6273865" y="1539893"/>
            <a:ext cx="4353211" cy="4117501"/>
          </a:xfrm>
          <a:prstGeom prst="rect">
            <a:avLst/>
          </a:prstGeo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Font typeface="Arial" pitchFamily="34" charset="0"/>
              <a:buNone/>
            </a:pPr>
            <a:r>
              <a:rPr lang="en-US" sz="1800" dirty="0" smtClean="0">
                <a:solidFill>
                  <a:srgbClr val="505050"/>
                </a:solidFill>
                <a:latin typeface="Segoe UI"/>
              </a:rPr>
              <a:t>Allow </a:t>
            </a:r>
            <a:r>
              <a:rPr lang="en-US" sz="1800" dirty="0">
                <a:solidFill>
                  <a:srgbClr val="505050"/>
                </a:solidFill>
                <a:latin typeface="Segoe UI"/>
              </a:rPr>
              <a:t>SQL </a:t>
            </a:r>
            <a:r>
              <a:rPr lang="en-US" sz="1800" dirty="0" smtClean="0">
                <a:solidFill>
                  <a:srgbClr val="505050"/>
                </a:solidFill>
                <a:latin typeface="Segoe UI"/>
              </a:rPr>
              <a:t>Server 2016 </a:t>
            </a:r>
            <a:r>
              <a:rPr lang="en-US" sz="1800" dirty="0">
                <a:solidFill>
                  <a:srgbClr val="505050"/>
                </a:solidFill>
                <a:latin typeface="Segoe UI"/>
              </a:rPr>
              <a:t>customers to execute T-SQL queries against relational data in SQL Server and “</a:t>
            </a:r>
            <a:r>
              <a:rPr lang="en-US" sz="1800" dirty="0" smtClean="0">
                <a:solidFill>
                  <a:srgbClr val="505050"/>
                </a:solidFill>
                <a:latin typeface="Segoe UI"/>
              </a:rPr>
              <a:t>semi-structured</a:t>
            </a:r>
            <a:r>
              <a:rPr lang="en-US" sz="1800" dirty="0">
                <a:solidFill>
                  <a:srgbClr val="505050"/>
                </a:solidFill>
                <a:latin typeface="Segoe UI"/>
              </a:rPr>
              <a:t>” data in HDFS </a:t>
            </a:r>
            <a:r>
              <a:rPr lang="en-US" sz="1800" dirty="0" smtClean="0">
                <a:solidFill>
                  <a:srgbClr val="505050"/>
                </a:solidFill>
                <a:latin typeface="Segoe UI"/>
              </a:rPr>
              <a:t>and </a:t>
            </a:r>
            <a:r>
              <a:rPr lang="en-US" sz="1800" dirty="0">
                <a:solidFill>
                  <a:srgbClr val="505050"/>
                </a:solidFill>
                <a:latin typeface="Segoe UI"/>
              </a:rPr>
              <a:t>Azure</a:t>
            </a:r>
          </a:p>
          <a:p>
            <a:pPr marL="0" indent="0">
              <a:lnSpc>
                <a:spcPct val="100000"/>
              </a:lnSpc>
              <a:spcBef>
                <a:spcPts val="2500"/>
              </a:spcBef>
              <a:buFont typeface="Arial" pitchFamily="34" charset="0"/>
              <a:buNone/>
            </a:pPr>
            <a:r>
              <a:rPr lang="en-US" sz="1800" dirty="0">
                <a:solidFill>
                  <a:srgbClr val="505050"/>
                </a:solidFill>
                <a:latin typeface="Segoe UI"/>
              </a:rPr>
              <a:t>Leverage existing T-SQL </a:t>
            </a:r>
            <a:r>
              <a:rPr lang="en-US" sz="1800" dirty="0" smtClean="0">
                <a:solidFill>
                  <a:srgbClr val="505050"/>
                </a:solidFill>
                <a:latin typeface="Segoe UI"/>
              </a:rPr>
              <a:t>skills and </a:t>
            </a:r>
            <a:r>
              <a:rPr lang="en-US" sz="1800" dirty="0">
                <a:solidFill>
                  <a:srgbClr val="505050"/>
                </a:solidFill>
                <a:latin typeface="Segoe UI"/>
              </a:rPr>
              <a:t>BI tools to gain insights from different data </a:t>
            </a:r>
            <a:r>
              <a:rPr lang="en-US" sz="1800" dirty="0" smtClean="0">
                <a:solidFill>
                  <a:srgbClr val="505050"/>
                </a:solidFill>
                <a:latin typeface="Segoe UI"/>
              </a:rPr>
              <a:t>stores</a:t>
            </a:r>
          </a:p>
          <a:p>
            <a:pPr marL="0" indent="0">
              <a:lnSpc>
                <a:spcPct val="100000"/>
              </a:lnSpc>
              <a:spcBef>
                <a:spcPts val="2500"/>
              </a:spcBef>
              <a:buFont typeface="Arial" pitchFamily="34" charset="0"/>
              <a:buNone/>
            </a:pPr>
            <a:r>
              <a:rPr lang="en-US" sz="1800" dirty="0" smtClean="0">
                <a:solidFill>
                  <a:srgbClr val="505050"/>
                </a:solidFill>
                <a:latin typeface="Segoe UI"/>
              </a:rPr>
              <a:t>Expand reach </a:t>
            </a:r>
            <a:r>
              <a:rPr lang="en-US" sz="1800" dirty="0">
                <a:solidFill>
                  <a:srgbClr val="505050"/>
                </a:solidFill>
                <a:latin typeface="Segoe UI"/>
              </a:rPr>
              <a:t>of SQL Server to </a:t>
            </a:r>
            <a:r>
              <a:rPr lang="en-US" sz="1800" dirty="0" smtClean="0">
                <a:solidFill>
                  <a:srgbClr val="505050"/>
                </a:solidFill>
                <a:latin typeface="Segoe UI"/>
              </a:rPr>
              <a:t>Hadoop (</a:t>
            </a:r>
            <a:r>
              <a:rPr lang="en-US" sz="1800" dirty="0">
                <a:solidFill>
                  <a:srgbClr val="505050"/>
                </a:solidFill>
                <a:latin typeface="Segoe UI"/>
              </a:rPr>
              <a:t>HDFS)</a:t>
            </a:r>
          </a:p>
          <a:p>
            <a:pPr marL="0" indent="0">
              <a:lnSpc>
                <a:spcPct val="100000"/>
              </a:lnSpc>
              <a:spcBef>
                <a:spcPts val="2500"/>
              </a:spcBef>
              <a:buFont typeface="Arial" pitchFamily="34" charset="0"/>
              <a:buNone/>
            </a:pPr>
            <a:endParaRPr lang="en-US" sz="1800" dirty="0">
              <a:solidFill>
                <a:srgbClr val="505050"/>
              </a:solidFill>
              <a:latin typeface="Segoe UI"/>
            </a:endParaRPr>
          </a:p>
        </p:txBody>
      </p:sp>
      <p:sp>
        <p:nvSpPr>
          <p:cNvPr id="5" name="Rectangle 4"/>
          <p:cNvSpPr/>
          <p:nvPr/>
        </p:nvSpPr>
        <p:spPr bwMode="auto">
          <a:xfrm>
            <a:off x="2373472" y="3227419"/>
            <a:ext cx="1576552" cy="1261242"/>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ndParaRPr>
          </a:p>
          <a:p>
            <a:pPr algn="ctr" defTabSz="932472" fontAlgn="base">
              <a:spcBef>
                <a:spcPct val="0"/>
              </a:spcBef>
              <a:spcAft>
                <a:spcPct val="0"/>
              </a:spcAft>
            </a:pPr>
            <a:r>
              <a:rPr lang="en-US" dirty="0" smtClean="0">
                <a:gradFill>
                  <a:gsLst>
                    <a:gs pos="0">
                      <a:srgbClr val="FFFFFF"/>
                    </a:gs>
                    <a:gs pos="100000">
                      <a:srgbClr val="FFFFFF"/>
                    </a:gs>
                  </a:gsLst>
                  <a:lin ang="5400000" scaled="0"/>
                </a:gradFill>
              </a:rPr>
              <a:t>SQL Server</a:t>
            </a:r>
            <a:endParaRPr lang="en-US" dirty="0">
              <a:gradFill>
                <a:gsLst>
                  <a:gs pos="0">
                    <a:srgbClr val="FFFFFF"/>
                  </a:gs>
                  <a:gs pos="100000">
                    <a:srgbClr val="FFFFFF"/>
                  </a:gs>
                </a:gsLst>
                <a:lin ang="5400000" scaled="0"/>
              </a:gradFill>
            </a:endParaRPr>
          </a:p>
        </p:txBody>
      </p:sp>
      <p:sp>
        <p:nvSpPr>
          <p:cNvPr id="6" name="Rectangle 5"/>
          <p:cNvSpPr/>
          <p:nvPr/>
        </p:nvSpPr>
        <p:spPr bwMode="auto">
          <a:xfrm>
            <a:off x="804803" y="5173648"/>
            <a:ext cx="1513489" cy="1303283"/>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ndParaRPr>
          </a:p>
          <a:p>
            <a:pPr algn="ctr" defTabSz="932472" fontAlgn="base">
              <a:spcBef>
                <a:spcPct val="0"/>
              </a:spcBef>
              <a:spcAft>
                <a:spcPct val="0"/>
              </a:spcAft>
            </a:pPr>
            <a:r>
              <a:rPr lang="en-US" dirty="0" smtClean="0">
                <a:gradFill>
                  <a:gsLst>
                    <a:gs pos="0">
                      <a:srgbClr val="FFFFFF"/>
                    </a:gs>
                    <a:gs pos="100000">
                      <a:srgbClr val="FFFFFF"/>
                    </a:gs>
                  </a:gsLst>
                  <a:lin ang="5400000" scaled="0"/>
                </a:gradFill>
              </a:rPr>
              <a:t>Hadoop</a:t>
            </a:r>
            <a:endParaRPr lang="en-US" dirty="0">
              <a:gradFill>
                <a:gsLst>
                  <a:gs pos="0">
                    <a:srgbClr val="FFFFFF"/>
                  </a:gs>
                  <a:gs pos="100000">
                    <a:srgbClr val="FFFFFF"/>
                  </a:gs>
                </a:gsLst>
                <a:lin ang="5400000" scaled="0"/>
              </a:gradFill>
            </a:endParaRPr>
          </a:p>
        </p:txBody>
      </p:sp>
      <p:sp>
        <p:nvSpPr>
          <p:cNvPr id="7" name="Rectangle 6"/>
          <p:cNvSpPr/>
          <p:nvPr/>
        </p:nvSpPr>
        <p:spPr bwMode="auto">
          <a:xfrm>
            <a:off x="4040999" y="5173648"/>
            <a:ext cx="1576552" cy="1261242"/>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ndParaRPr>
          </a:p>
          <a:p>
            <a:pPr algn="ctr" defTabSz="932472" fontAlgn="base">
              <a:spcBef>
                <a:spcPct val="0"/>
              </a:spcBef>
              <a:spcAft>
                <a:spcPct val="0"/>
              </a:spcAft>
            </a:pPr>
            <a:r>
              <a:rPr lang="en-US" dirty="0" smtClean="0">
                <a:gradFill>
                  <a:gsLst>
                    <a:gs pos="0">
                      <a:srgbClr val="FFFFFF"/>
                    </a:gs>
                    <a:gs pos="100000">
                      <a:srgbClr val="FFFFFF"/>
                    </a:gs>
                  </a:gsLst>
                  <a:lin ang="5400000" scaled="0"/>
                </a:gradFill>
              </a:rPr>
              <a:t>Azure Blob Storage</a:t>
            </a:r>
            <a:endParaRPr lang="en-US" dirty="0">
              <a:gradFill>
                <a:gsLst>
                  <a:gs pos="0">
                    <a:srgbClr val="FFFFFF"/>
                  </a:gs>
                  <a:gs pos="100000">
                    <a:srgbClr val="FFFFFF"/>
                  </a:gs>
                </a:gsLst>
                <a:lin ang="5400000" scaled="0"/>
              </a:gradFill>
            </a:endParaRPr>
          </a:p>
        </p:txBody>
      </p:sp>
      <p:grpSp>
        <p:nvGrpSpPr>
          <p:cNvPr id="9" name="Group 8"/>
          <p:cNvGrpSpPr/>
          <p:nvPr/>
        </p:nvGrpSpPr>
        <p:grpSpPr>
          <a:xfrm>
            <a:off x="1653513" y="4488661"/>
            <a:ext cx="756692" cy="593068"/>
            <a:chOff x="3862552" y="3920359"/>
            <a:chExt cx="756692" cy="593068"/>
          </a:xfrm>
        </p:grpSpPr>
        <p:cxnSp>
          <p:nvCxnSpPr>
            <p:cNvPr id="10" name="Straight Arrow Connector 9"/>
            <p:cNvCxnSpPr/>
            <p:nvPr/>
          </p:nvCxnSpPr>
          <p:spPr>
            <a:xfrm flipH="1">
              <a:off x="3862552" y="3920359"/>
              <a:ext cx="614855" cy="483484"/>
            </a:xfrm>
            <a:prstGeom prst="straightConnector1">
              <a:avLst/>
            </a:prstGeom>
            <a:ln w="381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020154" y="4024709"/>
              <a:ext cx="599090" cy="488718"/>
            </a:xfrm>
            <a:prstGeom prst="straightConnector1">
              <a:avLst/>
            </a:prstGeom>
            <a:ln w="381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rot="4646260">
            <a:off x="3950970" y="4457690"/>
            <a:ext cx="697632" cy="634089"/>
            <a:chOff x="3884879" y="3817042"/>
            <a:chExt cx="697632" cy="634089"/>
          </a:xfrm>
        </p:grpSpPr>
        <p:cxnSp>
          <p:nvCxnSpPr>
            <p:cNvPr id="13" name="Straight Arrow Connector 12"/>
            <p:cNvCxnSpPr/>
            <p:nvPr/>
          </p:nvCxnSpPr>
          <p:spPr>
            <a:xfrm flipH="1">
              <a:off x="3884879" y="3817042"/>
              <a:ext cx="614855" cy="483484"/>
            </a:xfrm>
            <a:prstGeom prst="straightConnector1">
              <a:avLst/>
            </a:prstGeom>
            <a:ln w="381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983421" y="3962413"/>
              <a:ext cx="599090" cy="488718"/>
            </a:xfrm>
            <a:prstGeom prst="straightConnector1">
              <a:avLst/>
            </a:prstGeom>
            <a:ln w="381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3074863" y="2614415"/>
            <a:ext cx="165951" cy="529102"/>
            <a:chOff x="5234151" y="2070798"/>
            <a:chExt cx="165951" cy="529102"/>
          </a:xfrm>
        </p:grpSpPr>
        <p:cxnSp>
          <p:nvCxnSpPr>
            <p:cNvPr id="16" name="Straight Arrow Connector 15"/>
            <p:cNvCxnSpPr/>
            <p:nvPr/>
          </p:nvCxnSpPr>
          <p:spPr>
            <a:xfrm>
              <a:off x="5234151" y="2070798"/>
              <a:ext cx="0" cy="529102"/>
            </a:xfrm>
            <a:prstGeom prst="straightConnector1">
              <a:avLst/>
            </a:prstGeom>
            <a:ln w="381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5400102" y="2070798"/>
              <a:ext cx="0" cy="529101"/>
            </a:xfrm>
            <a:prstGeom prst="straightConnector1">
              <a:avLst/>
            </a:prstGeom>
            <a:ln w="381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1662805" y="2490858"/>
            <a:ext cx="120558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505050"/>
                </a:solidFill>
                <a:latin typeface="Segoe UI Light"/>
              </a:rPr>
              <a:t>Query</a:t>
            </a:r>
          </a:p>
        </p:txBody>
      </p:sp>
      <p:sp>
        <p:nvSpPr>
          <p:cNvPr id="19" name="TextBox 18"/>
          <p:cNvSpPr txBox="1"/>
          <p:nvPr/>
        </p:nvSpPr>
        <p:spPr>
          <a:xfrm>
            <a:off x="3411312" y="2522774"/>
            <a:ext cx="12557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505050"/>
                </a:solidFill>
                <a:latin typeface="Segoe UI Light"/>
              </a:rPr>
              <a:t>Results</a:t>
            </a:r>
          </a:p>
        </p:txBody>
      </p:sp>
      <p:sp>
        <p:nvSpPr>
          <p:cNvPr id="25" name="Freeform 7"/>
          <p:cNvSpPr>
            <a:spLocks noEditPoints="1"/>
          </p:cNvSpPr>
          <p:nvPr/>
        </p:nvSpPr>
        <p:spPr bwMode="auto">
          <a:xfrm>
            <a:off x="1347664" y="5387664"/>
            <a:ext cx="455061" cy="335375"/>
          </a:xfrm>
          <a:custGeom>
            <a:avLst/>
            <a:gdLst>
              <a:gd name="T0" fmla="*/ 767 w 815"/>
              <a:gd name="T1" fmla="*/ 28 h 599"/>
              <a:gd name="T2" fmla="*/ 703 w 815"/>
              <a:gd name="T3" fmla="*/ 74 h 599"/>
              <a:gd name="T4" fmla="*/ 669 w 815"/>
              <a:gd name="T5" fmla="*/ 252 h 599"/>
              <a:gd name="T6" fmla="*/ 679 w 815"/>
              <a:gd name="T7" fmla="*/ 188 h 599"/>
              <a:gd name="T8" fmla="*/ 659 w 815"/>
              <a:gd name="T9" fmla="*/ 174 h 599"/>
              <a:gd name="T10" fmla="*/ 634 w 815"/>
              <a:gd name="T11" fmla="*/ 153 h 599"/>
              <a:gd name="T12" fmla="*/ 642 w 815"/>
              <a:gd name="T13" fmla="*/ 132 h 599"/>
              <a:gd name="T14" fmla="*/ 613 w 815"/>
              <a:gd name="T15" fmla="*/ 87 h 599"/>
              <a:gd name="T16" fmla="*/ 604 w 815"/>
              <a:gd name="T17" fmla="*/ 78 h 599"/>
              <a:gd name="T18" fmla="*/ 352 w 815"/>
              <a:gd name="T19" fmla="*/ 72 h 599"/>
              <a:gd name="T20" fmla="*/ 358 w 815"/>
              <a:gd name="T21" fmla="*/ 82 h 599"/>
              <a:gd name="T22" fmla="*/ 253 w 815"/>
              <a:gd name="T23" fmla="*/ 161 h 599"/>
              <a:gd name="T24" fmla="*/ 220 w 815"/>
              <a:gd name="T25" fmla="*/ 291 h 599"/>
              <a:gd name="T26" fmla="*/ 272 w 815"/>
              <a:gd name="T27" fmla="*/ 266 h 599"/>
              <a:gd name="T28" fmla="*/ 271 w 815"/>
              <a:gd name="T29" fmla="*/ 387 h 599"/>
              <a:gd name="T30" fmla="*/ 389 w 815"/>
              <a:gd name="T31" fmla="*/ 347 h 599"/>
              <a:gd name="T32" fmla="*/ 407 w 815"/>
              <a:gd name="T33" fmla="*/ 159 h 599"/>
              <a:gd name="T34" fmla="*/ 408 w 815"/>
              <a:gd name="T35" fmla="*/ 372 h 599"/>
              <a:gd name="T36" fmla="*/ 262 w 815"/>
              <a:gd name="T37" fmla="*/ 410 h 599"/>
              <a:gd name="T38" fmla="*/ 216 w 815"/>
              <a:gd name="T39" fmla="*/ 331 h 599"/>
              <a:gd name="T40" fmla="*/ 171 w 815"/>
              <a:gd name="T41" fmla="*/ 257 h 599"/>
              <a:gd name="T42" fmla="*/ 254 w 815"/>
              <a:gd name="T43" fmla="*/ 134 h 599"/>
              <a:gd name="T44" fmla="*/ 47 w 815"/>
              <a:gd name="T45" fmla="*/ 270 h 599"/>
              <a:gd name="T46" fmla="*/ 35 w 815"/>
              <a:gd name="T47" fmla="*/ 236 h 599"/>
              <a:gd name="T48" fmla="*/ 5 w 815"/>
              <a:gd name="T49" fmla="*/ 230 h 599"/>
              <a:gd name="T50" fmla="*/ 31 w 815"/>
              <a:gd name="T51" fmla="*/ 293 h 599"/>
              <a:gd name="T52" fmla="*/ 69 w 815"/>
              <a:gd name="T53" fmla="*/ 397 h 599"/>
              <a:gd name="T54" fmla="*/ 111 w 815"/>
              <a:gd name="T55" fmla="*/ 529 h 599"/>
              <a:gd name="T56" fmla="*/ 193 w 815"/>
              <a:gd name="T57" fmla="*/ 582 h 599"/>
              <a:gd name="T58" fmla="*/ 222 w 815"/>
              <a:gd name="T59" fmla="*/ 509 h 599"/>
              <a:gd name="T60" fmla="*/ 280 w 815"/>
              <a:gd name="T61" fmla="*/ 486 h 599"/>
              <a:gd name="T62" fmla="*/ 333 w 815"/>
              <a:gd name="T63" fmla="*/ 493 h 599"/>
              <a:gd name="T64" fmla="*/ 303 w 815"/>
              <a:gd name="T65" fmla="*/ 558 h 599"/>
              <a:gd name="T66" fmla="*/ 436 w 815"/>
              <a:gd name="T67" fmla="*/ 514 h 599"/>
              <a:gd name="T68" fmla="*/ 455 w 815"/>
              <a:gd name="T69" fmla="*/ 369 h 599"/>
              <a:gd name="T70" fmla="*/ 499 w 815"/>
              <a:gd name="T71" fmla="*/ 381 h 599"/>
              <a:gd name="T72" fmla="*/ 616 w 815"/>
              <a:gd name="T73" fmla="*/ 370 h 599"/>
              <a:gd name="T74" fmla="*/ 568 w 815"/>
              <a:gd name="T75" fmla="*/ 402 h 599"/>
              <a:gd name="T76" fmla="*/ 683 w 815"/>
              <a:gd name="T77" fmla="*/ 363 h 599"/>
              <a:gd name="T78" fmla="*/ 464 w 815"/>
              <a:gd name="T79" fmla="*/ 159 h 599"/>
              <a:gd name="T80" fmla="*/ 522 w 815"/>
              <a:gd name="T81" fmla="*/ 109 h 599"/>
              <a:gd name="T82" fmla="*/ 464 w 815"/>
              <a:gd name="T83" fmla="*/ 159 h 599"/>
              <a:gd name="T84" fmla="*/ 514 w 815"/>
              <a:gd name="T85" fmla="*/ 227 h 599"/>
              <a:gd name="T86" fmla="*/ 526 w 815"/>
              <a:gd name="T87" fmla="*/ 206 h 599"/>
              <a:gd name="T88" fmla="*/ 507 w 815"/>
              <a:gd name="T89" fmla="*/ 187 h 599"/>
              <a:gd name="T90" fmla="*/ 491 w 815"/>
              <a:gd name="T91" fmla="*/ 202 h 599"/>
              <a:gd name="T92" fmla="*/ 564 w 815"/>
              <a:gd name="T93" fmla="*/ 149 h 599"/>
              <a:gd name="T94" fmla="*/ 548 w 815"/>
              <a:gd name="T95" fmla="*/ 157 h 599"/>
              <a:gd name="T96" fmla="*/ 567 w 815"/>
              <a:gd name="T97" fmla="*/ 180 h 599"/>
              <a:gd name="T98" fmla="*/ 589 w 815"/>
              <a:gd name="T99" fmla="*/ 174 h 599"/>
              <a:gd name="T100" fmla="*/ 748 w 815"/>
              <a:gd name="T101" fmla="*/ 78 h 599"/>
              <a:gd name="T102" fmla="*/ 714 w 815"/>
              <a:gd name="T103" fmla="*/ 81 h 599"/>
              <a:gd name="T104" fmla="*/ 768 w 815"/>
              <a:gd name="T105" fmla="*/ 4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5" h="599">
                <a:moveTo>
                  <a:pt x="809" y="164"/>
                </a:moveTo>
                <a:cubicBezTo>
                  <a:pt x="805" y="56"/>
                  <a:pt x="775" y="28"/>
                  <a:pt x="767" y="28"/>
                </a:cubicBezTo>
                <a:cubicBezTo>
                  <a:pt x="756" y="29"/>
                  <a:pt x="752" y="47"/>
                  <a:pt x="740" y="55"/>
                </a:cubicBezTo>
                <a:cubicBezTo>
                  <a:pt x="723" y="67"/>
                  <a:pt x="713" y="64"/>
                  <a:pt x="703" y="74"/>
                </a:cubicBezTo>
                <a:cubicBezTo>
                  <a:pt x="693" y="83"/>
                  <a:pt x="713" y="108"/>
                  <a:pt x="710" y="172"/>
                </a:cubicBezTo>
                <a:cubicBezTo>
                  <a:pt x="707" y="230"/>
                  <a:pt x="669" y="252"/>
                  <a:pt x="669" y="252"/>
                </a:cubicBezTo>
                <a:cubicBezTo>
                  <a:pt x="669" y="252"/>
                  <a:pt x="687" y="226"/>
                  <a:pt x="689" y="208"/>
                </a:cubicBezTo>
                <a:cubicBezTo>
                  <a:pt x="692" y="195"/>
                  <a:pt x="684" y="192"/>
                  <a:pt x="679" y="188"/>
                </a:cubicBezTo>
                <a:cubicBezTo>
                  <a:pt x="668" y="178"/>
                  <a:pt x="646" y="203"/>
                  <a:pt x="640" y="208"/>
                </a:cubicBezTo>
                <a:cubicBezTo>
                  <a:pt x="650" y="198"/>
                  <a:pt x="665" y="185"/>
                  <a:pt x="659" y="174"/>
                </a:cubicBezTo>
                <a:cubicBezTo>
                  <a:pt x="649" y="157"/>
                  <a:pt x="625" y="169"/>
                  <a:pt x="620" y="170"/>
                </a:cubicBezTo>
                <a:cubicBezTo>
                  <a:pt x="625" y="168"/>
                  <a:pt x="636" y="164"/>
                  <a:pt x="634" y="153"/>
                </a:cubicBezTo>
                <a:cubicBezTo>
                  <a:pt x="630" y="134"/>
                  <a:pt x="611" y="138"/>
                  <a:pt x="608" y="139"/>
                </a:cubicBezTo>
                <a:cubicBezTo>
                  <a:pt x="616" y="135"/>
                  <a:pt x="620" y="131"/>
                  <a:pt x="642" y="132"/>
                </a:cubicBezTo>
                <a:cubicBezTo>
                  <a:pt x="654" y="132"/>
                  <a:pt x="651" y="120"/>
                  <a:pt x="643" y="110"/>
                </a:cubicBezTo>
                <a:cubicBezTo>
                  <a:pt x="631" y="96"/>
                  <a:pt x="623" y="90"/>
                  <a:pt x="613" y="87"/>
                </a:cubicBezTo>
                <a:cubicBezTo>
                  <a:pt x="602" y="83"/>
                  <a:pt x="581" y="86"/>
                  <a:pt x="581" y="86"/>
                </a:cubicBezTo>
                <a:cubicBezTo>
                  <a:pt x="581" y="86"/>
                  <a:pt x="596" y="76"/>
                  <a:pt x="604" y="78"/>
                </a:cubicBezTo>
                <a:cubicBezTo>
                  <a:pt x="593" y="63"/>
                  <a:pt x="557" y="8"/>
                  <a:pt x="496" y="6"/>
                </a:cubicBezTo>
                <a:cubicBezTo>
                  <a:pt x="385" y="0"/>
                  <a:pt x="352" y="72"/>
                  <a:pt x="352" y="72"/>
                </a:cubicBezTo>
                <a:lnTo>
                  <a:pt x="407" y="70"/>
                </a:lnTo>
                <a:cubicBezTo>
                  <a:pt x="407" y="70"/>
                  <a:pt x="390" y="76"/>
                  <a:pt x="358" y="82"/>
                </a:cubicBezTo>
                <a:cubicBezTo>
                  <a:pt x="332" y="86"/>
                  <a:pt x="333" y="86"/>
                  <a:pt x="325" y="87"/>
                </a:cubicBezTo>
                <a:cubicBezTo>
                  <a:pt x="313" y="90"/>
                  <a:pt x="281" y="128"/>
                  <a:pt x="253" y="161"/>
                </a:cubicBezTo>
                <a:cubicBezTo>
                  <a:pt x="224" y="193"/>
                  <a:pt x="194" y="234"/>
                  <a:pt x="194" y="251"/>
                </a:cubicBezTo>
                <a:cubicBezTo>
                  <a:pt x="194" y="267"/>
                  <a:pt x="211" y="278"/>
                  <a:pt x="220" y="291"/>
                </a:cubicBezTo>
                <a:cubicBezTo>
                  <a:pt x="230" y="305"/>
                  <a:pt x="232" y="312"/>
                  <a:pt x="232" y="312"/>
                </a:cubicBezTo>
                <a:lnTo>
                  <a:pt x="272" y="266"/>
                </a:lnTo>
                <a:lnTo>
                  <a:pt x="226" y="361"/>
                </a:lnTo>
                <a:cubicBezTo>
                  <a:pt x="226" y="361"/>
                  <a:pt x="247" y="389"/>
                  <a:pt x="271" y="387"/>
                </a:cubicBezTo>
                <a:cubicBezTo>
                  <a:pt x="288" y="384"/>
                  <a:pt x="328" y="353"/>
                  <a:pt x="352" y="348"/>
                </a:cubicBezTo>
                <a:cubicBezTo>
                  <a:pt x="378" y="343"/>
                  <a:pt x="389" y="347"/>
                  <a:pt x="389" y="347"/>
                </a:cubicBezTo>
                <a:cubicBezTo>
                  <a:pt x="389" y="347"/>
                  <a:pt x="407" y="301"/>
                  <a:pt x="398" y="268"/>
                </a:cubicBezTo>
                <a:cubicBezTo>
                  <a:pt x="383" y="210"/>
                  <a:pt x="394" y="178"/>
                  <a:pt x="407" y="159"/>
                </a:cubicBezTo>
                <a:cubicBezTo>
                  <a:pt x="397" y="237"/>
                  <a:pt x="423" y="242"/>
                  <a:pt x="421" y="293"/>
                </a:cubicBezTo>
                <a:cubicBezTo>
                  <a:pt x="420" y="331"/>
                  <a:pt x="408" y="372"/>
                  <a:pt x="408" y="372"/>
                </a:cubicBezTo>
                <a:cubicBezTo>
                  <a:pt x="408" y="372"/>
                  <a:pt x="371" y="359"/>
                  <a:pt x="343" y="374"/>
                </a:cubicBezTo>
                <a:cubicBezTo>
                  <a:pt x="314" y="389"/>
                  <a:pt x="290" y="410"/>
                  <a:pt x="262" y="410"/>
                </a:cubicBezTo>
                <a:cubicBezTo>
                  <a:pt x="234" y="410"/>
                  <a:pt x="196" y="361"/>
                  <a:pt x="196" y="361"/>
                </a:cubicBezTo>
                <a:lnTo>
                  <a:pt x="216" y="331"/>
                </a:lnTo>
                <a:cubicBezTo>
                  <a:pt x="216" y="331"/>
                  <a:pt x="213" y="321"/>
                  <a:pt x="205" y="312"/>
                </a:cubicBezTo>
                <a:cubicBezTo>
                  <a:pt x="193" y="297"/>
                  <a:pt x="173" y="275"/>
                  <a:pt x="171" y="257"/>
                </a:cubicBezTo>
                <a:cubicBezTo>
                  <a:pt x="170" y="227"/>
                  <a:pt x="200" y="195"/>
                  <a:pt x="211" y="183"/>
                </a:cubicBezTo>
                <a:cubicBezTo>
                  <a:pt x="222" y="169"/>
                  <a:pt x="254" y="134"/>
                  <a:pt x="254" y="134"/>
                </a:cubicBezTo>
                <a:cubicBezTo>
                  <a:pt x="254" y="134"/>
                  <a:pt x="159" y="147"/>
                  <a:pt x="120" y="193"/>
                </a:cubicBezTo>
                <a:cubicBezTo>
                  <a:pt x="72" y="251"/>
                  <a:pt x="65" y="267"/>
                  <a:pt x="47" y="270"/>
                </a:cubicBezTo>
                <a:cubicBezTo>
                  <a:pt x="30" y="272"/>
                  <a:pt x="23" y="253"/>
                  <a:pt x="23" y="253"/>
                </a:cubicBezTo>
                <a:cubicBezTo>
                  <a:pt x="23" y="253"/>
                  <a:pt x="37" y="252"/>
                  <a:pt x="35" y="236"/>
                </a:cubicBezTo>
                <a:cubicBezTo>
                  <a:pt x="33" y="210"/>
                  <a:pt x="39" y="195"/>
                  <a:pt x="39" y="195"/>
                </a:cubicBezTo>
                <a:cubicBezTo>
                  <a:pt x="39" y="195"/>
                  <a:pt x="11" y="212"/>
                  <a:pt x="5" y="230"/>
                </a:cubicBezTo>
                <a:cubicBezTo>
                  <a:pt x="0" y="248"/>
                  <a:pt x="12" y="253"/>
                  <a:pt x="12" y="253"/>
                </a:cubicBezTo>
                <a:cubicBezTo>
                  <a:pt x="12" y="253"/>
                  <a:pt x="12" y="286"/>
                  <a:pt x="31" y="293"/>
                </a:cubicBezTo>
                <a:cubicBezTo>
                  <a:pt x="50" y="301"/>
                  <a:pt x="65" y="294"/>
                  <a:pt x="65" y="294"/>
                </a:cubicBezTo>
                <a:cubicBezTo>
                  <a:pt x="65" y="294"/>
                  <a:pt x="53" y="354"/>
                  <a:pt x="69" y="397"/>
                </a:cubicBezTo>
                <a:cubicBezTo>
                  <a:pt x="86" y="441"/>
                  <a:pt x="118" y="489"/>
                  <a:pt x="118" y="489"/>
                </a:cubicBezTo>
                <a:cubicBezTo>
                  <a:pt x="118" y="489"/>
                  <a:pt x="115" y="521"/>
                  <a:pt x="111" y="529"/>
                </a:cubicBezTo>
                <a:cubicBezTo>
                  <a:pt x="109" y="538"/>
                  <a:pt x="96" y="557"/>
                  <a:pt x="115" y="570"/>
                </a:cubicBezTo>
                <a:cubicBezTo>
                  <a:pt x="135" y="584"/>
                  <a:pt x="182" y="589"/>
                  <a:pt x="193" y="582"/>
                </a:cubicBezTo>
                <a:cubicBezTo>
                  <a:pt x="204" y="576"/>
                  <a:pt x="201" y="557"/>
                  <a:pt x="203" y="550"/>
                </a:cubicBezTo>
                <a:cubicBezTo>
                  <a:pt x="204" y="543"/>
                  <a:pt x="219" y="516"/>
                  <a:pt x="222" y="509"/>
                </a:cubicBezTo>
                <a:cubicBezTo>
                  <a:pt x="223" y="501"/>
                  <a:pt x="223" y="460"/>
                  <a:pt x="220" y="446"/>
                </a:cubicBezTo>
                <a:cubicBezTo>
                  <a:pt x="223" y="453"/>
                  <a:pt x="235" y="484"/>
                  <a:pt x="280" y="486"/>
                </a:cubicBezTo>
                <a:cubicBezTo>
                  <a:pt x="321" y="487"/>
                  <a:pt x="334" y="465"/>
                  <a:pt x="334" y="450"/>
                </a:cubicBezTo>
                <a:cubicBezTo>
                  <a:pt x="334" y="457"/>
                  <a:pt x="337" y="487"/>
                  <a:pt x="333" y="493"/>
                </a:cubicBezTo>
                <a:cubicBezTo>
                  <a:pt x="329" y="498"/>
                  <a:pt x="317" y="502"/>
                  <a:pt x="305" y="509"/>
                </a:cubicBezTo>
                <a:cubicBezTo>
                  <a:pt x="292" y="517"/>
                  <a:pt x="276" y="525"/>
                  <a:pt x="303" y="558"/>
                </a:cubicBezTo>
                <a:cubicBezTo>
                  <a:pt x="333" y="596"/>
                  <a:pt x="339" y="599"/>
                  <a:pt x="364" y="578"/>
                </a:cubicBezTo>
                <a:cubicBezTo>
                  <a:pt x="390" y="558"/>
                  <a:pt x="417" y="539"/>
                  <a:pt x="436" y="514"/>
                </a:cubicBezTo>
                <a:cubicBezTo>
                  <a:pt x="455" y="490"/>
                  <a:pt x="489" y="400"/>
                  <a:pt x="489" y="400"/>
                </a:cubicBezTo>
                <a:cubicBezTo>
                  <a:pt x="489" y="400"/>
                  <a:pt x="469" y="387"/>
                  <a:pt x="455" y="369"/>
                </a:cubicBezTo>
                <a:cubicBezTo>
                  <a:pt x="446" y="355"/>
                  <a:pt x="443" y="347"/>
                  <a:pt x="443" y="347"/>
                </a:cubicBezTo>
                <a:cubicBezTo>
                  <a:pt x="443" y="347"/>
                  <a:pt x="470" y="374"/>
                  <a:pt x="499" y="381"/>
                </a:cubicBezTo>
                <a:cubicBezTo>
                  <a:pt x="510" y="393"/>
                  <a:pt x="528" y="411"/>
                  <a:pt x="543" y="416"/>
                </a:cubicBezTo>
                <a:cubicBezTo>
                  <a:pt x="598" y="440"/>
                  <a:pt x="616" y="370"/>
                  <a:pt x="616" y="370"/>
                </a:cubicBezTo>
                <a:lnTo>
                  <a:pt x="608" y="369"/>
                </a:lnTo>
                <a:cubicBezTo>
                  <a:pt x="608" y="369"/>
                  <a:pt x="593" y="404"/>
                  <a:pt x="568" y="402"/>
                </a:cubicBezTo>
                <a:cubicBezTo>
                  <a:pt x="519" y="396"/>
                  <a:pt x="534" y="295"/>
                  <a:pt x="534" y="295"/>
                </a:cubicBezTo>
                <a:cubicBezTo>
                  <a:pt x="534" y="295"/>
                  <a:pt x="583" y="366"/>
                  <a:pt x="683" y="363"/>
                </a:cubicBezTo>
                <a:cubicBezTo>
                  <a:pt x="744" y="365"/>
                  <a:pt x="815" y="294"/>
                  <a:pt x="809" y="164"/>
                </a:cubicBezTo>
                <a:close/>
                <a:moveTo>
                  <a:pt x="464" y="159"/>
                </a:moveTo>
                <a:cubicBezTo>
                  <a:pt x="464" y="159"/>
                  <a:pt x="468" y="113"/>
                  <a:pt x="477" y="106"/>
                </a:cubicBezTo>
                <a:cubicBezTo>
                  <a:pt x="489" y="98"/>
                  <a:pt x="522" y="109"/>
                  <a:pt x="522" y="109"/>
                </a:cubicBezTo>
                <a:cubicBezTo>
                  <a:pt x="522" y="109"/>
                  <a:pt x="502" y="109"/>
                  <a:pt x="489" y="120"/>
                </a:cubicBezTo>
                <a:cubicBezTo>
                  <a:pt x="479" y="130"/>
                  <a:pt x="464" y="159"/>
                  <a:pt x="464" y="159"/>
                </a:cubicBezTo>
                <a:close/>
                <a:moveTo>
                  <a:pt x="543" y="200"/>
                </a:moveTo>
                <a:cubicBezTo>
                  <a:pt x="528" y="212"/>
                  <a:pt x="514" y="227"/>
                  <a:pt x="514" y="227"/>
                </a:cubicBezTo>
                <a:cubicBezTo>
                  <a:pt x="514" y="227"/>
                  <a:pt x="517" y="221"/>
                  <a:pt x="519" y="217"/>
                </a:cubicBezTo>
                <a:cubicBezTo>
                  <a:pt x="522" y="211"/>
                  <a:pt x="526" y="206"/>
                  <a:pt x="526" y="206"/>
                </a:cubicBezTo>
                <a:cubicBezTo>
                  <a:pt x="526" y="206"/>
                  <a:pt x="521" y="204"/>
                  <a:pt x="514" y="198"/>
                </a:cubicBezTo>
                <a:cubicBezTo>
                  <a:pt x="510" y="193"/>
                  <a:pt x="509" y="189"/>
                  <a:pt x="507" y="187"/>
                </a:cubicBezTo>
                <a:cubicBezTo>
                  <a:pt x="507" y="187"/>
                  <a:pt x="504" y="188"/>
                  <a:pt x="500" y="192"/>
                </a:cubicBezTo>
                <a:cubicBezTo>
                  <a:pt x="496" y="195"/>
                  <a:pt x="491" y="202"/>
                  <a:pt x="491" y="202"/>
                </a:cubicBezTo>
                <a:cubicBezTo>
                  <a:pt x="491" y="202"/>
                  <a:pt x="504" y="176"/>
                  <a:pt x="523" y="162"/>
                </a:cubicBezTo>
                <a:cubicBezTo>
                  <a:pt x="544" y="149"/>
                  <a:pt x="564" y="149"/>
                  <a:pt x="564" y="149"/>
                </a:cubicBezTo>
                <a:cubicBezTo>
                  <a:pt x="564" y="149"/>
                  <a:pt x="562" y="149"/>
                  <a:pt x="555" y="153"/>
                </a:cubicBezTo>
                <a:cubicBezTo>
                  <a:pt x="548" y="157"/>
                  <a:pt x="548" y="157"/>
                  <a:pt x="548" y="157"/>
                </a:cubicBezTo>
                <a:cubicBezTo>
                  <a:pt x="548" y="157"/>
                  <a:pt x="555" y="159"/>
                  <a:pt x="560" y="165"/>
                </a:cubicBezTo>
                <a:cubicBezTo>
                  <a:pt x="566" y="172"/>
                  <a:pt x="567" y="180"/>
                  <a:pt x="567" y="180"/>
                </a:cubicBezTo>
                <a:cubicBezTo>
                  <a:pt x="567" y="180"/>
                  <a:pt x="568" y="180"/>
                  <a:pt x="575" y="177"/>
                </a:cubicBezTo>
                <a:cubicBezTo>
                  <a:pt x="582" y="174"/>
                  <a:pt x="589" y="174"/>
                  <a:pt x="589" y="174"/>
                </a:cubicBezTo>
                <a:cubicBezTo>
                  <a:pt x="589" y="174"/>
                  <a:pt x="564" y="183"/>
                  <a:pt x="543" y="200"/>
                </a:cubicBezTo>
                <a:close/>
                <a:moveTo>
                  <a:pt x="748" y="78"/>
                </a:moveTo>
                <a:cubicBezTo>
                  <a:pt x="732" y="90"/>
                  <a:pt x="714" y="91"/>
                  <a:pt x="713" y="86"/>
                </a:cubicBezTo>
                <a:cubicBezTo>
                  <a:pt x="710" y="81"/>
                  <a:pt x="714" y="81"/>
                  <a:pt x="714" y="81"/>
                </a:cubicBezTo>
                <a:cubicBezTo>
                  <a:pt x="714" y="81"/>
                  <a:pt x="732" y="74"/>
                  <a:pt x="741" y="67"/>
                </a:cubicBezTo>
                <a:cubicBezTo>
                  <a:pt x="753" y="57"/>
                  <a:pt x="764" y="36"/>
                  <a:pt x="768" y="41"/>
                </a:cubicBezTo>
                <a:cubicBezTo>
                  <a:pt x="772" y="48"/>
                  <a:pt x="761" y="68"/>
                  <a:pt x="748" y="7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nvGrpSpPr>
          <p:cNvPr id="26" name="Group 21"/>
          <p:cNvGrpSpPr>
            <a:grpSpLocks noChangeAspect="1"/>
          </p:cNvGrpSpPr>
          <p:nvPr/>
        </p:nvGrpSpPr>
        <p:grpSpPr bwMode="auto">
          <a:xfrm>
            <a:off x="2981170" y="3391027"/>
            <a:ext cx="324092" cy="434219"/>
            <a:chOff x="966" y="2128"/>
            <a:chExt cx="206" cy="276"/>
          </a:xfrm>
          <a:solidFill>
            <a:schemeClr val="bg1"/>
          </a:solidFill>
        </p:grpSpPr>
        <p:sp>
          <p:nvSpPr>
            <p:cNvPr id="27" name="Freeform 22"/>
            <p:cNvSpPr>
              <a:spLocks/>
            </p:cNvSpPr>
            <p:nvPr/>
          </p:nvSpPr>
          <p:spPr bwMode="auto">
            <a:xfrm>
              <a:off x="1060" y="2261"/>
              <a:ext cx="20" cy="29"/>
            </a:xfrm>
            <a:custGeom>
              <a:avLst/>
              <a:gdLst>
                <a:gd name="T0" fmla="*/ 40 w 45"/>
                <a:gd name="T1" fmla="*/ 10 h 64"/>
                <a:gd name="T2" fmla="*/ 33 w 45"/>
                <a:gd name="T3" fmla="*/ 3 h 64"/>
                <a:gd name="T4" fmla="*/ 23 w 45"/>
                <a:gd name="T5" fmla="*/ 0 h 64"/>
                <a:gd name="T6" fmla="*/ 13 w 45"/>
                <a:gd name="T7" fmla="*/ 3 h 64"/>
                <a:gd name="T8" fmla="*/ 5 w 45"/>
                <a:gd name="T9" fmla="*/ 10 h 64"/>
                <a:gd name="T10" fmla="*/ 1 w 45"/>
                <a:gd name="T11" fmla="*/ 20 h 64"/>
                <a:gd name="T12" fmla="*/ 0 w 45"/>
                <a:gd name="T13" fmla="*/ 32 h 64"/>
                <a:gd name="T14" fmla="*/ 2 w 45"/>
                <a:gd name="T15" fmla="*/ 47 h 64"/>
                <a:gd name="T16" fmla="*/ 7 w 45"/>
                <a:gd name="T17" fmla="*/ 57 h 64"/>
                <a:gd name="T18" fmla="*/ 14 w 45"/>
                <a:gd name="T19" fmla="*/ 63 h 64"/>
                <a:gd name="T20" fmla="*/ 23 w 45"/>
                <a:gd name="T21" fmla="*/ 64 h 64"/>
                <a:gd name="T22" fmla="*/ 31 w 45"/>
                <a:gd name="T23" fmla="*/ 63 h 64"/>
                <a:gd name="T24" fmla="*/ 38 w 45"/>
                <a:gd name="T25" fmla="*/ 57 h 64"/>
                <a:gd name="T26" fmla="*/ 43 w 45"/>
                <a:gd name="T27" fmla="*/ 47 h 64"/>
                <a:gd name="T28" fmla="*/ 45 w 45"/>
                <a:gd name="T29" fmla="*/ 33 h 64"/>
                <a:gd name="T30" fmla="*/ 44 w 45"/>
                <a:gd name="T31" fmla="*/ 20 h 64"/>
                <a:gd name="T32" fmla="*/ 40 w 45"/>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4">
                  <a:moveTo>
                    <a:pt x="40" y="10"/>
                  </a:moveTo>
                  <a:cubicBezTo>
                    <a:pt x="38" y="7"/>
                    <a:pt x="36" y="4"/>
                    <a:pt x="33" y="3"/>
                  </a:cubicBezTo>
                  <a:cubicBezTo>
                    <a:pt x="31" y="1"/>
                    <a:pt x="27" y="0"/>
                    <a:pt x="23" y="0"/>
                  </a:cubicBezTo>
                  <a:cubicBezTo>
                    <a:pt x="19" y="0"/>
                    <a:pt x="16" y="1"/>
                    <a:pt x="13" y="3"/>
                  </a:cubicBezTo>
                  <a:cubicBezTo>
                    <a:pt x="10" y="4"/>
                    <a:pt x="7" y="7"/>
                    <a:pt x="5" y="10"/>
                  </a:cubicBezTo>
                  <a:cubicBezTo>
                    <a:pt x="3" y="13"/>
                    <a:pt x="2" y="16"/>
                    <a:pt x="1" y="20"/>
                  </a:cubicBezTo>
                  <a:cubicBezTo>
                    <a:pt x="0" y="24"/>
                    <a:pt x="0" y="28"/>
                    <a:pt x="0" y="32"/>
                  </a:cubicBezTo>
                  <a:cubicBezTo>
                    <a:pt x="0" y="38"/>
                    <a:pt x="0" y="43"/>
                    <a:pt x="2" y="47"/>
                  </a:cubicBezTo>
                  <a:cubicBezTo>
                    <a:pt x="3" y="51"/>
                    <a:pt x="5" y="54"/>
                    <a:pt x="7" y="57"/>
                  </a:cubicBezTo>
                  <a:cubicBezTo>
                    <a:pt x="9" y="60"/>
                    <a:pt x="11" y="61"/>
                    <a:pt x="14" y="63"/>
                  </a:cubicBezTo>
                  <a:cubicBezTo>
                    <a:pt x="17" y="64"/>
                    <a:pt x="20" y="64"/>
                    <a:pt x="23" y="64"/>
                  </a:cubicBezTo>
                  <a:cubicBezTo>
                    <a:pt x="26" y="64"/>
                    <a:pt x="28" y="64"/>
                    <a:pt x="31" y="63"/>
                  </a:cubicBezTo>
                  <a:cubicBezTo>
                    <a:pt x="34" y="61"/>
                    <a:pt x="36" y="59"/>
                    <a:pt x="38" y="57"/>
                  </a:cubicBezTo>
                  <a:cubicBezTo>
                    <a:pt x="40" y="54"/>
                    <a:pt x="42" y="51"/>
                    <a:pt x="43" y="47"/>
                  </a:cubicBezTo>
                  <a:cubicBezTo>
                    <a:pt x="45" y="43"/>
                    <a:pt x="45" y="38"/>
                    <a:pt x="45" y="33"/>
                  </a:cubicBezTo>
                  <a:cubicBezTo>
                    <a:pt x="45" y="28"/>
                    <a:pt x="45" y="24"/>
                    <a:pt x="44" y="20"/>
                  </a:cubicBezTo>
                  <a:cubicBezTo>
                    <a:pt x="43" y="16"/>
                    <a:pt x="42" y="13"/>
                    <a:pt x="40" y="1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28" name="Freeform 23"/>
            <p:cNvSpPr>
              <a:spLocks noEditPoints="1"/>
            </p:cNvSpPr>
            <p:nvPr/>
          </p:nvSpPr>
          <p:spPr bwMode="auto">
            <a:xfrm>
              <a:off x="966" y="2128"/>
              <a:ext cx="206" cy="276"/>
            </a:xfrm>
            <a:custGeom>
              <a:avLst/>
              <a:gdLst>
                <a:gd name="T0" fmla="*/ 0 w 462"/>
                <a:gd name="T1" fmla="*/ 92 h 616"/>
                <a:gd name="T2" fmla="*/ 231 w 462"/>
                <a:gd name="T3" fmla="*/ 616 h 616"/>
                <a:gd name="T4" fmla="*/ 462 w 462"/>
                <a:gd name="T5" fmla="*/ 94 h 616"/>
                <a:gd name="T6" fmla="*/ 162 w 462"/>
                <a:gd name="T7" fmla="*/ 362 h 616"/>
                <a:gd name="T8" fmla="*/ 152 w 462"/>
                <a:gd name="T9" fmla="*/ 380 h 616"/>
                <a:gd name="T10" fmla="*/ 128 w 462"/>
                <a:gd name="T11" fmla="*/ 391 h 616"/>
                <a:gd name="T12" fmla="*/ 98 w 462"/>
                <a:gd name="T13" fmla="*/ 393 h 616"/>
                <a:gd name="T14" fmla="*/ 80 w 462"/>
                <a:gd name="T15" fmla="*/ 389 h 616"/>
                <a:gd name="T16" fmla="*/ 74 w 462"/>
                <a:gd name="T17" fmla="*/ 353 h 616"/>
                <a:gd name="T18" fmla="*/ 89 w 462"/>
                <a:gd name="T19" fmla="*/ 361 h 616"/>
                <a:gd name="T20" fmla="*/ 108 w 462"/>
                <a:gd name="T21" fmla="*/ 366 h 616"/>
                <a:gd name="T22" fmla="*/ 119 w 462"/>
                <a:gd name="T23" fmla="*/ 363 h 616"/>
                <a:gd name="T24" fmla="*/ 121 w 462"/>
                <a:gd name="T25" fmla="*/ 357 h 616"/>
                <a:gd name="T26" fmla="*/ 116 w 462"/>
                <a:gd name="T27" fmla="*/ 348 h 616"/>
                <a:gd name="T28" fmla="*/ 102 w 462"/>
                <a:gd name="T29" fmla="*/ 342 h 616"/>
                <a:gd name="T30" fmla="*/ 79 w 462"/>
                <a:gd name="T31" fmla="*/ 326 h 616"/>
                <a:gd name="T32" fmla="*/ 72 w 462"/>
                <a:gd name="T33" fmla="*/ 305 h 616"/>
                <a:gd name="T34" fmla="*/ 86 w 462"/>
                <a:gd name="T35" fmla="*/ 276 h 616"/>
                <a:gd name="T36" fmla="*/ 122 w 462"/>
                <a:gd name="T37" fmla="*/ 265 h 616"/>
                <a:gd name="T38" fmla="*/ 143 w 462"/>
                <a:gd name="T39" fmla="*/ 267 h 616"/>
                <a:gd name="T40" fmla="*/ 156 w 462"/>
                <a:gd name="T41" fmla="*/ 270 h 616"/>
                <a:gd name="T42" fmla="*/ 150 w 462"/>
                <a:gd name="T43" fmla="*/ 299 h 616"/>
                <a:gd name="T44" fmla="*/ 135 w 462"/>
                <a:gd name="T45" fmla="*/ 294 h 616"/>
                <a:gd name="T46" fmla="*/ 116 w 462"/>
                <a:gd name="T47" fmla="*/ 295 h 616"/>
                <a:gd name="T48" fmla="*/ 113 w 462"/>
                <a:gd name="T49" fmla="*/ 305 h 616"/>
                <a:gd name="T50" fmla="*/ 120 w 462"/>
                <a:gd name="T51" fmla="*/ 311 h 616"/>
                <a:gd name="T52" fmla="*/ 142 w 462"/>
                <a:gd name="T53" fmla="*/ 321 h 616"/>
                <a:gd name="T54" fmla="*/ 160 w 462"/>
                <a:gd name="T55" fmla="*/ 340 h 616"/>
                <a:gd name="T56" fmla="*/ 162 w 462"/>
                <a:gd name="T57" fmla="*/ 362 h 616"/>
                <a:gd name="T58" fmla="*/ 229 w 462"/>
                <a:gd name="T59" fmla="*/ 393 h 616"/>
                <a:gd name="T60" fmla="*/ 188 w 462"/>
                <a:gd name="T61" fmla="*/ 375 h 616"/>
                <a:gd name="T62" fmla="*/ 171 w 462"/>
                <a:gd name="T63" fmla="*/ 331 h 616"/>
                <a:gd name="T64" fmla="*/ 189 w 462"/>
                <a:gd name="T65" fmla="*/ 284 h 616"/>
                <a:gd name="T66" fmla="*/ 235 w 462"/>
                <a:gd name="T67" fmla="*/ 265 h 616"/>
                <a:gd name="T68" fmla="*/ 278 w 462"/>
                <a:gd name="T69" fmla="*/ 282 h 616"/>
                <a:gd name="T70" fmla="*/ 296 w 462"/>
                <a:gd name="T71" fmla="*/ 329 h 616"/>
                <a:gd name="T72" fmla="*/ 286 w 462"/>
                <a:gd name="T73" fmla="*/ 365 h 616"/>
                <a:gd name="T74" fmla="*/ 261 w 462"/>
                <a:gd name="T75" fmla="*/ 387 h 616"/>
                <a:gd name="T76" fmla="*/ 256 w 462"/>
                <a:gd name="T77" fmla="*/ 423 h 616"/>
                <a:gd name="T78" fmla="*/ 393 w 462"/>
                <a:gd name="T79" fmla="*/ 391 h 616"/>
                <a:gd name="T80" fmla="*/ 313 w 462"/>
                <a:gd name="T81" fmla="*/ 267 h 616"/>
                <a:gd name="T82" fmla="*/ 351 w 462"/>
                <a:gd name="T83" fmla="*/ 362 h 616"/>
                <a:gd name="T84" fmla="*/ 393 w 462"/>
                <a:gd name="T85" fmla="*/ 391 h 616"/>
                <a:gd name="T86" fmla="*/ 231 w 462"/>
                <a:gd name="T87" fmla="*/ 134 h 616"/>
                <a:gd name="T88" fmla="*/ 231 w 462"/>
                <a:gd name="T89" fmla="*/ 34 h 616"/>
                <a:gd name="T90" fmla="*/ 231 w 462"/>
                <a:gd name="T91" fmla="*/ 13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6">
                  <a:moveTo>
                    <a:pt x="231" y="0"/>
                  </a:moveTo>
                  <a:cubicBezTo>
                    <a:pt x="104" y="0"/>
                    <a:pt x="0" y="44"/>
                    <a:pt x="0" y="92"/>
                  </a:cubicBezTo>
                  <a:lnTo>
                    <a:pt x="0" y="523"/>
                  </a:lnTo>
                  <a:cubicBezTo>
                    <a:pt x="0" y="571"/>
                    <a:pt x="104" y="616"/>
                    <a:pt x="231" y="616"/>
                  </a:cubicBezTo>
                  <a:cubicBezTo>
                    <a:pt x="359" y="616"/>
                    <a:pt x="462" y="573"/>
                    <a:pt x="462" y="526"/>
                  </a:cubicBezTo>
                  <a:lnTo>
                    <a:pt x="462" y="94"/>
                  </a:lnTo>
                  <a:cubicBezTo>
                    <a:pt x="462" y="46"/>
                    <a:pt x="359" y="0"/>
                    <a:pt x="231" y="0"/>
                  </a:cubicBezTo>
                  <a:close/>
                  <a:moveTo>
                    <a:pt x="162" y="362"/>
                  </a:moveTo>
                  <a:cubicBezTo>
                    <a:pt x="161" y="366"/>
                    <a:pt x="160" y="369"/>
                    <a:pt x="159" y="371"/>
                  </a:cubicBezTo>
                  <a:cubicBezTo>
                    <a:pt x="157" y="374"/>
                    <a:pt x="155" y="377"/>
                    <a:pt x="152" y="380"/>
                  </a:cubicBezTo>
                  <a:cubicBezTo>
                    <a:pt x="150" y="382"/>
                    <a:pt x="146" y="385"/>
                    <a:pt x="142" y="387"/>
                  </a:cubicBezTo>
                  <a:cubicBezTo>
                    <a:pt x="138" y="389"/>
                    <a:pt x="134" y="390"/>
                    <a:pt x="128" y="391"/>
                  </a:cubicBezTo>
                  <a:cubicBezTo>
                    <a:pt x="123" y="393"/>
                    <a:pt x="116" y="393"/>
                    <a:pt x="109" y="393"/>
                  </a:cubicBezTo>
                  <a:cubicBezTo>
                    <a:pt x="105" y="393"/>
                    <a:pt x="102" y="393"/>
                    <a:pt x="98" y="393"/>
                  </a:cubicBezTo>
                  <a:cubicBezTo>
                    <a:pt x="95" y="392"/>
                    <a:pt x="91" y="392"/>
                    <a:pt x="88" y="391"/>
                  </a:cubicBezTo>
                  <a:cubicBezTo>
                    <a:pt x="85" y="391"/>
                    <a:pt x="82" y="390"/>
                    <a:pt x="80" y="389"/>
                  </a:cubicBezTo>
                  <a:cubicBezTo>
                    <a:pt x="77" y="388"/>
                    <a:pt x="75" y="387"/>
                    <a:pt x="74" y="387"/>
                  </a:cubicBezTo>
                  <a:lnTo>
                    <a:pt x="74" y="353"/>
                  </a:lnTo>
                  <a:cubicBezTo>
                    <a:pt x="76" y="354"/>
                    <a:pt x="78" y="356"/>
                    <a:pt x="81" y="357"/>
                  </a:cubicBezTo>
                  <a:cubicBezTo>
                    <a:pt x="83" y="359"/>
                    <a:pt x="86" y="360"/>
                    <a:pt x="89" y="361"/>
                  </a:cubicBezTo>
                  <a:cubicBezTo>
                    <a:pt x="92" y="363"/>
                    <a:pt x="95" y="364"/>
                    <a:pt x="99" y="364"/>
                  </a:cubicBezTo>
                  <a:cubicBezTo>
                    <a:pt x="102" y="365"/>
                    <a:pt x="105" y="366"/>
                    <a:pt x="108" y="366"/>
                  </a:cubicBezTo>
                  <a:cubicBezTo>
                    <a:pt x="111" y="366"/>
                    <a:pt x="113" y="365"/>
                    <a:pt x="115" y="365"/>
                  </a:cubicBezTo>
                  <a:cubicBezTo>
                    <a:pt x="116" y="364"/>
                    <a:pt x="118" y="364"/>
                    <a:pt x="119" y="363"/>
                  </a:cubicBezTo>
                  <a:cubicBezTo>
                    <a:pt x="119" y="362"/>
                    <a:pt x="120" y="361"/>
                    <a:pt x="121" y="360"/>
                  </a:cubicBezTo>
                  <a:cubicBezTo>
                    <a:pt x="121" y="359"/>
                    <a:pt x="121" y="358"/>
                    <a:pt x="121" y="357"/>
                  </a:cubicBezTo>
                  <a:cubicBezTo>
                    <a:pt x="121" y="355"/>
                    <a:pt x="121" y="353"/>
                    <a:pt x="120" y="352"/>
                  </a:cubicBezTo>
                  <a:cubicBezTo>
                    <a:pt x="119" y="351"/>
                    <a:pt x="117" y="349"/>
                    <a:pt x="116" y="348"/>
                  </a:cubicBezTo>
                  <a:cubicBezTo>
                    <a:pt x="114" y="347"/>
                    <a:pt x="112" y="346"/>
                    <a:pt x="110" y="345"/>
                  </a:cubicBezTo>
                  <a:cubicBezTo>
                    <a:pt x="107" y="344"/>
                    <a:pt x="104" y="343"/>
                    <a:pt x="102" y="342"/>
                  </a:cubicBezTo>
                  <a:cubicBezTo>
                    <a:pt x="96" y="340"/>
                    <a:pt x="92" y="337"/>
                    <a:pt x="88" y="335"/>
                  </a:cubicBezTo>
                  <a:cubicBezTo>
                    <a:pt x="84" y="332"/>
                    <a:pt x="81" y="329"/>
                    <a:pt x="79" y="326"/>
                  </a:cubicBezTo>
                  <a:cubicBezTo>
                    <a:pt x="76" y="323"/>
                    <a:pt x="74" y="319"/>
                    <a:pt x="73" y="316"/>
                  </a:cubicBezTo>
                  <a:cubicBezTo>
                    <a:pt x="72" y="312"/>
                    <a:pt x="72" y="309"/>
                    <a:pt x="72" y="305"/>
                  </a:cubicBezTo>
                  <a:cubicBezTo>
                    <a:pt x="72" y="299"/>
                    <a:pt x="73" y="293"/>
                    <a:pt x="75" y="288"/>
                  </a:cubicBezTo>
                  <a:cubicBezTo>
                    <a:pt x="78" y="283"/>
                    <a:pt x="81" y="279"/>
                    <a:pt x="86" y="276"/>
                  </a:cubicBezTo>
                  <a:cubicBezTo>
                    <a:pt x="90" y="272"/>
                    <a:pt x="95" y="270"/>
                    <a:pt x="101" y="268"/>
                  </a:cubicBezTo>
                  <a:cubicBezTo>
                    <a:pt x="108" y="266"/>
                    <a:pt x="114" y="265"/>
                    <a:pt x="122" y="265"/>
                  </a:cubicBezTo>
                  <a:cubicBezTo>
                    <a:pt x="126" y="265"/>
                    <a:pt x="130" y="265"/>
                    <a:pt x="134" y="266"/>
                  </a:cubicBezTo>
                  <a:cubicBezTo>
                    <a:pt x="137" y="266"/>
                    <a:pt x="140" y="266"/>
                    <a:pt x="143" y="267"/>
                  </a:cubicBezTo>
                  <a:cubicBezTo>
                    <a:pt x="146" y="267"/>
                    <a:pt x="148" y="268"/>
                    <a:pt x="150" y="268"/>
                  </a:cubicBezTo>
                  <a:cubicBezTo>
                    <a:pt x="153" y="269"/>
                    <a:pt x="155" y="269"/>
                    <a:pt x="156" y="270"/>
                  </a:cubicBezTo>
                  <a:lnTo>
                    <a:pt x="156" y="302"/>
                  </a:lnTo>
                  <a:cubicBezTo>
                    <a:pt x="154" y="301"/>
                    <a:pt x="153" y="299"/>
                    <a:pt x="150" y="299"/>
                  </a:cubicBezTo>
                  <a:cubicBezTo>
                    <a:pt x="148" y="297"/>
                    <a:pt x="146" y="297"/>
                    <a:pt x="143" y="296"/>
                  </a:cubicBezTo>
                  <a:cubicBezTo>
                    <a:pt x="140" y="295"/>
                    <a:pt x="138" y="294"/>
                    <a:pt x="135" y="294"/>
                  </a:cubicBezTo>
                  <a:cubicBezTo>
                    <a:pt x="132" y="293"/>
                    <a:pt x="129" y="293"/>
                    <a:pt x="126" y="293"/>
                  </a:cubicBezTo>
                  <a:cubicBezTo>
                    <a:pt x="121" y="293"/>
                    <a:pt x="118" y="294"/>
                    <a:pt x="116" y="295"/>
                  </a:cubicBezTo>
                  <a:cubicBezTo>
                    <a:pt x="113" y="297"/>
                    <a:pt x="112" y="299"/>
                    <a:pt x="112" y="302"/>
                  </a:cubicBezTo>
                  <a:cubicBezTo>
                    <a:pt x="112" y="303"/>
                    <a:pt x="112" y="304"/>
                    <a:pt x="113" y="305"/>
                  </a:cubicBezTo>
                  <a:cubicBezTo>
                    <a:pt x="113" y="307"/>
                    <a:pt x="114" y="307"/>
                    <a:pt x="115" y="308"/>
                  </a:cubicBezTo>
                  <a:cubicBezTo>
                    <a:pt x="116" y="309"/>
                    <a:pt x="118" y="310"/>
                    <a:pt x="120" y="311"/>
                  </a:cubicBezTo>
                  <a:cubicBezTo>
                    <a:pt x="122" y="312"/>
                    <a:pt x="125" y="314"/>
                    <a:pt x="128" y="315"/>
                  </a:cubicBezTo>
                  <a:cubicBezTo>
                    <a:pt x="133" y="317"/>
                    <a:pt x="137" y="319"/>
                    <a:pt x="142" y="321"/>
                  </a:cubicBezTo>
                  <a:cubicBezTo>
                    <a:pt x="146" y="324"/>
                    <a:pt x="150" y="327"/>
                    <a:pt x="153" y="330"/>
                  </a:cubicBezTo>
                  <a:cubicBezTo>
                    <a:pt x="156" y="333"/>
                    <a:pt x="158" y="336"/>
                    <a:pt x="160" y="340"/>
                  </a:cubicBezTo>
                  <a:cubicBezTo>
                    <a:pt x="162" y="344"/>
                    <a:pt x="163" y="349"/>
                    <a:pt x="163" y="354"/>
                  </a:cubicBezTo>
                  <a:cubicBezTo>
                    <a:pt x="163" y="356"/>
                    <a:pt x="163" y="359"/>
                    <a:pt x="162" y="362"/>
                  </a:cubicBezTo>
                  <a:close/>
                  <a:moveTo>
                    <a:pt x="256" y="423"/>
                  </a:moveTo>
                  <a:lnTo>
                    <a:pt x="229" y="393"/>
                  </a:lnTo>
                  <a:cubicBezTo>
                    <a:pt x="221" y="393"/>
                    <a:pt x="213" y="391"/>
                    <a:pt x="206" y="388"/>
                  </a:cubicBezTo>
                  <a:cubicBezTo>
                    <a:pt x="199" y="385"/>
                    <a:pt x="193" y="381"/>
                    <a:pt x="188" y="375"/>
                  </a:cubicBezTo>
                  <a:cubicBezTo>
                    <a:pt x="183" y="370"/>
                    <a:pt x="179" y="364"/>
                    <a:pt x="176" y="356"/>
                  </a:cubicBezTo>
                  <a:cubicBezTo>
                    <a:pt x="173" y="349"/>
                    <a:pt x="171" y="340"/>
                    <a:pt x="171" y="331"/>
                  </a:cubicBezTo>
                  <a:cubicBezTo>
                    <a:pt x="171" y="321"/>
                    <a:pt x="173" y="312"/>
                    <a:pt x="176" y="304"/>
                  </a:cubicBezTo>
                  <a:cubicBezTo>
                    <a:pt x="179" y="296"/>
                    <a:pt x="183" y="289"/>
                    <a:pt x="189" y="284"/>
                  </a:cubicBezTo>
                  <a:cubicBezTo>
                    <a:pt x="194" y="278"/>
                    <a:pt x="201" y="273"/>
                    <a:pt x="209" y="270"/>
                  </a:cubicBezTo>
                  <a:cubicBezTo>
                    <a:pt x="217" y="267"/>
                    <a:pt x="225" y="265"/>
                    <a:pt x="235" y="265"/>
                  </a:cubicBezTo>
                  <a:cubicBezTo>
                    <a:pt x="243" y="265"/>
                    <a:pt x="252" y="267"/>
                    <a:pt x="259" y="270"/>
                  </a:cubicBezTo>
                  <a:cubicBezTo>
                    <a:pt x="267" y="273"/>
                    <a:pt x="273" y="277"/>
                    <a:pt x="278" y="282"/>
                  </a:cubicBezTo>
                  <a:cubicBezTo>
                    <a:pt x="284" y="288"/>
                    <a:pt x="288" y="294"/>
                    <a:pt x="291" y="302"/>
                  </a:cubicBezTo>
                  <a:cubicBezTo>
                    <a:pt x="294" y="310"/>
                    <a:pt x="296" y="319"/>
                    <a:pt x="296" y="329"/>
                  </a:cubicBezTo>
                  <a:cubicBezTo>
                    <a:pt x="296" y="336"/>
                    <a:pt x="295" y="343"/>
                    <a:pt x="293" y="349"/>
                  </a:cubicBezTo>
                  <a:cubicBezTo>
                    <a:pt x="291" y="355"/>
                    <a:pt x="289" y="360"/>
                    <a:pt x="286" y="365"/>
                  </a:cubicBezTo>
                  <a:cubicBezTo>
                    <a:pt x="283" y="370"/>
                    <a:pt x="279" y="374"/>
                    <a:pt x="275" y="378"/>
                  </a:cubicBezTo>
                  <a:cubicBezTo>
                    <a:pt x="271" y="382"/>
                    <a:pt x="266" y="385"/>
                    <a:pt x="261" y="387"/>
                  </a:cubicBezTo>
                  <a:lnTo>
                    <a:pt x="303" y="423"/>
                  </a:lnTo>
                  <a:lnTo>
                    <a:pt x="256" y="423"/>
                  </a:lnTo>
                  <a:lnTo>
                    <a:pt x="256" y="423"/>
                  </a:lnTo>
                  <a:close/>
                  <a:moveTo>
                    <a:pt x="393" y="391"/>
                  </a:moveTo>
                  <a:lnTo>
                    <a:pt x="313" y="391"/>
                  </a:lnTo>
                  <a:lnTo>
                    <a:pt x="313" y="267"/>
                  </a:lnTo>
                  <a:lnTo>
                    <a:pt x="351" y="267"/>
                  </a:lnTo>
                  <a:lnTo>
                    <a:pt x="351" y="362"/>
                  </a:lnTo>
                  <a:lnTo>
                    <a:pt x="393" y="362"/>
                  </a:lnTo>
                  <a:lnTo>
                    <a:pt x="393" y="391"/>
                  </a:lnTo>
                  <a:lnTo>
                    <a:pt x="393" y="391"/>
                  </a:lnTo>
                  <a:close/>
                  <a:moveTo>
                    <a:pt x="231" y="134"/>
                  </a:moveTo>
                  <a:cubicBezTo>
                    <a:pt x="140" y="134"/>
                    <a:pt x="67" y="112"/>
                    <a:pt x="67" y="84"/>
                  </a:cubicBezTo>
                  <a:cubicBezTo>
                    <a:pt x="67" y="56"/>
                    <a:pt x="140" y="34"/>
                    <a:pt x="231" y="34"/>
                  </a:cubicBezTo>
                  <a:cubicBezTo>
                    <a:pt x="322" y="34"/>
                    <a:pt x="396" y="56"/>
                    <a:pt x="396" y="84"/>
                  </a:cubicBezTo>
                  <a:cubicBezTo>
                    <a:pt x="396" y="112"/>
                    <a:pt x="322" y="134"/>
                    <a:pt x="231" y="13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sp>
        <p:nvSpPr>
          <p:cNvPr id="29" name="Freeform 31"/>
          <p:cNvSpPr>
            <a:spLocks noEditPoints="1"/>
          </p:cNvSpPr>
          <p:nvPr/>
        </p:nvSpPr>
        <p:spPr bwMode="auto">
          <a:xfrm>
            <a:off x="4667105" y="5337515"/>
            <a:ext cx="371251" cy="321345"/>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pic>
        <p:nvPicPr>
          <p:cNvPr id="31" name="Picture 30"/>
          <p:cNvPicPr>
            <a:picLocks noChangeAspect="1"/>
          </p:cNvPicPr>
          <p:nvPr/>
        </p:nvPicPr>
        <p:blipFill>
          <a:blip r:embed="rId3"/>
          <a:stretch>
            <a:fillRect/>
          </a:stretch>
        </p:blipFill>
        <p:spPr>
          <a:xfrm>
            <a:off x="2641999" y="1630689"/>
            <a:ext cx="974115" cy="901922"/>
          </a:xfrm>
          <a:prstGeom prst="rect">
            <a:avLst/>
          </a:prstGeom>
        </p:spPr>
      </p:pic>
    </p:spTree>
    <p:extLst>
      <p:ext uri="{BB962C8B-B14F-4D97-AF65-F5344CB8AC3E}">
        <p14:creationId xmlns:p14="http://schemas.microsoft.com/office/powerpoint/2010/main" val="31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solidFill>
                  <a:schemeClr val="tx1"/>
                </a:solidFill>
              </a:rPr>
              <a:t>Capabilities and functions</a:t>
            </a:r>
            <a:endParaRPr lang="en-US" sz="4800" dirty="0">
              <a:solidFill>
                <a:schemeClr val="tx1"/>
              </a:solidFill>
            </a:endParaRPr>
          </a:p>
        </p:txBody>
      </p:sp>
      <p:sp>
        <p:nvSpPr>
          <p:cNvPr id="3" name="Text Placeholder 2"/>
          <p:cNvSpPr>
            <a:spLocks noGrp="1"/>
          </p:cNvSpPr>
          <p:nvPr>
            <p:ph sz="quarter" idx="10"/>
          </p:nvPr>
        </p:nvSpPr>
        <p:spPr>
          <a:xfrm>
            <a:off x="8704978" y="1497762"/>
            <a:ext cx="2770566" cy="3176942"/>
          </a:xfrm>
        </p:spPr>
        <p:txBody>
          <a:bodyPr/>
          <a:lstStyle/>
          <a:p>
            <a:pPr marL="0" indent="0">
              <a:spcBef>
                <a:spcPts val="600"/>
              </a:spcBef>
              <a:spcAft>
                <a:spcPts val="600"/>
              </a:spcAft>
              <a:buNone/>
            </a:pPr>
            <a:r>
              <a:rPr lang="en-US" sz="1800" dirty="0" smtClean="0">
                <a:solidFill>
                  <a:schemeClr val="tx1"/>
                </a:solidFill>
              </a:rPr>
              <a:t>Use T-SQL </a:t>
            </a:r>
            <a:r>
              <a:rPr lang="en-US" sz="1800" dirty="0">
                <a:solidFill>
                  <a:schemeClr val="tx1"/>
                </a:solidFill>
              </a:rPr>
              <a:t>s</a:t>
            </a:r>
            <a:r>
              <a:rPr lang="en-US" sz="1800" dirty="0" smtClean="0">
                <a:solidFill>
                  <a:schemeClr val="tx1"/>
                </a:solidFill>
              </a:rPr>
              <a:t>tatements to access and query data in Hadoop or Azure Blob Storage</a:t>
            </a:r>
          </a:p>
          <a:p>
            <a:pPr marL="0" indent="0">
              <a:spcBef>
                <a:spcPts val="600"/>
              </a:spcBef>
              <a:spcAft>
                <a:spcPts val="600"/>
              </a:spcAft>
              <a:buNone/>
            </a:pPr>
            <a:r>
              <a:rPr lang="en-US" sz="1800" dirty="0" smtClean="0">
                <a:solidFill>
                  <a:schemeClr val="tx1"/>
                </a:solidFill>
              </a:rPr>
              <a:t>Use T-SQL to store data from Hadoop or Azure Blob Storage</a:t>
            </a:r>
          </a:p>
          <a:p>
            <a:pPr marL="0" indent="0">
              <a:spcBef>
                <a:spcPts val="600"/>
              </a:spcBef>
              <a:spcAft>
                <a:spcPts val="600"/>
              </a:spcAft>
              <a:buNone/>
            </a:pPr>
            <a:r>
              <a:rPr lang="en-US" sz="1800" dirty="0" smtClean="0">
                <a:solidFill>
                  <a:schemeClr val="tx1"/>
                </a:solidFill>
              </a:rPr>
              <a:t>Export data to Hadoop or Azure Blob Storage</a:t>
            </a:r>
          </a:p>
        </p:txBody>
      </p:sp>
      <p:grpSp>
        <p:nvGrpSpPr>
          <p:cNvPr id="4" name="Group 3"/>
          <p:cNvGrpSpPr/>
          <p:nvPr/>
        </p:nvGrpSpPr>
        <p:grpSpPr>
          <a:xfrm>
            <a:off x="462658" y="1346094"/>
            <a:ext cx="7995541" cy="3819525"/>
            <a:chOff x="462658" y="1621341"/>
            <a:chExt cx="7995541" cy="3819525"/>
          </a:xfrm>
        </p:grpSpPr>
        <p:sp>
          <p:nvSpPr>
            <p:cNvPr id="154" name="Rectangle 153"/>
            <p:cNvSpPr/>
            <p:nvPr/>
          </p:nvSpPr>
          <p:spPr bwMode="auto">
            <a:xfrm>
              <a:off x="462658" y="1621341"/>
              <a:ext cx="7995541" cy="3819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1" name="Group 80"/>
            <p:cNvGrpSpPr/>
            <p:nvPr/>
          </p:nvGrpSpPr>
          <p:grpSpPr>
            <a:xfrm>
              <a:off x="715440" y="2759471"/>
              <a:ext cx="1126462" cy="1126462"/>
              <a:chOff x="422656" y="2448084"/>
              <a:chExt cx="1126462" cy="1126462"/>
            </a:xfrm>
          </p:grpSpPr>
          <p:pic>
            <p:nvPicPr>
              <p:cNvPr id="79" name="Picture 78"/>
              <p:cNvPicPr>
                <a:picLocks noChangeAspect="1"/>
              </p:cNvPicPr>
              <p:nvPr/>
            </p:nvPicPr>
            <p:blipFill>
              <a:blip r:embed="rId3"/>
              <a:stretch>
                <a:fillRect/>
              </a:stretch>
            </p:blipFill>
            <p:spPr>
              <a:xfrm>
                <a:off x="440017" y="2457848"/>
                <a:ext cx="1109101" cy="1116698"/>
              </a:xfrm>
              <a:prstGeom prst="rect">
                <a:avLst/>
              </a:prstGeom>
            </p:spPr>
          </p:pic>
          <p:sp>
            <p:nvSpPr>
              <p:cNvPr id="80" name="Oval 79"/>
              <p:cNvSpPr/>
              <p:nvPr/>
            </p:nvSpPr>
            <p:spPr bwMode="auto">
              <a:xfrm>
                <a:off x="422656" y="2448084"/>
                <a:ext cx="1126462" cy="1126462"/>
              </a:xfrm>
              <a:prstGeom prst="ellipse">
                <a:avLst/>
              </a:prstGeom>
              <a:noFill/>
              <a:ln w="762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82" name="TextBox 81"/>
            <p:cNvSpPr txBox="1"/>
            <p:nvPr/>
          </p:nvSpPr>
          <p:spPr>
            <a:xfrm>
              <a:off x="818990" y="3895697"/>
              <a:ext cx="936721" cy="544765"/>
            </a:xfrm>
            <a:prstGeom prst="rect">
              <a:avLst/>
            </a:prstGeom>
            <a:noFill/>
          </p:spPr>
          <p:txBody>
            <a:bodyPr wrap="square" lIns="182880" tIns="146304" rIns="182880" bIns="146304" rtlCol="0">
              <a:spAutoFit/>
            </a:bodyPr>
            <a:lstStyle/>
            <a:p>
              <a:pPr>
                <a:lnSpc>
                  <a:spcPct val="90000"/>
                </a:lnSpc>
                <a:spcAft>
                  <a:spcPts val="600"/>
                </a:spcAft>
              </a:pPr>
              <a:r>
                <a:rPr lang="en-US" dirty="0" smtClean="0">
                  <a:gradFill>
                    <a:gsLst>
                      <a:gs pos="2917">
                        <a:srgbClr val="505050"/>
                      </a:gs>
                      <a:gs pos="30000">
                        <a:srgbClr val="505050"/>
                      </a:gs>
                    </a:gsLst>
                    <a:lin ang="5400000" scaled="0"/>
                  </a:gradFill>
                </a:rPr>
                <a:t>Users</a:t>
              </a:r>
            </a:p>
          </p:txBody>
        </p:sp>
        <p:grpSp>
          <p:nvGrpSpPr>
            <p:cNvPr id="116" name="Group 115"/>
            <p:cNvGrpSpPr/>
            <p:nvPr/>
          </p:nvGrpSpPr>
          <p:grpSpPr>
            <a:xfrm>
              <a:off x="3387133" y="2612433"/>
              <a:ext cx="2237936" cy="1430075"/>
              <a:chOff x="3492449" y="2548583"/>
              <a:chExt cx="2237936" cy="1430075"/>
            </a:xfrm>
          </p:grpSpPr>
          <p:sp>
            <p:nvSpPr>
              <p:cNvPr id="84" name="Freeform 35"/>
              <p:cNvSpPr>
                <a:spLocks/>
              </p:cNvSpPr>
              <p:nvPr/>
            </p:nvSpPr>
            <p:spPr bwMode="auto">
              <a:xfrm>
                <a:off x="5471878" y="3853097"/>
                <a:ext cx="258507" cy="125561"/>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5" name="Freeform 36"/>
              <p:cNvSpPr>
                <a:spLocks/>
              </p:cNvSpPr>
              <p:nvPr/>
            </p:nvSpPr>
            <p:spPr bwMode="auto">
              <a:xfrm>
                <a:off x="4995485" y="3854943"/>
                <a:ext cx="550252" cy="7016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6" name="Oval 37"/>
              <p:cNvSpPr>
                <a:spLocks noChangeArrowheads="1"/>
              </p:cNvSpPr>
              <p:nvPr/>
            </p:nvSpPr>
            <p:spPr bwMode="auto">
              <a:xfrm>
                <a:off x="4066704" y="3653677"/>
                <a:ext cx="574256" cy="121868"/>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7" name="Freeform 38"/>
              <p:cNvSpPr>
                <a:spLocks/>
              </p:cNvSpPr>
              <p:nvPr/>
            </p:nvSpPr>
            <p:spPr bwMode="auto">
              <a:xfrm>
                <a:off x="3647553" y="2750747"/>
                <a:ext cx="1388554" cy="963863"/>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8" name="Rectangle 39"/>
              <p:cNvSpPr>
                <a:spLocks noChangeArrowheads="1"/>
              </p:cNvSpPr>
              <p:nvPr/>
            </p:nvSpPr>
            <p:spPr bwMode="auto">
              <a:xfrm>
                <a:off x="3691869" y="2795063"/>
                <a:ext cx="1299923" cy="7367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9" name="Rectangle 40"/>
              <p:cNvSpPr>
                <a:spLocks noChangeArrowheads="1"/>
              </p:cNvSpPr>
              <p:nvPr/>
            </p:nvSpPr>
            <p:spPr bwMode="auto">
              <a:xfrm>
                <a:off x="3492449" y="3912185"/>
                <a:ext cx="1719075" cy="64626"/>
              </a:xfrm>
              <a:prstGeom prst="rect">
                <a:avLst/>
              </a:pr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0" name="Freeform 41"/>
              <p:cNvSpPr>
                <a:spLocks/>
              </p:cNvSpPr>
              <p:nvPr/>
            </p:nvSpPr>
            <p:spPr bwMode="auto">
              <a:xfrm>
                <a:off x="3492449" y="3834632"/>
                <a:ext cx="1719075" cy="77552"/>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91" name="Freeform 43"/>
              <p:cNvSpPr>
                <a:spLocks noEditPoints="1"/>
              </p:cNvSpPr>
              <p:nvPr/>
            </p:nvSpPr>
            <p:spPr bwMode="auto">
              <a:xfrm>
                <a:off x="4194112" y="2813527"/>
                <a:ext cx="341600" cy="288051"/>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nvGrpSpPr>
              <p:cNvPr id="113" name="Group 21"/>
              <p:cNvGrpSpPr>
                <a:grpSpLocks noChangeAspect="1"/>
              </p:cNvGrpSpPr>
              <p:nvPr/>
            </p:nvGrpSpPr>
            <p:grpSpPr bwMode="auto">
              <a:xfrm>
                <a:off x="4019408" y="2548583"/>
                <a:ext cx="654581" cy="877010"/>
                <a:chOff x="966" y="2128"/>
                <a:chExt cx="206" cy="276"/>
              </a:xfrm>
              <a:solidFill>
                <a:schemeClr val="tx2"/>
              </a:solidFill>
            </p:grpSpPr>
            <p:sp>
              <p:nvSpPr>
                <p:cNvPr id="114" name="Freeform 22"/>
                <p:cNvSpPr>
                  <a:spLocks/>
                </p:cNvSpPr>
                <p:nvPr/>
              </p:nvSpPr>
              <p:spPr bwMode="auto">
                <a:xfrm>
                  <a:off x="1060" y="2261"/>
                  <a:ext cx="20" cy="29"/>
                </a:xfrm>
                <a:custGeom>
                  <a:avLst/>
                  <a:gdLst>
                    <a:gd name="T0" fmla="*/ 40 w 45"/>
                    <a:gd name="T1" fmla="*/ 10 h 64"/>
                    <a:gd name="T2" fmla="*/ 33 w 45"/>
                    <a:gd name="T3" fmla="*/ 3 h 64"/>
                    <a:gd name="T4" fmla="*/ 23 w 45"/>
                    <a:gd name="T5" fmla="*/ 0 h 64"/>
                    <a:gd name="T6" fmla="*/ 13 w 45"/>
                    <a:gd name="T7" fmla="*/ 3 h 64"/>
                    <a:gd name="T8" fmla="*/ 5 w 45"/>
                    <a:gd name="T9" fmla="*/ 10 h 64"/>
                    <a:gd name="T10" fmla="*/ 1 w 45"/>
                    <a:gd name="T11" fmla="*/ 20 h 64"/>
                    <a:gd name="T12" fmla="*/ 0 w 45"/>
                    <a:gd name="T13" fmla="*/ 32 h 64"/>
                    <a:gd name="T14" fmla="*/ 2 w 45"/>
                    <a:gd name="T15" fmla="*/ 47 h 64"/>
                    <a:gd name="T16" fmla="*/ 7 w 45"/>
                    <a:gd name="T17" fmla="*/ 57 h 64"/>
                    <a:gd name="T18" fmla="*/ 14 w 45"/>
                    <a:gd name="T19" fmla="*/ 63 h 64"/>
                    <a:gd name="T20" fmla="*/ 23 w 45"/>
                    <a:gd name="T21" fmla="*/ 64 h 64"/>
                    <a:gd name="T22" fmla="*/ 31 w 45"/>
                    <a:gd name="T23" fmla="*/ 63 h 64"/>
                    <a:gd name="T24" fmla="*/ 38 w 45"/>
                    <a:gd name="T25" fmla="*/ 57 h 64"/>
                    <a:gd name="T26" fmla="*/ 43 w 45"/>
                    <a:gd name="T27" fmla="*/ 47 h 64"/>
                    <a:gd name="T28" fmla="*/ 45 w 45"/>
                    <a:gd name="T29" fmla="*/ 33 h 64"/>
                    <a:gd name="T30" fmla="*/ 44 w 45"/>
                    <a:gd name="T31" fmla="*/ 20 h 64"/>
                    <a:gd name="T32" fmla="*/ 40 w 45"/>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4">
                      <a:moveTo>
                        <a:pt x="40" y="10"/>
                      </a:moveTo>
                      <a:cubicBezTo>
                        <a:pt x="38" y="7"/>
                        <a:pt x="36" y="4"/>
                        <a:pt x="33" y="3"/>
                      </a:cubicBezTo>
                      <a:cubicBezTo>
                        <a:pt x="31" y="1"/>
                        <a:pt x="27" y="0"/>
                        <a:pt x="23" y="0"/>
                      </a:cubicBezTo>
                      <a:cubicBezTo>
                        <a:pt x="19" y="0"/>
                        <a:pt x="16" y="1"/>
                        <a:pt x="13" y="3"/>
                      </a:cubicBezTo>
                      <a:cubicBezTo>
                        <a:pt x="10" y="4"/>
                        <a:pt x="7" y="7"/>
                        <a:pt x="5" y="10"/>
                      </a:cubicBezTo>
                      <a:cubicBezTo>
                        <a:pt x="3" y="13"/>
                        <a:pt x="2" y="16"/>
                        <a:pt x="1" y="20"/>
                      </a:cubicBezTo>
                      <a:cubicBezTo>
                        <a:pt x="0" y="24"/>
                        <a:pt x="0" y="28"/>
                        <a:pt x="0" y="32"/>
                      </a:cubicBezTo>
                      <a:cubicBezTo>
                        <a:pt x="0" y="38"/>
                        <a:pt x="0" y="43"/>
                        <a:pt x="2" y="47"/>
                      </a:cubicBezTo>
                      <a:cubicBezTo>
                        <a:pt x="3" y="51"/>
                        <a:pt x="5" y="54"/>
                        <a:pt x="7" y="57"/>
                      </a:cubicBezTo>
                      <a:cubicBezTo>
                        <a:pt x="9" y="60"/>
                        <a:pt x="11" y="61"/>
                        <a:pt x="14" y="63"/>
                      </a:cubicBezTo>
                      <a:cubicBezTo>
                        <a:pt x="17" y="64"/>
                        <a:pt x="20" y="64"/>
                        <a:pt x="23" y="64"/>
                      </a:cubicBezTo>
                      <a:cubicBezTo>
                        <a:pt x="26" y="64"/>
                        <a:pt x="28" y="64"/>
                        <a:pt x="31" y="63"/>
                      </a:cubicBezTo>
                      <a:cubicBezTo>
                        <a:pt x="34" y="61"/>
                        <a:pt x="36" y="59"/>
                        <a:pt x="38" y="57"/>
                      </a:cubicBezTo>
                      <a:cubicBezTo>
                        <a:pt x="40" y="54"/>
                        <a:pt x="42" y="51"/>
                        <a:pt x="43" y="47"/>
                      </a:cubicBezTo>
                      <a:cubicBezTo>
                        <a:pt x="45" y="43"/>
                        <a:pt x="45" y="38"/>
                        <a:pt x="45" y="33"/>
                      </a:cubicBezTo>
                      <a:cubicBezTo>
                        <a:pt x="45" y="28"/>
                        <a:pt x="45" y="24"/>
                        <a:pt x="44" y="20"/>
                      </a:cubicBezTo>
                      <a:cubicBezTo>
                        <a:pt x="43" y="16"/>
                        <a:pt x="42" y="13"/>
                        <a:pt x="40" y="1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5" name="Freeform 23"/>
                <p:cNvSpPr>
                  <a:spLocks noEditPoints="1"/>
                </p:cNvSpPr>
                <p:nvPr/>
              </p:nvSpPr>
              <p:spPr bwMode="auto">
                <a:xfrm>
                  <a:off x="966" y="2128"/>
                  <a:ext cx="206" cy="276"/>
                </a:xfrm>
                <a:custGeom>
                  <a:avLst/>
                  <a:gdLst>
                    <a:gd name="T0" fmla="*/ 0 w 462"/>
                    <a:gd name="T1" fmla="*/ 92 h 616"/>
                    <a:gd name="T2" fmla="*/ 231 w 462"/>
                    <a:gd name="T3" fmla="*/ 616 h 616"/>
                    <a:gd name="T4" fmla="*/ 462 w 462"/>
                    <a:gd name="T5" fmla="*/ 94 h 616"/>
                    <a:gd name="T6" fmla="*/ 162 w 462"/>
                    <a:gd name="T7" fmla="*/ 362 h 616"/>
                    <a:gd name="T8" fmla="*/ 152 w 462"/>
                    <a:gd name="T9" fmla="*/ 380 h 616"/>
                    <a:gd name="T10" fmla="*/ 128 w 462"/>
                    <a:gd name="T11" fmla="*/ 391 h 616"/>
                    <a:gd name="T12" fmla="*/ 98 w 462"/>
                    <a:gd name="T13" fmla="*/ 393 h 616"/>
                    <a:gd name="T14" fmla="*/ 80 w 462"/>
                    <a:gd name="T15" fmla="*/ 389 h 616"/>
                    <a:gd name="T16" fmla="*/ 74 w 462"/>
                    <a:gd name="T17" fmla="*/ 353 h 616"/>
                    <a:gd name="T18" fmla="*/ 89 w 462"/>
                    <a:gd name="T19" fmla="*/ 361 h 616"/>
                    <a:gd name="T20" fmla="*/ 108 w 462"/>
                    <a:gd name="T21" fmla="*/ 366 h 616"/>
                    <a:gd name="T22" fmla="*/ 119 w 462"/>
                    <a:gd name="T23" fmla="*/ 363 h 616"/>
                    <a:gd name="T24" fmla="*/ 121 w 462"/>
                    <a:gd name="T25" fmla="*/ 357 h 616"/>
                    <a:gd name="T26" fmla="*/ 116 w 462"/>
                    <a:gd name="T27" fmla="*/ 348 h 616"/>
                    <a:gd name="T28" fmla="*/ 102 w 462"/>
                    <a:gd name="T29" fmla="*/ 342 h 616"/>
                    <a:gd name="T30" fmla="*/ 79 w 462"/>
                    <a:gd name="T31" fmla="*/ 326 h 616"/>
                    <a:gd name="T32" fmla="*/ 72 w 462"/>
                    <a:gd name="T33" fmla="*/ 305 h 616"/>
                    <a:gd name="T34" fmla="*/ 86 w 462"/>
                    <a:gd name="T35" fmla="*/ 276 h 616"/>
                    <a:gd name="T36" fmla="*/ 122 w 462"/>
                    <a:gd name="T37" fmla="*/ 265 h 616"/>
                    <a:gd name="T38" fmla="*/ 143 w 462"/>
                    <a:gd name="T39" fmla="*/ 267 h 616"/>
                    <a:gd name="T40" fmla="*/ 156 w 462"/>
                    <a:gd name="T41" fmla="*/ 270 h 616"/>
                    <a:gd name="T42" fmla="*/ 150 w 462"/>
                    <a:gd name="T43" fmla="*/ 299 h 616"/>
                    <a:gd name="T44" fmla="*/ 135 w 462"/>
                    <a:gd name="T45" fmla="*/ 294 h 616"/>
                    <a:gd name="T46" fmla="*/ 116 w 462"/>
                    <a:gd name="T47" fmla="*/ 295 h 616"/>
                    <a:gd name="T48" fmla="*/ 113 w 462"/>
                    <a:gd name="T49" fmla="*/ 305 h 616"/>
                    <a:gd name="T50" fmla="*/ 120 w 462"/>
                    <a:gd name="T51" fmla="*/ 311 h 616"/>
                    <a:gd name="T52" fmla="*/ 142 w 462"/>
                    <a:gd name="T53" fmla="*/ 321 h 616"/>
                    <a:gd name="T54" fmla="*/ 160 w 462"/>
                    <a:gd name="T55" fmla="*/ 340 h 616"/>
                    <a:gd name="T56" fmla="*/ 162 w 462"/>
                    <a:gd name="T57" fmla="*/ 362 h 616"/>
                    <a:gd name="T58" fmla="*/ 229 w 462"/>
                    <a:gd name="T59" fmla="*/ 393 h 616"/>
                    <a:gd name="T60" fmla="*/ 188 w 462"/>
                    <a:gd name="T61" fmla="*/ 375 h 616"/>
                    <a:gd name="T62" fmla="*/ 171 w 462"/>
                    <a:gd name="T63" fmla="*/ 331 h 616"/>
                    <a:gd name="T64" fmla="*/ 189 w 462"/>
                    <a:gd name="T65" fmla="*/ 284 h 616"/>
                    <a:gd name="T66" fmla="*/ 235 w 462"/>
                    <a:gd name="T67" fmla="*/ 265 h 616"/>
                    <a:gd name="T68" fmla="*/ 278 w 462"/>
                    <a:gd name="T69" fmla="*/ 282 h 616"/>
                    <a:gd name="T70" fmla="*/ 296 w 462"/>
                    <a:gd name="T71" fmla="*/ 329 h 616"/>
                    <a:gd name="T72" fmla="*/ 286 w 462"/>
                    <a:gd name="T73" fmla="*/ 365 h 616"/>
                    <a:gd name="T74" fmla="*/ 261 w 462"/>
                    <a:gd name="T75" fmla="*/ 387 h 616"/>
                    <a:gd name="T76" fmla="*/ 256 w 462"/>
                    <a:gd name="T77" fmla="*/ 423 h 616"/>
                    <a:gd name="T78" fmla="*/ 393 w 462"/>
                    <a:gd name="T79" fmla="*/ 391 h 616"/>
                    <a:gd name="T80" fmla="*/ 313 w 462"/>
                    <a:gd name="T81" fmla="*/ 267 h 616"/>
                    <a:gd name="T82" fmla="*/ 351 w 462"/>
                    <a:gd name="T83" fmla="*/ 362 h 616"/>
                    <a:gd name="T84" fmla="*/ 393 w 462"/>
                    <a:gd name="T85" fmla="*/ 391 h 616"/>
                    <a:gd name="T86" fmla="*/ 231 w 462"/>
                    <a:gd name="T87" fmla="*/ 134 h 616"/>
                    <a:gd name="T88" fmla="*/ 231 w 462"/>
                    <a:gd name="T89" fmla="*/ 34 h 616"/>
                    <a:gd name="T90" fmla="*/ 231 w 462"/>
                    <a:gd name="T91" fmla="*/ 13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6">
                      <a:moveTo>
                        <a:pt x="231" y="0"/>
                      </a:moveTo>
                      <a:cubicBezTo>
                        <a:pt x="104" y="0"/>
                        <a:pt x="0" y="44"/>
                        <a:pt x="0" y="92"/>
                      </a:cubicBezTo>
                      <a:lnTo>
                        <a:pt x="0" y="523"/>
                      </a:lnTo>
                      <a:cubicBezTo>
                        <a:pt x="0" y="571"/>
                        <a:pt x="104" y="616"/>
                        <a:pt x="231" y="616"/>
                      </a:cubicBezTo>
                      <a:cubicBezTo>
                        <a:pt x="359" y="616"/>
                        <a:pt x="462" y="573"/>
                        <a:pt x="462" y="526"/>
                      </a:cubicBezTo>
                      <a:lnTo>
                        <a:pt x="462" y="94"/>
                      </a:lnTo>
                      <a:cubicBezTo>
                        <a:pt x="462" y="46"/>
                        <a:pt x="359" y="0"/>
                        <a:pt x="231" y="0"/>
                      </a:cubicBezTo>
                      <a:close/>
                      <a:moveTo>
                        <a:pt x="162" y="362"/>
                      </a:moveTo>
                      <a:cubicBezTo>
                        <a:pt x="161" y="366"/>
                        <a:pt x="160" y="369"/>
                        <a:pt x="159" y="371"/>
                      </a:cubicBezTo>
                      <a:cubicBezTo>
                        <a:pt x="157" y="374"/>
                        <a:pt x="155" y="377"/>
                        <a:pt x="152" y="380"/>
                      </a:cubicBezTo>
                      <a:cubicBezTo>
                        <a:pt x="150" y="382"/>
                        <a:pt x="146" y="385"/>
                        <a:pt x="142" y="387"/>
                      </a:cubicBezTo>
                      <a:cubicBezTo>
                        <a:pt x="138" y="389"/>
                        <a:pt x="134" y="390"/>
                        <a:pt x="128" y="391"/>
                      </a:cubicBezTo>
                      <a:cubicBezTo>
                        <a:pt x="123" y="393"/>
                        <a:pt x="116" y="393"/>
                        <a:pt x="109" y="393"/>
                      </a:cubicBezTo>
                      <a:cubicBezTo>
                        <a:pt x="105" y="393"/>
                        <a:pt x="102" y="393"/>
                        <a:pt x="98" y="393"/>
                      </a:cubicBezTo>
                      <a:cubicBezTo>
                        <a:pt x="95" y="392"/>
                        <a:pt x="91" y="392"/>
                        <a:pt x="88" y="391"/>
                      </a:cubicBezTo>
                      <a:cubicBezTo>
                        <a:pt x="85" y="391"/>
                        <a:pt x="82" y="390"/>
                        <a:pt x="80" y="389"/>
                      </a:cubicBezTo>
                      <a:cubicBezTo>
                        <a:pt x="77" y="388"/>
                        <a:pt x="75" y="387"/>
                        <a:pt x="74" y="387"/>
                      </a:cubicBezTo>
                      <a:lnTo>
                        <a:pt x="74" y="353"/>
                      </a:lnTo>
                      <a:cubicBezTo>
                        <a:pt x="76" y="354"/>
                        <a:pt x="78" y="356"/>
                        <a:pt x="81" y="357"/>
                      </a:cubicBezTo>
                      <a:cubicBezTo>
                        <a:pt x="83" y="359"/>
                        <a:pt x="86" y="360"/>
                        <a:pt x="89" y="361"/>
                      </a:cubicBezTo>
                      <a:cubicBezTo>
                        <a:pt x="92" y="363"/>
                        <a:pt x="95" y="364"/>
                        <a:pt x="99" y="364"/>
                      </a:cubicBezTo>
                      <a:cubicBezTo>
                        <a:pt x="102" y="365"/>
                        <a:pt x="105" y="366"/>
                        <a:pt x="108" y="366"/>
                      </a:cubicBezTo>
                      <a:cubicBezTo>
                        <a:pt x="111" y="366"/>
                        <a:pt x="113" y="365"/>
                        <a:pt x="115" y="365"/>
                      </a:cubicBezTo>
                      <a:cubicBezTo>
                        <a:pt x="116" y="364"/>
                        <a:pt x="118" y="364"/>
                        <a:pt x="119" y="363"/>
                      </a:cubicBezTo>
                      <a:cubicBezTo>
                        <a:pt x="119" y="362"/>
                        <a:pt x="120" y="361"/>
                        <a:pt x="121" y="360"/>
                      </a:cubicBezTo>
                      <a:cubicBezTo>
                        <a:pt x="121" y="359"/>
                        <a:pt x="121" y="358"/>
                        <a:pt x="121" y="357"/>
                      </a:cubicBezTo>
                      <a:cubicBezTo>
                        <a:pt x="121" y="355"/>
                        <a:pt x="121" y="353"/>
                        <a:pt x="120" y="352"/>
                      </a:cubicBezTo>
                      <a:cubicBezTo>
                        <a:pt x="119" y="351"/>
                        <a:pt x="117" y="349"/>
                        <a:pt x="116" y="348"/>
                      </a:cubicBezTo>
                      <a:cubicBezTo>
                        <a:pt x="114" y="347"/>
                        <a:pt x="112" y="346"/>
                        <a:pt x="110" y="345"/>
                      </a:cubicBezTo>
                      <a:cubicBezTo>
                        <a:pt x="107" y="344"/>
                        <a:pt x="104" y="343"/>
                        <a:pt x="102" y="342"/>
                      </a:cubicBezTo>
                      <a:cubicBezTo>
                        <a:pt x="96" y="340"/>
                        <a:pt x="92" y="337"/>
                        <a:pt x="88" y="335"/>
                      </a:cubicBezTo>
                      <a:cubicBezTo>
                        <a:pt x="84" y="332"/>
                        <a:pt x="81" y="329"/>
                        <a:pt x="79" y="326"/>
                      </a:cubicBezTo>
                      <a:cubicBezTo>
                        <a:pt x="76" y="323"/>
                        <a:pt x="74" y="319"/>
                        <a:pt x="73" y="316"/>
                      </a:cubicBezTo>
                      <a:cubicBezTo>
                        <a:pt x="72" y="312"/>
                        <a:pt x="72" y="309"/>
                        <a:pt x="72" y="305"/>
                      </a:cubicBezTo>
                      <a:cubicBezTo>
                        <a:pt x="72" y="299"/>
                        <a:pt x="73" y="293"/>
                        <a:pt x="75" y="288"/>
                      </a:cubicBezTo>
                      <a:cubicBezTo>
                        <a:pt x="78" y="283"/>
                        <a:pt x="81" y="279"/>
                        <a:pt x="86" y="276"/>
                      </a:cubicBezTo>
                      <a:cubicBezTo>
                        <a:pt x="90" y="272"/>
                        <a:pt x="95" y="270"/>
                        <a:pt x="101" y="268"/>
                      </a:cubicBezTo>
                      <a:cubicBezTo>
                        <a:pt x="108" y="266"/>
                        <a:pt x="114" y="265"/>
                        <a:pt x="122" y="265"/>
                      </a:cubicBezTo>
                      <a:cubicBezTo>
                        <a:pt x="126" y="265"/>
                        <a:pt x="130" y="265"/>
                        <a:pt x="134" y="266"/>
                      </a:cubicBezTo>
                      <a:cubicBezTo>
                        <a:pt x="137" y="266"/>
                        <a:pt x="140" y="266"/>
                        <a:pt x="143" y="267"/>
                      </a:cubicBezTo>
                      <a:cubicBezTo>
                        <a:pt x="146" y="267"/>
                        <a:pt x="148" y="268"/>
                        <a:pt x="150" y="268"/>
                      </a:cubicBezTo>
                      <a:cubicBezTo>
                        <a:pt x="153" y="269"/>
                        <a:pt x="155" y="269"/>
                        <a:pt x="156" y="270"/>
                      </a:cubicBezTo>
                      <a:lnTo>
                        <a:pt x="156" y="302"/>
                      </a:lnTo>
                      <a:cubicBezTo>
                        <a:pt x="154" y="301"/>
                        <a:pt x="153" y="299"/>
                        <a:pt x="150" y="299"/>
                      </a:cubicBezTo>
                      <a:cubicBezTo>
                        <a:pt x="148" y="297"/>
                        <a:pt x="146" y="297"/>
                        <a:pt x="143" y="296"/>
                      </a:cubicBezTo>
                      <a:cubicBezTo>
                        <a:pt x="140" y="295"/>
                        <a:pt x="138" y="294"/>
                        <a:pt x="135" y="294"/>
                      </a:cubicBezTo>
                      <a:cubicBezTo>
                        <a:pt x="132" y="293"/>
                        <a:pt x="129" y="293"/>
                        <a:pt x="126" y="293"/>
                      </a:cubicBezTo>
                      <a:cubicBezTo>
                        <a:pt x="121" y="293"/>
                        <a:pt x="118" y="294"/>
                        <a:pt x="116" y="295"/>
                      </a:cubicBezTo>
                      <a:cubicBezTo>
                        <a:pt x="113" y="297"/>
                        <a:pt x="112" y="299"/>
                        <a:pt x="112" y="302"/>
                      </a:cubicBezTo>
                      <a:cubicBezTo>
                        <a:pt x="112" y="303"/>
                        <a:pt x="112" y="304"/>
                        <a:pt x="113" y="305"/>
                      </a:cubicBezTo>
                      <a:cubicBezTo>
                        <a:pt x="113" y="307"/>
                        <a:pt x="114" y="307"/>
                        <a:pt x="115" y="308"/>
                      </a:cubicBezTo>
                      <a:cubicBezTo>
                        <a:pt x="116" y="309"/>
                        <a:pt x="118" y="310"/>
                        <a:pt x="120" y="311"/>
                      </a:cubicBezTo>
                      <a:cubicBezTo>
                        <a:pt x="122" y="312"/>
                        <a:pt x="125" y="314"/>
                        <a:pt x="128" y="315"/>
                      </a:cubicBezTo>
                      <a:cubicBezTo>
                        <a:pt x="133" y="317"/>
                        <a:pt x="137" y="319"/>
                        <a:pt x="142" y="321"/>
                      </a:cubicBezTo>
                      <a:cubicBezTo>
                        <a:pt x="146" y="324"/>
                        <a:pt x="150" y="327"/>
                        <a:pt x="153" y="330"/>
                      </a:cubicBezTo>
                      <a:cubicBezTo>
                        <a:pt x="156" y="333"/>
                        <a:pt x="158" y="336"/>
                        <a:pt x="160" y="340"/>
                      </a:cubicBezTo>
                      <a:cubicBezTo>
                        <a:pt x="162" y="344"/>
                        <a:pt x="163" y="349"/>
                        <a:pt x="163" y="354"/>
                      </a:cubicBezTo>
                      <a:cubicBezTo>
                        <a:pt x="163" y="356"/>
                        <a:pt x="163" y="359"/>
                        <a:pt x="162" y="362"/>
                      </a:cubicBezTo>
                      <a:close/>
                      <a:moveTo>
                        <a:pt x="256" y="423"/>
                      </a:moveTo>
                      <a:lnTo>
                        <a:pt x="229" y="393"/>
                      </a:lnTo>
                      <a:cubicBezTo>
                        <a:pt x="221" y="393"/>
                        <a:pt x="213" y="391"/>
                        <a:pt x="206" y="388"/>
                      </a:cubicBezTo>
                      <a:cubicBezTo>
                        <a:pt x="199" y="385"/>
                        <a:pt x="193" y="381"/>
                        <a:pt x="188" y="375"/>
                      </a:cubicBezTo>
                      <a:cubicBezTo>
                        <a:pt x="183" y="370"/>
                        <a:pt x="179" y="364"/>
                        <a:pt x="176" y="356"/>
                      </a:cubicBezTo>
                      <a:cubicBezTo>
                        <a:pt x="173" y="349"/>
                        <a:pt x="171" y="340"/>
                        <a:pt x="171" y="331"/>
                      </a:cubicBezTo>
                      <a:cubicBezTo>
                        <a:pt x="171" y="321"/>
                        <a:pt x="173" y="312"/>
                        <a:pt x="176" y="304"/>
                      </a:cubicBezTo>
                      <a:cubicBezTo>
                        <a:pt x="179" y="296"/>
                        <a:pt x="183" y="289"/>
                        <a:pt x="189" y="284"/>
                      </a:cubicBezTo>
                      <a:cubicBezTo>
                        <a:pt x="194" y="278"/>
                        <a:pt x="201" y="273"/>
                        <a:pt x="209" y="270"/>
                      </a:cubicBezTo>
                      <a:cubicBezTo>
                        <a:pt x="217" y="267"/>
                        <a:pt x="225" y="265"/>
                        <a:pt x="235" y="265"/>
                      </a:cubicBezTo>
                      <a:cubicBezTo>
                        <a:pt x="243" y="265"/>
                        <a:pt x="252" y="267"/>
                        <a:pt x="259" y="270"/>
                      </a:cubicBezTo>
                      <a:cubicBezTo>
                        <a:pt x="267" y="273"/>
                        <a:pt x="273" y="277"/>
                        <a:pt x="278" y="282"/>
                      </a:cubicBezTo>
                      <a:cubicBezTo>
                        <a:pt x="284" y="288"/>
                        <a:pt x="288" y="294"/>
                        <a:pt x="291" y="302"/>
                      </a:cubicBezTo>
                      <a:cubicBezTo>
                        <a:pt x="294" y="310"/>
                        <a:pt x="296" y="319"/>
                        <a:pt x="296" y="329"/>
                      </a:cubicBezTo>
                      <a:cubicBezTo>
                        <a:pt x="296" y="336"/>
                        <a:pt x="295" y="343"/>
                        <a:pt x="293" y="349"/>
                      </a:cubicBezTo>
                      <a:cubicBezTo>
                        <a:pt x="291" y="355"/>
                        <a:pt x="289" y="360"/>
                        <a:pt x="286" y="365"/>
                      </a:cubicBezTo>
                      <a:cubicBezTo>
                        <a:pt x="283" y="370"/>
                        <a:pt x="279" y="374"/>
                        <a:pt x="275" y="378"/>
                      </a:cubicBezTo>
                      <a:cubicBezTo>
                        <a:pt x="271" y="382"/>
                        <a:pt x="266" y="385"/>
                        <a:pt x="261" y="387"/>
                      </a:cubicBezTo>
                      <a:lnTo>
                        <a:pt x="303" y="423"/>
                      </a:lnTo>
                      <a:lnTo>
                        <a:pt x="256" y="423"/>
                      </a:lnTo>
                      <a:lnTo>
                        <a:pt x="256" y="423"/>
                      </a:lnTo>
                      <a:close/>
                      <a:moveTo>
                        <a:pt x="393" y="391"/>
                      </a:moveTo>
                      <a:lnTo>
                        <a:pt x="313" y="391"/>
                      </a:lnTo>
                      <a:lnTo>
                        <a:pt x="313" y="267"/>
                      </a:lnTo>
                      <a:lnTo>
                        <a:pt x="351" y="267"/>
                      </a:lnTo>
                      <a:lnTo>
                        <a:pt x="351" y="362"/>
                      </a:lnTo>
                      <a:lnTo>
                        <a:pt x="393" y="362"/>
                      </a:lnTo>
                      <a:lnTo>
                        <a:pt x="393" y="391"/>
                      </a:lnTo>
                      <a:lnTo>
                        <a:pt x="393" y="391"/>
                      </a:lnTo>
                      <a:close/>
                      <a:moveTo>
                        <a:pt x="231" y="134"/>
                      </a:moveTo>
                      <a:cubicBezTo>
                        <a:pt x="140" y="134"/>
                        <a:pt x="67" y="112"/>
                        <a:pt x="67" y="84"/>
                      </a:cubicBezTo>
                      <a:cubicBezTo>
                        <a:pt x="67" y="56"/>
                        <a:pt x="140" y="34"/>
                        <a:pt x="231" y="34"/>
                      </a:cubicBezTo>
                      <a:cubicBezTo>
                        <a:pt x="322" y="34"/>
                        <a:pt x="396" y="56"/>
                        <a:pt x="396" y="84"/>
                      </a:cubicBezTo>
                      <a:cubicBezTo>
                        <a:pt x="396" y="112"/>
                        <a:pt x="322" y="134"/>
                        <a:pt x="231" y="13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sp>
          <p:nvSpPr>
            <p:cNvPr id="117" name="Freeform 7"/>
            <p:cNvSpPr>
              <a:spLocks noEditPoints="1"/>
            </p:cNvSpPr>
            <p:nvPr/>
          </p:nvSpPr>
          <p:spPr bwMode="auto">
            <a:xfrm>
              <a:off x="6630165" y="2474942"/>
              <a:ext cx="862401" cy="635580"/>
            </a:xfrm>
            <a:custGeom>
              <a:avLst/>
              <a:gdLst>
                <a:gd name="T0" fmla="*/ 767 w 815"/>
                <a:gd name="T1" fmla="*/ 28 h 599"/>
                <a:gd name="T2" fmla="*/ 703 w 815"/>
                <a:gd name="T3" fmla="*/ 74 h 599"/>
                <a:gd name="T4" fmla="*/ 669 w 815"/>
                <a:gd name="T5" fmla="*/ 252 h 599"/>
                <a:gd name="T6" fmla="*/ 679 w 815"/>
                <a:gd name="T7" fmla="*/ 188 h 599"/>
                <a:gd name="T8" fmla="*/ 659 w 815"/>
                <a:gd name="T9" fmla="*/ 174 h 599"/>
                <a:gd name="T10" fmla="*/ 634 w 815"/>
                <a:gd name="T11" fmla="*/ 153 h 599"/>
                <a:gd name="T12" fmla="*/ 642 w 815"/>
                <a:gd name="T13" fmla="*/ 132 h 599"/>
                <a:gd name="T14" fmla="*/ 613 w 815"/>
                <a:gd name="T15" fmla="*/ 87 h 599"/>
                <a:gd name="T16" fmla="*/ 604 w 815"/>
                <a:gd name="T17" fmla="*/ 78 h 599"/>
                <a:gd name="T18" fmla="*/ 352 w 815"/>
                <a:gd name="T19" fmla="*/ 72 h 599"/>
                <a:gd name="T20" fmla="*/ 358 w 815"/>
                <a:gd name="T21" fmla="*/ 82 h 599"/>
                <a:gd name="T22" fmla="*/ 253 w 815"/>
                <a:gd name="T23" fmla="*/ 161 h 599"/>
                <a:gd name="T24" fmla="*/ 220 w 815"/>
                <a:gd name="T25" fmla="*/ 291 h 599"/>
                <a:gd name="T26" fmla="*/ 272 w 815"/>
                <a:gd name="T27" fmla="*/ 266 h 599"/>
                <a:gd name="T28" fmla="*/ 271 w 815"/>
                <a:gd name="T29" fmla="*/ 387 h 599"/>
                <a:gd name="T30" fmla="*/ 389 w 815"/>
                <a:gd name="T31" fmla="*/ 347 h 599"/>
                <a:gd name="T32" fmla="*/ 407 w 815"/>
                <a:gd name="T33" fmla="*/ 159 h 599"/>
                <a:gd name="T34" fmla="*/ 408 w 815"/>
                <a:gd name="T35" fmla="*/ 372 h 599"/>
                <a:gd name="T36" fmla="*/ 262 w 815"/>
                <a:gd name="T37" fmla="*/ 410 h 599"/>
                <a:gd name="T38" fmla="*/ 216 w 815"/>
                <a:gd name="T39" fmla="*/ 331 h 599"/>
                <a:gd name="T40" fmla="*/ 171 w 815"/>
                <a:gd name="T41" fmla="*/ 257 h 599"/>
                <a:gd name="T42" fmla="*/ 254 w 815"/>
                <a:gd name="T43" fmla="*/ 134 h 599"/>
                <a:gd name="T44" fmla="*/ 47 w 815"/>
                <a:gd name="T45" fmla="*/ 270 h 599"/>
                <a:gd name="T46" fmla="*/ 35 w 815"/>
                <a:gd name="T47" fmla="*/ 236 h 599"/>
                <a:gd name="T48" fmla="*/ 5 w 815"/>
                <a:gd name="T49" fmla="*/ 230 h 599"/>
                <a:gd name="T50" fmla="*/ 31 w 815"/>
                <a:gd name="T51" fmla="*/ 293 h 599"/>
                <a:gd name="T52" fmla="*/ 69 w 815"/>
                <a:gd name="T53" fmla="*/ 397 h 599"/>
                <a:gd name="T54" fmla="*/ 111 w 815"/>
                <a:gd name="T55" fmla="*/ 529 h 599"/>
                <a:gd name="T56" fmla="*/ 193 w 815"/>
                <a:gd name="T57" fmla="*/ 582 h 599"/>
                <a:gd name="T58" fmla="*/ 222 w 815"/>
                <a:gd name="T59" fmla="*/ 509 h 599"/>
                <a:gd name="T60" fmla="*/ 280 w 815"/>
                <a:gd name="T61" fmla="*/ 486 h 599"/>
                <a:gd name="T62" fmla="*/ 333 w 815"/>
                <a:gd name="T63" fmla="*/ 493 h 599"/>
                <a:gd name="T64" fmla="*/ 303 w 815"/>
                <a:gd name="T65" fmla="*/ 558 h 599"/>
                <a:gd name="T66" fmla="*/ 436 w 815"/>
                <a:gd name="T67" fmla="*/ 514 h 599"/>
                <a:gd name="T68" fmla="*/ 455 w 815"/>
                <a:gd name="T69" fmla="*/ 369 h 599"/>
                <a:gd name="T70" fmla="*/ 499 w 815"/>
                <a:gd name="T71" fmla="*/ 381 h 599"/>
                <a:gd name="T72" fmla="*/ 616 w 815"/>
                <a:gd name="T73" fmla="*/ 370 h 599"/>
                <a:gd name="T74" fmla="*/ 568 w 815"/>
                <a:gd name="T75" fmla="*/ 402 h 599"/>
                <a:gd name="T76" fmla="*/ 683 w 815"/>
                <a:gd name="T77" fmla="*/ 363 h 599"/>
                <a:gd name="T78" fmla="*/ 464 w 815"/>
                <a:gd name="T79" fmla="*/ 159 h 599"/>
                <a:gd name="T80" fmla="*/ 522 w 815"/>
                <a:gd name="T81" fmla="*/ 109 h 599"/>
                <a:gd name="T82" fmla="*/ 464 w 815"/>
                <a:gd name="T83" fmla="*/ 159 h 599"/>
                <a:gd name="T84" fmla="*/ 514 w 815"/>
                <a:gd name="T85" fmla="*/ 227 h 599"/>
                <a:gd name="T86" fmla="*/ 526 w 815"/>
                <a:gd name="T87" fmla="*/ 206 h 599"/>
                <a:gd name="T88" fmla="*/ 507 w 815"/>
                <a:gd name="T89" fmla="*/ 187 h 599"/>
                <a:gd name="T90" fmla="*/ 491 w 815"/>
                <a:gd name="T91" fmla="*/ 202 h 599"/>
                <a:gd name="T92" fmla="*/ 564 w 815"/>
                <a:gd name="T93" fmla="*/ 149 h 599"/>
                <a:gd name="T94" fmla="*/ 548 w 815"/>
                <a:gd name="T95" fmla="*/ 157 h 599"/>
                <a:gd name="T96" fmla="*/ 567 w 815"/>
                <a:gd name="T97" fmla="*/ 180 h 599"/>
                <a:gd name="T98" fmla="*/ 589 w 815"/>
                <a:gd name="T99" fmla="*/ 174 h 599"/>
                <a:gd name="T100" fmla="*/ 748 w 815"/>
                <a:gd name="T101" fmla="*/ 78 h 599"/>
                <a:gd name="T102" fmla="*/ 714 w 815"/>
                <a:gd name="T103" fmla="*/ 81 h 599"/>
                <a:gd name="T104" fmla="*/ 768 w 815"/>
                <a:gd name="T105" fmla="*/ 4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5" h="599">
                  <a:moveTo>
                    <a:pt x="809" y="164"/>
                  </a:moveTo>
                  <a:cubicBezTo>
                    <a:pt x="805" y="56"/>
                    <a:pt x="775" y="28"/>
                    <a:pt x="767" y="28"/>
                  </a:cubicBezTo>
                  <a:cubicBezTo>
                    <a:pt x="756" y="29"/>
                    <a:pt x="752" y="47"/>
                    <a:pt x="740" y="55"/>
                  </a:cubicBezTo>
                  <a:cubicBezTo>
                    <a:pt x="723" y="67"/>
                    <a:pt x="713" y="64"/>
                    <a:pt x="703" y="74"/>
                  </a:cubicBezTo>
                  <a:cubicBezTo>
                    <a:pt x="693" y="83"/>
                    <a:pt x="713" y="108"/>
                    <a:pt x="710" y="172"/>
                  </a:cubicBezTo>
                  <a:cubicBezTo>
                    <a:pt x="707" y="230"/>
                    <a:pt x="669" y="252"/>
                    <a:pt x="669" y="252"/>
                  </a:cubicBezTo>
                  <a:cubicBezTo>
                    <a:pt x="669" y="252"/>
                    <a:pt x="687" y="226"/>
                    <a:pt x="689" y="208"/>
                  </a:cubicBezTo>
                  <a:cubicBezTo>
                    <a:pt x="692" y="195"/>
                    <a:pt x="684" y="192"/>
                    <a:pt x="679" y="188"/>
                  </a:cubicBezTo>
                  <a:cubicBezTo>
                    <a:pt x="668" y="178"/>
                    <a:pt x="646" y="203"/>
                    <a:pt x="640" y="208"/>
                  </a:cubicBezTo>
                  <a:cubicBezTo>
                    <a:pt x="650" y="198"/>
                    <a:pt x="665" y="185"/>
                    <a:pt x="659" y="174"/>
                  </a:cubicBezTo>
                  <a:cubicBezTo>
                    <a:pt x="649" y="157"/>
                    <a:pt x="625" y="169"/>
                    <a:pt x="620" y="170"/>
                  </a:cubicBezTo>
                  <a:cubicBezTo>
                    <a:pt x="625" y="168"/>
                    <a:pt x="636" y="164"/>
                    <a:pt x="634" y="153"/>
                  </a:cubicBezTo>
                  <a:cubicBezTo>
                    <a:pt x="630" y="134"/>
                    <a:pt x="611" y="138"/>
                    <a:pt x="608" y="139"/>
                  </a:cubicBezTo>
                  <a:cubicBezTo>
                    <a:pt x="616" y="135"/>
                    <a:pt x="620" y="131"/>
                    <a:pt x="642" y="132"/>
                  </a:cubicBezTo>
                  <a:cubicBezTo>
                    <a:pt x="654" y="132"/>
                    <a:pt x="651" y="120"/>
                    <a:pt x="643" y="110"/>
                  </a:cubicBezTo>
                  <a:cubicBezTo>
                    <a:pt x="631" y="96"/>
                    <a:pt x="623" y="90"/>
                    <a:pt x="613" y="87"/>
                  </a:cubicBezTo>
                  <a:cubicBezTo>
                    <a:pt x="602" y="83"/>
                    <a:pt x="581" y="86"/>
                    <a:pt x="581" y="86"/>
                  </a:cubicBezTo>
                  <a:cubicBezTo>
                    <a:pt x="581" y="86"/>
                    <a:pt x="596" y="76"/>
                    <a:pt x="604" y="78"/>
                  </a:cubicBezTo>
                  <a:cubicBezTo>
                    <a:pt x="593" y="63"/>
                    <a:pt x="557" y="8"/>
                    <a:pt x="496" y="6"/>
                  </a:cubicBezTo>
                  <a:cubicBezTo>
                    <a:pt x="385" y="0"/>
                    <a:pt x="352" y="72"/>
                    <a:pt x="352" y="72"/>
                  </a:cubicBezTo>
                  <a:lnTo>
                    <a:pt x="407" y="70"/>
                  </a:lnTo>
                  <a:cubicBezTo>
                    <a:pt x="407" y="70"/>
                    <a:pt x="390" y="76"/>
                    <a:pt x="358" y="82"/>
                  </a:cubicBezTo>
                  <a:cubicBezTo>
                    <a:pt x="332" y="86"/>
                    <a:pt x="333" y="86"/>
                    <a:pt x="325" y="87"/>
                  </a:cubicBezTo>
                  <a:cubicBezTo>
                    <a:pt x="313" y="90"/>
                    <a:pt x="281" y="128"/>
                    <a:pt x="253" y="161"/>
                  </a:cubicBezTo>
                  <a:cubicBezTo>
                    <a:pt x="224" y="193"/>
                    <a:pt x="194" y="234"/>
                    <a:pt x="194" y="251"/>
                  </a:cubicBezTo>
                  <a:cubicBezTo>
                    <a:pt x="194" y="267"/>
                    <a:pt x="211" y="278"/>
                    <a:pt x="220" y="291"/>
                  </a:cubicBezTo>
                  <a:cubicBezTo>
                    <a:pt x="230" y="305"/>
                    <a:pt x="232" y="312"/>
                    <a:pt x="232" y="312"/>
                  </a:cubicBezTo>
                  <a:lnTo>
                    <a:pt x="272" y="266"/>
                  </a:lnTo>
                  <a:lnTo>
                    <a:pt x="226" y="361"/>
                  </a:lnTo>
                  <a:cubicBezTo>
                    <a:pt x="226" y="361"/>
                    <a:pt x="247" y="389"/>
                    <a:pt x="271" y="387"/>
                  </a:cubicBezTo>
                  <a:cubicBezTo>
                    <a:pt x="288" y="384"/>
                    <a:pt x="328" y="353"/>
                    <a:pt x="352" y="348"/>
                  </a:cubicBezTo>
                  <a:cubicBezTo>
                    <a:pt x="378" y="343"/>
                    <a:pt x="389" y="347"/>
                    <a:pt x="389" y="347"/>
                  </a:cubicBezTo>
                  <a:cubicBezTo>
                    <a:pt x="389" y="347"/>
                    <a:pt x="407" y="301"/>
                    <a:pt x="398" y="268"/>
                  </a:cubicBezTo>
                  <a:cubicBezTo>
                    <a:pt x="383" y="210"/>
                    <a:pt x="394" y="178"/>
                    <a:pt x="407" y="159"/>
                  </a:cubicBezTo>
                  <a:cubicBezTo>
                    <a:pt x="397" y="237"/>
                    <a:pt x="423" y="242"/>
                    <a:pt x="421" y="293"/>
                  </a:cubicBezTo>
                  <a:cubicBezTo>
                    <a:pt x="420" y="331"/>
                    <a:pt x="408" y="372"/>
                    <a:pt x="408" y="372"/>
                  </a:cubicBezTo>
                  <a:cubicBezTo>
                    <a:pt x="408" y="372"/>
                    <a:pt x="371" y="359"/>
                    <a:pt x="343" y="374"/>
                  </a:cubicBezTo>
                  <a:cubicBezTo>
                    <a:pt x="314" y="389"/>
                    <a:pt x="290" y="410"/>
                    <a:pt x="262" y="410"/>
                  </a:cubicBezTo>
                  <a:cubicBezTo>
                    <a:pt x="234" y="410"/>
                    <a:pt x="196" y="361"/>
                    <a:pt x="196" y="361"/>
                  </a:cubicBezTo>
                  <a:lnTo>
                    <a:pt x="216" y="331"/>
                  </a:lnTo>
                  <a:cubicBezTo>
                    <a:pt x="216" y="331"/>
                    <a:pt x="213" y="321"/>
                    <a:pt x="205" y="312"/>
                  </a:cubicBezTo>
                  <a:cubicBezTo>
                    <a:pt x="193" y="297"/>
                    <a:pt x="173" y="275"/>
                    <a:pt x="171" y="257"/>
                  </a:cubicBezTo>
                  <a:cubicBezTo>
                    <a:pt x="170" y="227"/>
                    <a:pt x="200" y="195"/>
                    <a:pt x="211" y="183"/>
                  </a:cubicBezTo>
                  <a:cubicBezTo>
                    <a:pt x="222" y="169"/>
                    <a:pt x="254" y="134"/>
                    <a:pt x="254" y="134"/>
                  </a:cubicBezTo>
                  <a:cubicBezTo>
                    <a:pt x="254" y="134"/>
                    <a:pt x="159" y="147"/>
                    <a:pt x="120" y="193"/>
                  </a:cubicBezTo>
                  <a:cubicBezTo>
                    <a:pt x="72" y="251"/>
                    <a:pt x="65" y="267"/>
                    <a:pt x="47" y="270"/>
                  </a:cubicBezTo>
                  <a:cubicBezTo>
                    <a:pt x="30" y="272"/>
                    <a:pt x="23" y="253"/>
                    <a:pt x="23" y="253"/>
                  </a:cubicBezTo>
                  <a:cubicBezTo>
                    <a:pt x="23" y="253"/>
                    <a:pt x="37" y="252"/>
                    <a:pt x="35" y="236"/>
                  </a:cubicBezTo>
                  <a:cubicBezTo>
                    <a:pt x="33" y="210"/>
                    <a:pt x="39" y="195"/>
                    <a:pt x="39" y="195"/>
                  </a:cubicBezTo>
                  <a:cubicBezTo>
                    <a:pt x="39" y="195"/>
                    <a:pt x="11" y="212"/>
                    <a:pt x="5" y="230"/>
                  </a:cubicBezTo>
                  <a:cubicBezTo>
                    <a:pt x="0" y="248"/>
                    <a:pt x="12" y="253"/>
                    <a:pt x="12" y="253"/>
                  </a:cubicBezTo>
                  <a:cubicBezTo>
                    <a:pt x="12" y="253"/>
                    <a:pt x="12" y="286"/>
                    <a:pt x="31" y="293"/>
                  </a:cubicBezTo>
                  <a:cubicBezTo>
                    <a:pt x="50" y="301"/>
                    <a:pt x="65" y="294"/>
                    <a:pt x="65" y="294"/>
                  </a:cubicBezTo>
                  <a:cubicBezTo>
                    <a:pt x="65" y="294"/>
                    <a:pt x="53" y="354"/>
                    <a:pt x="69" y="397"/>
                  </a:cubicBezTo>
                  <a:cubicBezTo>
                    <a:pt x="86" y="441"/>
                    <a:pt x="118" y="489"/>
                    <a:pt x="118" y="489"/>
                  </a:cubicBezTo>
                  <a:cubicBezTo>
                    <a:pt x="118" y="489"/>
                    <a:pt x="115" y="521"/>
                    <a:pt x="111" y="529"/>
                  </a:cubicBezTo>
                  <a:cubicBezTo>
                    <a:pt x="109" y="538"/>
                    <a:pt x="96" y="557"/>
                    <a:pt x="115" y="570"/>
                  </a:cubicBezTo>
                  <a:cubicBezTo>
                    <a:pt x="135" y="584"/>
                    <a:pt x="182" y="589"/>
                    <a:pt x="193" y="582"/>
                  </a:cubicBezTo>
                  <a:cubicBezTo>
                    <a:pt x="204" y="576"/>
                    <a:pt x="201" y="557"/>
                    <a:pt x="203" y="550"/>
                  </a:cubicBezTo>
                  <a:cubicBezTo>
                    <a:pt x="204" y="543"/>
                    <a:pt x="219" y="516"/>
                    <a:pt x="222" y="509"/>
                  </a:cubicBezTo>
                  <a:cubicBezTo>
                    <a:pt x="223" y="501"/>
                    <a:pt x="223" y="460"/>
                    <a:pt x="220" y="446"/>
                  </a:cubicBezTo>
                  <a:cubicBezTo>
                    <a:pt x="223" y="453"/>
                    <a:pt x="235" y="484"/>
                    <a:pt x="280" y="486"/>
                  </a:cubicBezTo>
                  <a:cubicBezTo>
                    <a:pt x="321" y="487"/>
                    <a:pt x="334" y="465"/>
                    <a:pt x="334" y="450"/>
                  </a:cubicBezTo>
                  <a:cubicBezTo>
                    <a:pt x="334" y="457"/>
                    <a:pt x="337" y="487"/>
                    <a:pt x="333" y="493"/>
                  </a:cubicBezTo>
                  <a:cubicBezTo>
                    <a:pt x="329" y="498"/>
                    <a:pt x="317" y="502"/>
                    <a:pt x="305" y="509"/>
                  </a:cubicBezTo>
                  <a:cubicBezTo>
                    <a:pt x="292" y="517"/>
                    <a:pt x="276" y="525"/>
                    <a:pt x="303" y="558"/>
                  </a:cubicBezTo>
                  <a:cubicBezTo>
                    <a:pt x="333" y="596"/>
                    <a:pt x="339" y="599"/>
                    <a:pt x="364" y="578"/>
                  </a:cubicBezTo>
                  <a:cubicBezTo>
                    <a:pt x="390" y="558"/>
                    <a:pt x="417" y="539"/>
                    <a:pt x="436" y="514"/>
                  </a:cubicBezTo>
                  <a:cubicBezTo>
                    <a:pt x="455" y="490"/>
                    <a:pt x="489" y="400"/>
                    <a:pt x="489" y="400"/>
                  </a:cubicBezTo>
                  <a:cubicBezTo>
                    <a:pt x="489" y="400"/>
                    <a:pt x="469" y="387"/>
                    <a:pt x="455" y="369"/>
                  </a:cubicBezTo>
                  <a:cubicBezTo>
                    <a:pt x="446" y="355"/>
                    <a:pt x="443" y="347"/>
                    <a:pt x="443" y="347"/>
                  </a:cubicBezTo>
                  <a:cubicBezTo>
                    <a:pt x="443" y="347"/>
                    <a:pt x="470" y="374"/>
                    <a:pt x="499" y="381"/>
                  </a:cubicBezTo>
                  <a:cubicBezTo>
                    <a:pt x="510" y="393"/>
                    <a:pt x="528" y="411"/>
                    <a:pt x="543" y="416"/>
                  </a:cubicBezTo>
                  <a:cubicBezTo>
                    <a:pt x="598" y="440"/>
                    <a:pt x="616" y="370"/>
                    <a:pt x="616" y="370"/>
                  </a:cubicBezTo>
                  <a:lnTo>
                    <a:pt x="608" y="369"/>
                  </a:lnTo>
                  <a:cubicBezTo>
                    <a:pt x="608" y="369"/>
                    <a:pt x="593" y="404"/>
                    <a:pt x="568" y="402"/>
                  </a:cubicBezTo>
                  <a:cubicBezTo>
                    <a:pt x="519" y="396"/>
                    <a:pt x="534" y="295"/>
                    <a:pt x="534" y="295"/>
                  </a:cubicBezTo>
                  <a:cubicBezTo>
                    <a:pt x="534" y="295"/>
                    <a:pt x="583" y="366"/>
                    <a:pt x="683" y="363"/>
                  </a:cubicBezTo>
                  <a:cubicBezTo>
                    <a:pt x="744" y="365"/>
                    <a:pt x="815" y="294"/>
                    <a:pt x="809" y="164"/>
                  </a:cubicBezTo>
                  <a:close/>
                  <a:moveTo>
                    <a:pt x="464" y="159"/>
                  </a:moveTo>
                  <a:cubicBezTo>
                    <a:pt x="464" y="159"/>
                    <a:pt x="468" y="113"/>
                    <a:pt x="477" y="106"/>
                  </a:cubicBezTo>
                  <a:cubicBezTo>
                    <a:pt x="489" y="98"/>
                    <a:pt x="522" y="109"/>
                    <a:pt x="522" y="109"/>
                  </a:cubicBezTo>
                  <a:cubicBezTo>
                    <a:pt x="522" y="109"/>
                    <a:pt x="502" y="109"/>
                    <a:pt x="489" y="120"/>
                  </a:cubicBezTo>
                  <a:cubicBezTo>
                    <a:pt x="479" y="130"/>
                    <a:pt x="464" y="159"/>
                    <a:pt x="464" y="159"/>
                  </a:cubicBezTo>
                  <a:close/>
                  <a:moveTo>
                    <a:pt x="543" y="200"/>
                  </a:moveTo>
                  <a:cubicBezTo>
                    <a:pt x="528" y="212"/>
                    <a:pt x="514" y="227"/>
                    <a:pt x="514" y="227"/>
                  </a:cubicBezTo>
                  <a:cubicBezTo>
                    <a:pt x="514" y="227"/>
                    <a:pt x="517" y="221"/>
                    <a:pt x="519" y="217"/>
                  </a:cubicBezTo>
                  <a:cubicBezTo>
                    <a:pt x="522" y="211"/>
                    <a:pt x="526" y="206"/>
                    <a:pt x="526" y="206"/>
                  </a:cubicBezTo>
                  <a:cubicBezTo>
                    <a:pt x="526" y="206"/>
                    <a:pt x="521" y="204"/>
                    <a:pt x="514" y="198"/>
                  </a:cubicBezTo>
                  <a:cubicBezTo>
                    <a:pt x="510" y="193"/>
                    <a:pt x="509" y="189"/>
                    <a:pt x="507" y="187"/>
                  </a:cubicBezTo>
                  <a:cubicBezTo>
                    <a:pt x="507" y="187"/>
                    <a:pt x="504" y="188"/>
                    <a:pt x="500" y="192"/>
                  </a:cubicBezTo>
                  <a:cubicBezTo>
                    <a:pt x="496" y="195"/>
                    <a:pt x="491" y="202"/>
                    <a:pt x="491" y="202"/>
                  </a:cubicBezTo>
                  <a:cubicBezTo>
                    <a:pt x="491" y="202"/>
                    <a:pt x="504" y="176"/>
                    <a:pt x="523" y="162"/>
                  </a:cubicBezTo>
                  <a:cubicBezTo>
                    <a:pt x="544" y="149"/>
                    <a:pt x="564" y="149"/>
                    <a:pt x="564" y="149"/>
                  </a:cubicBezTo>
                  <a:cubicBezTo>
                    <a:pt x="564" y="149"/>
                    <a:pt x="562" y="149"/>
                    <a:pt x="555" y="153"/>
                  </a:cubicBezTo>
                  <a:cubicBezTo>
                    <a:pt x="548" y="157"/>
                    <a:pt x="548" y="157"/>
                    <a:pt x="548" y="157"/>
                  </a:cubicBezTo>
                  <a:cubicBezTo>
                    <a:pt x="548" y="157"/>
                    <a:pt x="555" y="159"/>
                    <a:pt x="560" y="165"/>
                  </a:cubicBezTo>
                  <a:cubicBezTo>
                    <a:pt x="566" y="172"/>
                    <a:pt x="567" y="180"/>
                    <a:pt x="567" y="180"/>
                  </a:cubicBezTo>
                  <a:cubicBezTo>
                    <a:pt x="567" y="180"/>
                    <a:pt x="568" y="180"/>
                    <a:pt x="575" y="177"/>
                  </a:cubicBezTo>
                  <a:cubicBezTo>
                    <a:pt x="582" y="174"/>
                    <a:pt x="589" y="174"/>
                    <a:pt x="589" y="174"/>
                  </a:cubicBezTo>
                  <a:cubicBezTo>
                    <a:pt x="589" y="174"/>
                    <a:pt x="564" y="183"/>
                    <a:pt x="543" y="200"/>
                  </a:cubicBezTo>
                  <a:close/>
                  <a:moveTo>
                    <a:pt x="748" y="78"/>
                  </a:moveTo>
                  <a:cubicBezTo>
                    <a:pt x="732" y="90"/>
                    <a:pt x="714" y="91"/>
                    <a:pt x="713" y="86"/>
                  </a:cubicBezTo>
                  <a:cubicBezTo>
                    <a:pt x="710" y="81"/>
                    <a:pt x="714" y="81"/>
                    <a:pt x="714" y="81"/>
                  </a:cubicBezTo>
                  <a:cubicBezTo>
                    <a:pt x="714" y="81"/>
                    <a:pt x="732" y="74"/>
                    <a:pt x="741" y="67"/>
                  </a:cubicBezTo>
                  <a:cubicBezTo>
                    <a:pt x="753" y="57"/>
                    <a:pt x="764" y="36"/>
                    <a:pt x="768" y="41"/>
                  </a:cubicBezTo>
                  <a:cubicBezTo>
                    <a:pt x="772" y="48"/>
                    <a:pt x="761" y="68"/>
                    <a:pt x="748" y="78"/>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8" name="Freeform 31"/>
            <p:cNvSpPr>
              <a:spLocks noEditPoints="1"/>
            </p:cNvSpPr>
            <p:nvPr/>
          </p:nvSpPr>
          <p:spPr bwMode="auto">
            <a:xfrm>
              <a:off x="6731381" y="3639850"/>
              <a:ext cx="703570" cy="608991"/>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nvGrpSpPr>
            <p:cNvPr id="140" name="Group 139"/>
            <p:cNvGrpSpPr/>
            <p:nvPr/>
          </p:nvGrpSpPr>
          <p:grpSpPr>
            <a:xfrm>
              <a:off x="6208011" y="2685016"/>
              <a:ext cx="307318" cy="1265581"/>
              <a:chOff x="6258954" y="1890660"/>
              <a:chExt cx="610613" cy="2514600"/>
            </a:xfrm>
          </p:grpSpPr>
          <p:cxnSp>
            <p:nvCxnSpPr>
              <p:cNvPr id="134" name="Straight Arrow Connector 133"/>
              <p:cNvCxnSpPr/>
              <p:nvPr/>
            </p:nvCxnSpPr>
            <p:spPr>
              <a:xfrm>
                <a:off x="6258954" y="1928751"/>
                <a:ext cx="592325" cy="2331"/>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6274281" y="1890660"/>
                <a:ext cx="258" cy="2514600"/>
              </a:xfrm>
              <a:prstGeom prst="line">
                <a:avLst/>
              </a:prstGeom>
              <a:ln w="412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6277242" y="4367594"/>
                <a:ext cx="592325" cy="2331"/>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42" name="Straight Arrow Connector 141"/>
            <p:cNvCxnSpPr/>
            <p:nvPr/>
          </p:nvCxnSpPr>
          <p:spPr>
            <a:xfrm flipH="1">
              <a:off x="5012854" y="3317806"/>
              <a:ext cx="1195158"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a:off x="2082260" y="3327471"/>
              <a:ext cx="119779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2147896" y="2778555"/>
              <a:ext cx="10634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rgbClr val="505050"/>
                      </a:gs>
                      <a:gs pos="30000">
                        <a:srgbClr val="505050"/>
                      </a:gs>
                    </a:gsLst>
                    <a:lin ang="5400000" scaled="0"/>
                  </a:gradFill>
                </a:rPr>
                <a:t>Queries</a:t>
              </a:r>
            </a:p>
          </p:txBody>
        </p:sp>
        <p:sp>
          <p:nvSpPr>
            <p:cNvPr id="149" name="TextBox 148"/>
            <p:cNvSpPr txBox="1"/>
            <p:nvPr/>
          </p:nvSpPr>
          <p:spPr>
            <a:xfrm>
              <a:off x="2156250" y="3361480"/>
              <a:ext cx="1001621"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rgbClr val="505050"/>
                      </a:gs>
                      <a:gs pos="30000">
                        <a:srgbClr val="505050"/>
                      </a:gs>
                    </a:gsLst>
                    <a:lin ang="5400000" scaled="0"/>
                  </a:gradFill>
                </a:rPr>
                <a:t>Results</a:t>
              </a:r>
            </a:p>
          </p:txBody>
        </p:sp>
        <p:sp>
          <p:nvSpPr>
            <p:cNvPr id="150" name="TextBox 149"/>
            <p:cNvSpPr txBox="1"/>
            <p:nvPr/>
          </p:nvSpPr>
          <p:spPr>
            <a:xfrm>
              <a:off x="4965407" y="2778555"/>
              <a:ext cx="1161600"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rgbClr val="505050"/>
                      </a:gs>
                      <a:gs pos="30000">
                        <a:srgbClr val="505050"/>
                      </a:gs>
                    </a:gsLst>
                    <a:lin ang="5400000" scaled="0"/>
                  </a:gradFill>
                </a:rPr>
                <a:t>PolyBase</a:t>
              </a:r>
            </a:p>
          </p:txBody>
        </p:sp>
        <p:sp>
          <p:nvSpPr>
            <p:cNvPr id="152" name="TextBox 151"/>
            <p:cNvSpPr txBox="1"/>
            <p:nvPr/>
          </p:nvSpPr>
          <p:spPr>
            <a:xfrm>
              <a:off x="6490581" y="3014039"/>
              <a:ext cx="1100301"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rgbClr val="505050"/>
                      </a:gs>
                      <a:gs pos="30000">
                        <a:srgbClr val="505050"/>
                      </a:gs>
                    </a:gsLst>
                    <a:lin ang="5400000" scaled="0"/>
                  </a:gradFill>
                </a:rPr>
                <a:t>Hadoop</a:t>
              </a:r>
            </a:p>
          </p:txBody>
        </p:sp>
        <p:sp>
          <p:nvSpPr>
            <p:cNvPr id="153" name="TextBox 152"/>
            <p:cNvSpPr txBox="1"/>
            <p:nvPr/>
          </p:nvSpPr>
          <p:spPr>
            <a:xfrm>
              <a:off x="6118461" y="4168079"/>
              <a:ext cx="2100896"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rgbClr val="505050"/>
                      </a:gs>
                      <a:gs pos="30000">
                        <a:srgbClr val="505050"/>
                      </a:gs>
                    </a:gsLst>
                    <a:lin ang="5400000" scaled="0"/>
                  </a:gradFill>
                </a:rPr>
                <a:t>Azure Blob </a:t>
              </a:r>
              <a:r>
                <a:rPr lang="en-US" sz="1600" dirty="0">
                  <a:gradFill>
                    <a:gsLst>
                      <a:gs pos="2917">
                        <a:srgbClr val="505050"/>
                      </a:gs>
                      <a:gs pos="30000">
                        <a:srgbClr val="505050"/>
                      </a:gs>
                    </a:gsLst>
                    <a:lin ang="5400000" scaled="0"/>
                  </a:gradFill>
                </a:rPr>
                <a:t>S</a:t>
              </a:r>
              <a:r>
                <a:rPr lang="en-US" sz="1600" dirty="0" smtClean="0">
                  <a:gradFill>
                    <a:gsLst>
                      <a:gs pos="2917">
                        <a:srgbClr val="505050"/>
                      </a:gs>
                      <a:gs pos="30000">
                        <a:srgbClr val="505050"/>
                      </a:gs>
                    </a:gsLst>
                    <a:lin ang="5400000" scaled="0"/>
                  </a:gradFill>
                </a:rPr>
                <a:t>torage</a:t>
              </a:r>
            </a:p>
          </p:txBody>
        </p:sp>
      </p:grpSp>
    </p:spTree>
    <p:extLst>
      <p:ext uri="{BB962C8B-B14F-4D97-AF65-F5344CB8AC3E}">
        <p14:creationId xmlns:p14="http://schemas.microsoft.com/office/powerpoint/2010/main" val="13194003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4800" dirty="0" smtClean="0"/>
              <a:t>Agnostic architecture</a:t>
            </a:r>
            <a:endParaRPr lang="en-GB" sz="4800" dirty="0"/>
          </a:p>
        </p:txBody>
      </p:sp>
      <p:grpSp>
        <p:nvGrpSpPr>
          <p:cNvPr id="2" name="Group 1"/>
          <p:cNvGrpSpPr/>
          <p:nvPr/>
        </p:nvGrpSpPr>
        <p:grpSpPr>
          <a:xfrm>
            <a:off x="462658" y="1346094"/>
            <a:ext cx="8226940" cy="4596274"/>
            <a:chOff x="485301" y="1671176"/>
            <a:chExt cx="8226940" cy="4596274"/>
          </a:xfrm>
        </p:grpSpPr>
        <p:sp>
          <p:nvSpPr>
            <p:cNvPr id="5" name="Rectangle 4"/>
            <p:cNvSpPr/>
            <p:nvPr/>
          </p:nvSpPr>
          <p:spPr>
            <a:xfrm>
              <a:off x="485301" y="1671176"/>
              <a:ext cx="4055562" cy="2239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t"/>
            <a:lstStyle/>
            <a:p>
              <a:r>
                <a:rPr lang="en-GB" sz="2400" dirty="0">
                  <a:solidFill>
                    <a:srgbClr val="FFFFFF"/>
                  </a:solidFill>
                  <a:latin typeface="Segoe UI Light"/>
                </a:rPr>
                <a:t>PolyBase is </a:t>
              </a:r>
              <a:r>
                <a:rPr lang="en-GB" sz="2400" dirty="0" smtClean="0">
                  <a:solidFill>
                    <a:srgbClr val="FFFFFF"/>
                  </a:solidFill>
                  <a:latin typeface="Segoe UI Light"/>
                </a:rPr>
                <a:t>vendor independent</a:t>
              </a:r>
              <a:endParaRPr lang="en-GB" sz="2400" dirty="0">
                <a:solidFill>
                  <a:srgbClr val="FFFFFF"/>
                </a:solidFill>
                <a:latin typeface="Segoe UI Light"/>
              </a:endParaRPr>
            </a:p>
            <a:p>
              <a:r>
                <a:rPr lang="en-GB" sz="2400" dirty="0">
                  <a:solidFill>
                    <a:srgbClr val="FFFFFF"/>
                  </a:solidFill>
                  <a:latin typeface="Segoe UI Light"/>
                </a:rPr>
                <a:t>=</a:t>
              </a:r>
            </a:p>
            <a:p>
              <a:r>
                <a:rPr lang="en-GB" sz="2400" dirty="0">
                  <a:solidFill>
                    <a:srgbClr val="FFFFFF"/>
                  </a:solidFill>
                  <a:latin typeface="Segoe UI Light"/>
                </a:rPr>
                <a:t>n</a:t>
              </a:r>
              <a:r>
                <a:rPr lang="en-GB" sz="2400" dirty="0" smtClean="0">
                  <a:solidFill>
                    <a:srgbClr val="FFFFFF"/>
                  </a:solidFill>
                  <a:latin typeface="Segoe UI Light"/>
                </a:rPr>
                <a:t>o </a:t>
              </a:r>
              <a:r>
                <a:rPr lang="en-GB" sz="2400" dirty="0">
                  <a:solidFill>
                    <a:srgbClr val="FFFFFF"/>
                  </a:solidFill>
                  <a:latin typeface="Segoe UI Light"/>
                </a:rPr>
                <a:t>vendor </a:t>
              </a:r>
              <a:r>
                <a:rPr lang="en-GB" sz="2400" dirty="0" smtClean="0">
                  <a:solidFill>
                    <a:srgbClr val="FFFFFF"/>
                  </a:solidFill>
                  <a:latin typeface="Segoe UI Light"/>
                </a:rPr>
                <a:t>lock-in</a:t>
              </a:r>
              <a:endParaRPr lang="en-GB" sz="2400" dirty="0">
                <a:solidFill>
                  <a:srgbClr val="FFFFFF"/>
                </a:solidFill>
                <a:latin typeface="Segoe UI Light"/>
              </a:endParaRPr>
            </a:p>
          </p:txBody>
        </p:sp>
        <p:sp>
          <p:nvSpPr>
            <p:cNvPr id="6" name="Rectangle 5"/>
            <p:cNvSpPr/>
            <p:nvPr/>
          </p:nvSpPr>
          <p:spPr>
            <a:xfrm>
              <a:off x="4656679" y="1671176"/>
              <a:ext cx="4055562" cy="2239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t"/>
            <a:lstStyle/>
            <a:p>
              <a:r>
                <a:rPr lang="en-GB" sz="2400" dirty="0">
                  <a:solidFill>
                    <a:srgbClr val="FFFFFF"/>
                  </a:solidFill>
                  <a:latin typeface="Segoe UI Light"/>
                </a:rPr>
                <a:t>PolyBase supports</a:t>
              </a:r>
            </a:p>
            <a:p>
              <a:r>
                <a:rPr lang="en-GB" sz="2400" dirty="0">
                  <a:solidFill>
                    <a:srgbClr val="FFFFFF"/>
                  </a:solidFill>
                  <a:latin typeface="Segoe UI Light"/>
                </a:rPr>
                <a:t>Hadoop on Linux </a:t>
              </a:r>
              <a:r>
                <a:rPr lang="en-GB" sz="2400" dirty="0" smtClean="0">
                  <a:solidFill>
                    <a:srgbClr val="FFFFFF"/>
                  </a:solidFill>
                  <a:latin typeface="Segoe UI Light"/>
                </a:rPr>
                <a:t>and </a:t>
              </a:r>
              <a:r>
                <a:rPr lang="en-GB" sz="2400" dirty="0">
                  <a:solidFill>
                    <a:srgbClr val="FFFFFF"/>
                  </a:solidFill>
                  <a:latin typeface="Segoe UI Light"/>
                </a:rPr>
                <a:t>Windows</a:t>
              </a:r>
            </a:p>
          </p:txBody>
        </p:sp>
        <p:sp>
          <p:nvSpPr>
            <p:cNvPr id="7" name="Rectangle 6"/>
            <p:cNvSpPr/>
            <p:nvPr/>
          </p:nvSpPr>
          <p:spPr>
            <a:xfrm>
              <a:off x="4656679" y="4027554"/>
              <a:ext cx="4055562" cy="2239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t"/>
            <a:lstStyle/>
            <a:p>
              <a:r>
                <a:rPr lang="en-GB" sz="2400" dirty="0">
                  <a:solidFill>
                    <a:srgbClr val="FFFFFF"/>
                  </a:solidFill>
                  <a:latin typeface="Segoe UI Light"/>
                </a:rPr>
                <a:t>PolyBase supports</a:t>
              </a:r>
            </a:p>
            <a:p>
              <a:r>
                <a:rPr lang="en-GB" sz="2400" dirty="0">
                  <a:solidFill>
                    <a:srgbClr val="FFFFFF"/>
                  </a:solidFill>
                  <a:latin typeface="Segoe UI Light"/>
                </a:rPr>
                <a:t>HDInsight in APS </a:t>
              </a:r>
              <a:r>
                <a:rPr lang="en-GB" sz="2400" dirty="0" smtClean="0">
                  <a:solidFill>
                    <a:srgbClr val="FFFFFF"/>
                  </a:solidFill>
                  <a:latin typeface="Segoe UI Light"/>
                </a:rPr>
                <a:t>and </a:t>
              </a:r>
              <a:r>
                <a:rPr lang="en-GB" sz="2400" dirty="0">
                  <a:solidFill>
                    <a:srgbClr val="FFFFFF"/>
                  </a:solidFill>
                  <a:latin typeface="Segoe UI Light"/>
                </a:rPr>
                <a:t>external Hadoop clusters</a:t>
              </a:r>
            </a:p>
          </p:txBody>
        </p:sp>
        <p:sp>
          <p:nvSpPr>
            <p:cNvPr id="8" name="Rectangle 7"/>
            <p:cNvSpPr/>
            <p:nvPr/>
          </p:nvSpPr>
          <p:spPr>
            <a:xfrm>
              <a:off x="485301" y="4027554"/>
              <a:ext cx="4055562" cy="223989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91440" rIns="182880" bIns="91440" rtlCol="0" anchor="t"/>
            <a:lstStyle/>
            <a:p>
              <a:r>
                <a:rPr lang="en-GB" sz="2400" dirty="0">
                  <a:solidFill>
                    <a:srgbClr val="FFFFFF"/>
                  </a:solidFill>
                  <a:latin typeface="Segoe UI Light"/>
                </a:rPr>
                <a:t>PolyBase integrates with the cloud</a:t>
              </a:r>
            </a:p>
          </p:txBody>
        </p:sp>
      </p:grpSp>
    </p:spTree>
    <p:extLst>
      <p:ext uri="{BB962C8B-B14F-4D97-AF65-F5344CB8AC3E}">
        <p14:creationId xmlns:p14="http://schemas.microsoft.com/office/powerpoint/2010/main" val="975507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320" y="296898"/>
            <a:ext cx="11887518" cy="912777"/>
          </a:xfrm>
        </p:spPr>
        <p:txBody>
          <a:bodyPr/>
          <a:lstStyle/>
          <a:p>
            <a:r>
              <a:rPr lang="en-GB" sz="4800" dirty="0" smtClean="0"/>
              <a:t>PolyBase builds a bridge</a:t>
            </a:r>
            <a:endParaRPr lang="en-GB" sz="4800" dirty="0"/>
          </a:p>
        </p:txBody>
      </p:sp>
      <p:sp>
        <p:nvSpPr>
          <p:cNvPr id="4" name="Content Placeholder 3"/>
          <p:cNvSpPr>
            <a:spLocks noGrp="1"/>
          </p:cNvSpPr>
          <p:nvPr>
            <p:ph sz="quarter" idx="10"/>
          </p:nvPr>
        </p:nvSpPr>
        <p:spPr>
          <a:xfrm>
            <a:off x="485301" y="3612377"/>
            <a:ext cx="4259262" cy="2506596"/>
          </a:xfrm>
        </p:spPr>
        <p:txBody>
          <a:bodyPr>
            <a:noAutofit/>
          </a:bodyPr>
          <a:lstStyle/>
          <a:p>
            <a:r>
              <a:rPr lang="en-GB" dirty="0" smtClean="0">
                <a:latin typeface="+mj-lt"/>
              </a:rPr>
              <a:t>Just-in-time data integration </a:t>
            </a:r>
          </a:p>
          <a:p>
            <a:r>
              <a:rPr lang="en-GB" dirty="0" smtClean="0">
                <a:latin typeface="+mj-lt"/>
              </a:rPr>
              <a:t>Best of both worlds</a:t>
            </a:r>
          </a:p>
          <a:p>
            <a:r>
              <a:rPr lang="en-GB" dirty="0">
                <a:latin typeface="+mj-lt"/>
              </a:rPr>
              <a:t>E</a:t>
            </a:r>
            <a:r>
              <a:rPr lang="en-GB" dirty="0" smtClean="0">
                <a:latin typeface="+mj-lt"/>
              </a:rPr>
              <a:t>xisting analytical skills</a:t>
            </a:r>
          </a:p>
          <a:p>
            <a:r>
              <a:rPr lang="en-GB" dirty="0" smtClean="0">
                <a:latin typeface="+mj-lt"/>
              </a:rPr>
              <a:t>Familiar query</a:t>
            </a:r>
            <a:r>
              <a:rPr lang="en-GB" dirty="0" smtClean="0">
                <a:solidFill>
                  <a:schemeClr val="tx1"/>
                </a:solidFill>
                <a:latin typeface="+mj-lt"/>
              </a:rPr>
              <a:t> </a:t>
            </a:r>
            <a:r>
              <a:rPr lang="en-GB" dirty="0" smtClean="0">
                <a:latin typeface="+mj-lt"/>
              </a:rPr>
              <a:t>tools</a:t>
            </a:r>
          </a:p>
        </p:txBody>
      </p:sp>
      <p:grpSp>
        <p:nvGrpSpPr>
          <p:cNvPr id="6" name="Group 5"/>
          <p:cNvGrpSpPr/>
          <p:nvPr/>
        </p:nvGrpSpPr>
        <p:grpSpPr>
          <a:xfrm>
            <a:off x="462658" y="1346094"/>
            <a:ext cx="8026343" cy="2129864"/>
            <a:chOff x="485301" y="1671176"/>
            <a:chExt cx="8026343" cy="2129864"/>
          </a:xfrm>
        </p:grpSpPr>
        <p:sp>
          <p:nvSpPr>
            <p:cNvPr id="2" name="Rectangle 1"/>
            <p:cNvSpPr/>
            <p:nvPr/>
          </p:nvSpPr>
          <p:spPr>
            <a:xfrm>
              <a:off x="485301" y="1671176"/>
              <a:ext cx="3957263" cy="21298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dirty="0">
                  <a:solidFill>
                    <a:srgbClr val="FFFFFF"/>
                  </a:solidFill>
                  <a:latin typeface="Segoe UI Light"/>
                </a:rPr>
                <a:t>PolyBase = </a:t>
              </a:r>
              <a:r>
                <a:rPr lang="en-GB" sz="2400" dirty="0" smtClean="0">
                  <a:solidFill>
                    <a:srgbClr val="FFFFFF"/>
                  </a:solidFill>
                  <a:latin typeface="Segoe UI Light"/>
                </a:rPr>
                <a:t>runtime </a:t>
              </a:r>
              <a:r>
                <a:rPr lang="en-GB" sz="2400" dirty="0">
                  <a:solidFill>
                    <a:srgbClr val="FFFFFF"/>
                  </a:solidFill>
                  <a:latin typeface="Segoe UI Light"/>
                </a:rPr>
                <a:t>integration</a:t>
              </a:r>
            </a:p>
          </p:txBody>
        </p:sp>
        <p:sp>
          <p:nvSpPr>
            <p:cNvPr id="5" name="Rectangle 4"/>
            <p:cNvSpPr/>
            <p:nvPr/>
          </p:nvSpPr>
          <p:spPr>
            <a:xfrm>
              <a:off x="4554381" y="1671176"/>
              <a:ext cx="3957263" cy="212986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400" dirty="0">
                  <a:solidFill>
                    <a:srgbClr val="FFFFFF"/>
                  </a:solidFill>
                  <a:latin typeface="Segoe UI Light"/>
                </a:rPr>
                <a:t>Includes Power BI</a:t>
              </a:r>
            </a:p>
          </p:txBody>
        </p:sp>
      </p:grpSp>
    </p:spTree>
    <p:extLst>
      <p:ext uri="{BB962C8B-B14F-4D97-AF65-F5344CB8AC3E}">
        <p14:creationId xmlns:p14="http://schemas.microsoft.com/office/powerpoint/2010/main" val="40198042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7200" dirty="0" smtClean="0"/>
              <a:t>PolyBase prerequisites</a:t>
            </a:r>
            <a:endParaRPr lang="en-US" sz="7200" dirty="0"/>
          </a:p>
        </p:txBody>
      </p:sp>
    </p:spTree>
    <p:extLst>
      <p:ext uri="{BB962C8B-B14F-4D97-AF65-F5344CB8AC3E}">
        <p14:creationId xmlns:p14="http://schemas.microsoft.com/office/powerpoint/2010/main" val="733802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103277"/>
          </a:xfrm>
        </p:spPr>
        <p:txBody>
          <a:bodyPr/>
          <a:lstStyle/>
          <a:p>
            <a:r>
              <a:rPr lang="en-US" sz="4800" dirty="0" smtClean="0">
                <a:solidFill>
                  <a:schemeClr val="tx1"/>
                </a:solidFill>
              </a:rPr>
              <a:t>Prerequisites</a:t>
            </a:r>
            <a:endParaRPr lang="en-US" sz="4800" dirty="0">
              <a:solidFill>
                <a:schemeClr val="tx1"/>
              </a:solidFill>
            </a:endParaRPr>
          </a:p>
        </p:txBody>
      </p:sp>
      <p:sp>
        <p:nvSpPr>
          <p:cNvPr id="3" name="Text Placeholder 2"/>
          <p:cNvSpPr>
            <a:spLocks noGrp="1"/>
          </p:cNvSpPr>
          <p:nvPr>
            <p:ph sz="quarter" idx="10"/>
          </p:nvPr>
        </p:nvSpPr>
        <p:spPr>
          <a:xfrm>
            <a:off x="274638" y="1530362"/>
            <a:ext cx="7315200" cy="4101123"/>
          </a:xfrm>
        </p:spPr>
        <p:txBody>
          <a:bodyPr/>
          <a:lstStyle/>
          <a:p>
            <a:pPr>
              <a:lnSpc>
                <a:spcPct val="100000"/>
              </a:lnSpc>
              <a:spcBef>
                <a:spcPts val="1500"/>
              </a:spcBef>
            </a:pPr>
            <a:r>
              <a:rPr lang="en-US" dirty="0">
                <a:solidFill>
                  <a:schemeClr val="tx1"/>
                </a:solidFill>
                <a:latin typeface="+mj-lt"/>
              </a:rPr>
              <a:t>64-bit SQL Server Evaluation </a:t>
            </a:r>
            <a:r>
              <a:rPr lang="en-US" dirty="0" smtClean="0">
                <a:solidFill>
                  <a:schemeClr val="tx1"/>
                </a:solidFill>
                <a:latin typeface="+mj-lt"/>
              </a:rPr>
              <a:t>Edition</a:t>
            </a:r>
            <a:endParaRPr lang="en-US" dirty="0">
              <a:solidFill>
                <a:schemeClr val="tx1"/>
              </a:solidFill>
              <a:latin typeface="+mj-lt"/>
            </a:endParaRPr>
          </a:p>
          <a:p>
            <a:pPr>
              <a:lnSpc>
                <a:spcPct val="100000"/>
              </a:lnSpc>
              <a:spcBef>
                <a:spcPts val="1500"/>
              </a:spcBef>
            </a:pPr>
            <a:r>
              <a:rPr lang="en-US" dirty="0">
                <a:solidFill>
                  <a:schemeClr val="tx1"/>
                </a:solidFill>
                <a:latin typeface="+mj-lt"/>
              </a:rPr>
              <a:t>E</a:t>
            </a:r>
            <a:r>
              <a:rPr lang="en-US" dirty="0" smtClean="0">
                <a:solidFill>
                  <a:schemeClr val="tx1"/>
                </a:solidFill>
                <a:latin typeface="+mj-lt"/>
              </a:rPr>
              <a:t>xternal </a:t>
            </a:r>
            <a:r>
              <a:rPr lang="en-US" dirty="0">
                <a:solidFill>
                  <a:schemeClr val="tx1"/>
                </a:solidFill>
                <a:latin typeface="+mj-lt"/>
              </a:rPr>
              <a:t>data source, either Windows Azure </a:t>
            </a:r>
            <a:r>
              <a:rPr lang="en-US" dirty="0" smtClean="0">
                <a:solidFill>
                  <a:schemeClr val="tx1"/>
                </a:solidFill>
                <a:latin typeface="+mj-lt"/>
              </a:rPr>
              <a:t>Blob Storage </a:t>
            </a:r>
            <a:r>
              <a:rPr lang="en-US" dirty="0">
                <a:solidFill>
                  <a:schemeClr val="tx1"/>
                </a:solidFill>
                <a:latin typeface="+mj-lt"/>
              </a:rPr>
              <a:t>or </a:t>
            </a:r>
            <a:r>
              <a:rPr lang="en-US" dirty="0" smtClean="0">
                <a:solidFill>
                  <a:schemeClr val="tx1"/>
                </a:solidFill>
                <a:latin typeface="+mj-lt"/>
              </a:rPr>
              <a:t>supported </a:t>
            </a:r>
            <a:r>
              <a:rPr lang="en-US" dirty="0">
                <a:solidFill>
                  <a:schemeClr val="tx1"/>
                </a:solidFill>
                <a:latin typeface="+mj-lt"/>
              </a:rPr>
              <a:t>Hadoop version </a:t>
            </a:r>
            <a:endParaRPr lang="en-US" dirty="0" smtClean="0">
              <a:solidFill>
                <a:schemeClr val="tx1"/>
              </a:solidFill>
              <a:latin typeface="+mj-lt"/>
            </a:endParaRPr>
          </a:p>
          <a:p>
            <a:pPr>
              <a:lnSpc>
                <a:spcPct val="100000"/>
              </a:lnSpc>
              <a:spcBef>
                <a:spcPts val="1500"/>
              </a:spcBef>
            </a:pPr>
            <a:r>
              <a:rPr lang="en-US" dirty="0" smtClean="0">
                <a:solidFill>
                  <a:schemeClr val="tx1"/>
                </a:solidFill>
                <a:latin typeface="+mj-lt"/>
              </a:rPr>
              <a:t>Microsoft </a:t>
            </a:r>
            <a:r>
              <a:rPr lang="en-US" dirty="0">
                <a:solidFill>
                  <a:schemeClr val="tx1"/>
                </a:solidFill>
                <a:latin typeface="+mj-lt"/>
              </a:rPr>
              <a:t>.NET Framework </a:t>
            </a:r>
            <a:r>
              <a:rPr lang="en-US" dirty="0" smtClean="0">
                <a:solidFill>
                  <a:schemeClr val="tx1"/>
                </a:solidFill>
                <a:latin typeface="+mj-lt"/>
              </a:rPr>
              <a:t>4.0</a:t>
            </a:r>
          </a:p>
          <a:p>
            <a:pPr>
              <a:lnSpc>
                <a:spcPct val="100000"/>
              </a:lnSpc>
              <a:spcBef>
                <a:spcPts val="1500"/>
              </a:spcBef>
            </a:pPr>
            <a:r>
              <a:rPr lang="en-US" dirty="0" smtClean="0">
                <a:solidFill>
                  <a:schemeClr val="tx1"/>
                </a:solidFill>
                <a:latin typeface="+mj-lt"/>
              </a:rPr>
              <a:t>Oracle </a:t>
            </a:r>
            <a:r>
              <a:rPr lang="en-US" dirty="0">
                <a:solidFill>
                  <a:schemeClr val="tx1"/>
                </a:solidFill>
                <a:latin typeface="+mj-lt"/>
              </a:rPr>
              <a:t>Java SE RunTime Environment (JRE) version 7.51 or higher (64-bit</a:t>
            </a:r>
            <a:r>
              <a:rPr lang="en-US" dirty="0" smtClean="0">
                <a:solidFill>
                  <a:schemeClr val="tx1"/>
                </a:solidFill>
                <a:latin typeface="+mj-lt"/>
              </a:rPr>
              <a:t>)</a:t>
            </a:r>
            <a:endParaRPr lang="en-US" dirty="0">
              <a:solidFill>
                <a:schemeClr val="tx1"/>
              </a:solidFill>
              <a:latin typeface="+mj-lt"/>
            </a:endParaRPr>
          </a:p>
          <a:p>
            <a:pPr>
              <a:lnSpc>
                <a:spcPct val="100000"/>
              </a:lnSpc>
              <a:spcBef>
                <a:spcPts val="1500"/>
              </a:spcBef>
            </a:pPr>
            <a:r>
              <a:rPr lang="en-US" dirty="0" smtClean="0">
                <a:solidFill>
                  <a:schemeClr val="tx1"/>
                </a:solidFill>
                <a:latin typeface="+mj-lt"/>
              </a:rPr>
              <a:t>4 GB minimum </a:t>
            </a:r>
            <a:r>
              <a:rPr lang="en-US" dirty="0">
                <a:solidFill>
                  <a:schemeClr val="tx1"/>
                </a:solidFill>
                <a:latin typeface="+mj-lt"/>
              </a:rPr>
              <a:t>memory</a:t>
            </a:r>
          </a:p>
          <a:p>
            <a:pPr>
              <a:lnSpc>
                <a:spcPct val="100000"/>
              </a:lnSpc>
              <a:spcBef>
                <a:spcPts val="1500"/>
              </a:spcBef>
            </a:pPr>
            <a:r>
              <a:rPr lang="en-US" dirty="0" smtClean="0">
                <a:solidFill>
                  <a:schemeClr val="tx1"/>
                </a:solidFill>
                <a:latin typeface="+mj-lt"/>
              </a:rPr>
              <a:t>2 GB minimum hard-disk space</a:t>
            </a:r>
            <a:endParaRPr lang="en-US" dirty="0">
              <a:solidFill>
                <a:schemeClr val="tx1"/>
              </a:solidFill>
              <a:latin typeface="+mj-lt"/>
            </a:endParaRPr>
          </a:p>
        </p:txBody>
      </p:sp>
    </p:spTree>
    <p:extLst>
      <p:ext uri="{BB962C8B-B14F-4D97-AF65-F5344CB8AC3E}">
        <p14:creationId xmlns:p14="http://schemas.microsoft.com/office/powerpoint/2010/main" val="4286726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Rectangle 101"/>
          <p:cNvSpPr/>
          <p:nvPr/>
        </p:nvSpPr>
        <p:spPr bwMode="auto">
          <a:xfrm>
            <a:off x="2085277" y="4093339"/>
            <a:ext cx="8101309" cy="27959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1" name="Rectangle 100"/>
          <p:cNvSpPr/>
          <p:nvPr/>
        </p:nvSpPr>
        <p:spPr bwMode="auto">
          <a:xfrm>
            <a:off x="2085277" y="1188872"/>
            <a:ext cx="8101309" cy="271371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89" name="Straight Arrow Connector 88"/>
          <p:cNvCxnSpPr/>
          <p:nvPr/>
        </p:nvCxnSpPr>
        <p:spPr>
          <a:xfrm>
            <a:off x="4337296" y="4257236"/>
            <a:ext cx="0" cy="90585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a:off x="5748219" y="4257236"/>
            <a:ext cx="0" cy="90585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a:off x="7170438" y="4257236"/>
            <a:ext cx="0" cy="90585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a:off x="8564369" y="4257236"/>
            <a:ext cx="0" cy="905855"/>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z="4800" dirty="0" smtClean="0">
                <a:solidFill>
                  <a:schemeClr val="tx1"/>
                </a:solidFill>
              </a:rPr>
              <a:t>PolyBase scale-out groups</a:t>
            </a:r>
            <a:endParaRPr lang="en-US" sz="4800" dirty="0">
              <a:solidFill>
                <a:schemeClr val="tx1"/>
              </a:solidFill>
            </a:endParaRPr>
          </a:p>
        </p:txBody>
      </p:sp>
      <p:grpSp>
        <p:nvGrpSpPr>
          <p:cNvPr id="6" name="Group 5"/>
          <p:cNvGrpSpPr/>
          <p:nvPr/>
        </p:nvGrpSpPr>
        <p:grpSpPr>
          <a:xfrm>
            <a:off x="430399" y="1466836"/>
            <a:ext cx="1126462" cy="1126462"/>
            <a:chOff x="422656" y="2448084"/>
            <a:chExt cx="1126462" cy="1126462"/>
          </a:xfrm>
        </p:grpSpPr>
        <p:pic>
          <p:nvPicPr>
            <p:cNvPr id="7" name="Picture 6"/>
            <p:cNvPicPr>
              <a:picLocks noChangeAspect="1"/>
            </p:cNvPicPr>
            <p:nvPr/>
          </p:nvPicPr>
          <p:blipFill>
            <a:blip r:embed="rId3"/>
            <a:stretch>
              <a:fillRect/>
            </a:stretch>
          </p:blipFill>
          <p:spPr>
            <a:xfrm>
              <a:off x="440017" y="2457848"/>
              <a:ext cx="1109101" cy="1116698"/>
            </a:xfrm>
            <a:prstGeom prst="rect">
              <a:avLst/>
            </a:prstGeom>
          </p:spPr>
        </p:pic>
        <p:sp>
          <p:nvSpPr>
            <p:cNvPr id="8" name="Oval 7"/>
            <p:cNvSpPr/>
            <p:nvPr/>
          </p:nvSpPr>
          <p:spPr bwMode="auto">
            <a:xfrm>
              <a:off x="422656" y="2448084"/>
              <a:ext cx="1126462" cy="1126462"/>
            </a:xfrm>
            <a:prstGeom prst="ellipse">
              <a:avLst/>
            </a:prstGeom>
            <a:noFill/>
            <a:ln w="762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cxnSp>
        <p:nvCxnSpPr>
          <p:cNvPr id="9" name="Straight Arrow Connector 8"/>
          <p:cNvCxnSpPr/>
          <p:nvPr/>
        </p:nvCxnSpPr>
        <p:spPr>
          <a:xfrm>
            <a:off x="1728128" y="1957403"/>
            <a:ext cx="1190625"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486801" y="1440411"/>
            <a:ext cx="1792925"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rgbClr val="505050"/>
                    </a:gs>
                    <a:gs pos="30000">
                      <a:srgbClr val="505050"/>
                    </a:gs>
                  </a:gsLst>
                  <a:lin ang="5400000" scaled="0"/>
                </a:gradFill>
              </a:rPr>
              <a:t>PolyBase</a:t>
            </a:r>
            <a:r>
              <a:rPr lang="en-US" sz="1400" dirty="0">
                <a:gradFill>
                  <a:gsLst>
                    <a:gs pos="2917">
                      <a:srgbClr val="505050"/>
                    </a:gs>
                    <a:gs pos="30000">
                      <a:srgbClr val="505050"/>
                    </a:gs>
                  </a:gsLst>
                  <a:lin ang="5400000" scaled="0"/>
                </a:gradFill>
              </a:rPr>
              <a:t> </a:t>
            </a:r>
            <a:r>
              <a:rPr lang="en-US" sz="1400" dirty="0" smtClean="0">
                <a:gradFill>
                  <a:gsLst>
                    <a:gs pos="2917">
                      <a:srgbClr val="505050"/>
                    </a:gs>
                    <a:gs pos="30000">
                      <a:srgbClr val="505050"/>
                    </a:gs>
                  </a:gsLst>
                  <a:lin ang="5400000" scaled="0"/>
                </a:gradFill>
              </a:rPr>
              <a:t>queries</a:t>
            </a:r>
          </a:p>
        </p:txBody>
      </p:sp>
      <p:sp>
        <p:nvSpPr>
          <p:cNvPr id="14" name="Rectangle 13"/>
          <p:cNvSpPr/>
          <p:nvPr/>
        </p:nvSpPr>
        <p:spPr bwMode="auto">
          <a:xfrm>
            <a:off x="3144951" y="1670000"/>
            <a:ext cx="1229029" cy="4603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SQL Server</a:t>
            </a:r>
          </a:p>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2016</a:t>
            </a: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3144951" y="2233231"/>
            <a:ext cx="1229029" cy="4603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PolyBase</a:t>
            </a:r>
          </a:p>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Engine</a:t>
            </a:r>
          </a:p>
        </p:txBody>
      </p:sp>
      <p:sp>
        <p:nvSpPr>
          <p:cNvPr id="16" name="Rectangle 15"/>
          <p:cNvSpPr/>
          <p:nvPr/>
        </p:nvSpPr>
        <p:spPr bwMode="auto">
          <a:xfrm>
            <a:off x="3144951" y="2790367"/>
            <a:ext cx="1229029" cy="4603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PolyBase</a:t>
            </a:r>
          </a:p>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DMS</a:t>
            </a:r>
          </a:p>
        </p:txBody>
      </p:sp>
      <p:sp>
        <p:nvSpPr>
          <p:cNvPr id="21" name="Rectangle 20"/>
          <p:cNvSpPr/>
          <p:nvPr/>
        </p:nvSpPr>
        <p:spPr bwMode="auto">
          <a:xfrm>
            <a:off x="3049748" y="1579334"/>
            <a:ext cx="1408015" cy="1827707"/>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5425796" y="1595518"/>
            <a:ext cx="1408015" cy="1827707"/>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ectangle 22"/>
          <p:cNvSpPr/>
          <p:nvPr/>
        </p:nvSpPr>
        <p:spPr bwMode="auto">
          <a:xfrm>
            <a:off x="7801844" y="1579334"/>
            <a:ext cx="1408015" cy="1827707"/>
          </a:xfrm>
          <a:prstGeom prst="rect">
            <a:avLst/>
          </a:prstGeom>
          <a:noFill/>
          <a:ln w="38100">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TextBox 23"/>
          <p:cNvSpPr txBox="1"/>
          <p:nvPr/>
        </p:nvSpPr>
        <p:spPr>
          <a:xfrm>
            <a:off x="3068509" y="1181185"/>
            <a:ext cx="145722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rgbClr val="505050"/>
                    </a:gs>
                    <a:gs pos="30000">
                      <a:srgbClr val="505050"/>
                    </a:gs>
                  </a:gsLst>
                  <a:lin ang="5400000" scaled="0"/>
                </a:gradFill>
              </a:rPr>
              <a:t>Head node</a:t>
            </a:r>
          </a:p>
        </p:txBody>
      </p:sp>
      <p:sp>
        <p:nvSpPr>
          <p:cNvPr id="25" name="TextBox 24"/>
          <p:cNvSpPr txBox="1"/>
          <p:nvPr/>
        </p:nvSpPr>
        <p:spPr>
          <a:xfrm>
            <a:off x="5288515" y="1188872"/>
            <a:ext cx="1750551"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rgbClr val="505050"/>
                    </a:gs>
                    <a:gs pos="30000">
                      <a:srgbClr val="505050"/>
                    </a:gs>
                  </a:gsLst>
                  <a:lin ang="5400000" scaled="0"/>
                </a:gradFill>
              </a:rPr>
              <a:t>Compute node</a:t>
            </a:r>
          </a:p>
        </p:txBody>
      </p:sp>
      <p:sp>
        <p:nvSpPr>
          <p:cNvPr id="26" name="TextBox 25"/>
          <p:cNvSpPr txBox="1"/>
          <p:nvPr/>
        </p:nvSpPr>
        <p:spPr>
          <a:xfrm>
            <a:off x="7630575" y="1181144"/>
            <a:ext cx="1750551"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rgbClr val="505050"/>
                    </a:gs>
                    <a:gs pos="30000">
                      <a:srgbClr val="505050"/>
                    </a:gs>
                  </a:gsLst>
                  <a:lin ang="5400000" scaled="0"/>
                </a:gradFill>
              </a:rPr>
              <a:t>Compute node</a:t>
            </a:r>
          </a:p>
        </p:txBody>
      </p:sp>
      <p:sp>
        <p:nvSpPr>
          <p:cNvPr id="27" name="Rectangle 26"/>
          <p:cNvSpPr/>
          <p:nvPr/>
        </p:nvSpPr>
        <p:spPr bwMode="auto">
          <a:xfrm>
            <a:off x="5515288" y="1670000"/>
            <a:ext cx="1229029" cy="4603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SQL Server</a:t>
            </a:r>
          </a:p>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2016</a:t>
            </a: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5511477" y="2230184"/>
            <a:ext cx="1229029" cy="4603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PolyBase</a:t>
            </a:r>
          </a:p>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DMS</a:t>
            </a:r>
          </a:p>
        </p:txBody>
      </p:sp>
      <p:sp>
        <p:nvSpPr>
          <p:cNvPr id="29" name="Rectangle 28"/>
          <p:cNvSpPr/>
          <p:nvPr/>
        </p:nvSpPr>
        <p:spPr bwMode="auto">
          <a:xfrm>
            <a:off x="7901089" y="1670000"/>
            <a:ext cx="1229029" cy="4603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SQL Server</a:t>
            </a:r>
          </a:p>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2016</a:t>
            </a: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ectangle 29"/>
          <p:cNvSpPr/>
          <p:nvPr/>
        </p:nvSpPr>
        <p:spPr bwMode="auto">
          <a:xfrm>
            <a:off x="7897278" y="2230184"/>
            <a:ext cx="1229029" cy="4603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PolyBase</a:t>
            </a:r>
          </a:p>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DMS</a:t>
            </a:r>
          </a:p>
        </p:txBody>
      </p:sp>
      <p:cxnSp>
        <p:nvCxnSpPr>
          <p:cNvPr id="35" name="Straight Connector 34"/>
          <p:cNvCxnSpPr/>
          <p:nvPr/>
        </p:nvCxnSpPr>
        <p:spPr>
          <a:xfrm flipH="1">
            <a:off x="3697111" y="3407041"/>
            <a:ext cx="1" cy="364142"/>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3697111" y="3764144"/>
            <a:ext cx="4880447"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8578157" y="3423225"/>
            <a:ext cx="0" cy="347958"/>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6153250" y="3434949"/>
            <a:ext cx="0" cy="822287"/>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3917999" y="5262822"/>
            <a:ext cx="853881" cy="604353"/>
            <a:chOff x="3441890" y="4614265"/>
            <a:chExt cx="853881" cy="604353"/>
          </a:xfrm>
        </p:grpSpPr>
        <p:sp>
          <p:nvSpPr>
            <p:cNvPr id="49" name="Freeform 5"/>
            <p:cNvSpPr>
              <a:spLocks noEditPoints="1"/>
            </p:cNvSpPr>
            <p:nvPr/>
          </p:nvSpPr>
          <p:spPr bwMode="auto">
            <a:xfrm>
              <a:off x="3441890" y="4614265"/>
              <a:ext cx="459221" cy="604353"/>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nvGrpSpPr>
            <p:cNvPr id="60" name="Group 59"/>
            <p:cNvGrpSpPr/>
            <p:nvPr/>
          </p:nvGrpSpPr>
          <p:grpSpPr>
            <a:xfrm>
              <a:off x="3948716" y="4845465"/>
              <a:ext cx="347055" cy="361337"/>
              <a:chOff x="10191750" y="4410076"/>
              <a:chExt cx="385763" cy="401638"/>
            </a:xfrm>
          </p:grpSpPr>
          <p:sp>
            <p:nvSpPr>
              <p:cNvPr id="53" name="Rectangle 10"/>
              <p:cNvSpPr>
                <a:spLocks noChangeArrowheads="1"/>
              </p:cNvSpPr>
              <p:nvPr/>
            </p:nvSpPr>
            <p:spPr bwMode="auto">
              <a:xfrm>
                <a:off x="10293350" y="4538663"/>
                <a:ext cx="177800" cy="33338"/>
              </a:xfrm>
              <a:prstGeom prst="rect">
                <a:avLst/>
              </a:prstGeom>
              <a:solidFill>
                <a:schemeClr val="tx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4" name="Rectangle 11"/>
              <p:cNvSpPr>
                <a:spLocks noChangeArrowheads="1"/>
              </p:cNvSpPr>
              <p:nvPr/>
            </p:nvSpPr>
            <p:spPr bwMode="auto">
              <a:xfrm>
                <a:off x="10293350" y="4602163"/>
                <a:ext cx="177800" cy="33338"/>
              </a:xfrm>
              <a:prstGeom prst="rect">
                <a:avLst/>
              </a:prstGeom>
              <a:solidFill>
                <a:schemeClr val="tx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5" name="Rectangle 12"/>
              <p:cNvSpPr>
                <a:spLocks noChangeArrowheads="1"/>
              </p:cNvSpPr>
              <p:nvPr/>
            </p:nvSpPr>
            <p:spPr bwMode="auto">
              <a:xfrm>
                <a:off x="10293350" y="4665663"/>
                <a:ext cx="177800" cy="33338"/>
              </a:xfrm>
              <a:prstGeom prst="rect">
                <a:avLst/>
              </a:prstGeom>
              <a:solidFill>
                <a:schemeClr val="tx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56" name="Freeform 13"/>
              <p:cNvSpPr>
                <a:spLocks noEditPoints="1"/>
              </p:cNvSpPr>
              <p:nvPr/>
            </p:nvSpPr>
            <p:spPr bwMode="auto">
              <a:xfrm>
                <a:off x="10191750" y="4410076"/>
                <a:ext cx="385763" cy="401638"/>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grpSp>
        <p:nvGrpSpPr>
          <p:cNvPr id="62" name="Group 61"/>
          <p:cNvGrpSpPr/>
          <p:nvPr/>
        </p:nvGrpSpPr>
        <p:grpSpPr>
          <a:xfrm>
            <a:off x="5341620" y="5262026"/>
            <a:ext cx="853881" cy="604353"/>
            <a:chOff x="3441890" y="4614265"/>
            <a:chExt cx="853881" cy="604353"/>
          </a:xfrm>
        </p:grpSpPr>
        <p:sp>
          <p:nvSpPr>
            <p:cNvPr id="63" name="Freeform 5"/>
            <p:cNvSpPr>
              <a:spLocks noEditPoints="1"/>
            </p:cNvSpPr>
            <p:nvPr/>
          </p:nvSpPr>
          <p:spPr bwMode="auto">
            <a:xfrm>
              <a:off x="3441890" y="4614265"/>
              <a:ext cx="459221" cy="604353"/>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nvGrpSpPr>
            <p:cNvPr id="64" name="Group 63"/>
            <p:cNvGrpSpPr/>
            <p:nvPr/>
          </p:nvGrpSpPr>
          <p:grpSpPr>
            <a:xfrm>
              <a:off x="3948716" y="4845465"/>
              <a:ext cx="347055" cy="361337"/>
              <a:chOff x="10191750" y="4410076"/>
              <a:chExt cx="385763" cy="401638"/>
            </a:xfrm>
          </p:grpSpPr>
          <p:sp>
            <p:nvSpPr>
              <p:cNvPr id="65" name="Rectangle 10"/>
              <p:cNvSpPr>
                <a:spLocks noChangeArrowheads="1"/>
              </p:cNvSpPr>
              <p:nvPr/>
            </p:nvSpPr>
            <p:spPr bwMode="auto">
              <a:xfrm>
                <a:off x="10293350" y="4538663"/>
                <a:ext cx="177800" cy="33338"/>
              </a:xfrm>
              <a:prstGeom prst="rect">
                <a:avLst/>
              </a:prstGeom>
              <a:solidFill>
                <a:schemeClr val="tx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6" name="Rectangle 11"/>
              <p:cNvSpPr>
                <a:spLocks noChangeArrowheads="1"/>
              </p:cNvSpPr>
              <p:nvPr/>
            </p:nvSpPr>
            <p:spPr bwMode="auto">
              <a:xfrm>
                <a:off x="10293350" y="4602163"/>
                <a:ext cx="177800" cy="33338"/>
              </a:xfrm>
              <a:prstGeom prst="rect">
                <a:avLst/>
              </a:prstGeom>
              <a:solidFill>
                <a:schemeClr val="tx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7" name="Rectangle 12"/>
              <p:cNvSpPr>
                <a:spLocks noChangeArrowheads="1"/>
              </p:cNvSpPr>
              <p:nvPr/>
            </p:nvSpPr>
            <p:spPr bwMode="auto">
              <a:xfrm>
                <a:off x="10293350" y="4665663"/>
                <a:ext cx="177800" cy="33338"/>
              </a:xfrm>
              <a:prstGeom prst="rect">
                <a:avLst/>
              </a:prstGeom>
              <a:solidFill>
                <a:schemeClr val="tx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68" name="Freeform 13"/>
              <p:cNvSpPr>
                <a:spLocks noEditPoints="1"/>
              </p:cNvSpPr>
              <p:nvPr/>
            </p:nvSpPr>
            <p:spPr bwMode="auto">
              <a:xfrm>
                <a:off x="10191750" y="4410076"/>
                <a:ext cx="385763" cy="401638"/>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grpSp>
        <p:nvGrpSpPr>
          <p:cNvPr id="69" name="Group 68"/>
          <p:cNvGrpSpPr/>
          <p:nvPr/>
        </p:nvGrpSpPr>
        <p:grpSpPr>
          <a:xfrm>
            <a:off x="6740506" y="5250210"/>
            <a:ext cx="853881" cy="604353"/>
            <a:chOff x="3441890" y="4614265"/>
            <a:chExt cx="853881" cy="604353"/>
          </a:xfrm>
        </p:grpSpPr>
        <p:sp>
          <p:nvSpPr>
            <p:cNvPr id="70" name="Freeform 5"/>
            <p:cNvSpPr>
              <a:spLocks noEditPoints="1"/>
            </p:cNvSpPr>
            <p:nvPr/>
          </p:nvSpPr>
          <p:spPr bwMode="auto">
            <a:xfrm>
              <a:off x="3441890" y="4614265"/>
              <a:ext cx="459221" cy="604353"/>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nvGrpSpPr>
            <p:cNvPr id="71" name="Group 70"/>
            <p:cNvGrpSpPr/>
            <p:nvPr/>
          </p:nvGrpSpPr>
          <p:grpSpPr>
            <a:xfrm>
              <a:off x="3948716" y="4845465"/>
              <a:ext cx="347055" cy="361337"/>
              <a:chOff x="10191750" y="4410076"/>
              <a:chExt cx="385763" cy="401638"/>
            </a:xfrm>
          </p:grpSpPr>
          <p:sp>
            <p:nvSpPr>
              <p:cNvPr id="72" name="Rectangle 10"/>
              <p:cNvSpPr>
                <a:spLocks noChangeArrowheads="1"/>
              </p:cNvSpPr>
              <p:nvPr/>
            </p:nvSpPr>
            <p:spPr bwMode="auto">
              <a:xfrm>
                <a:off x="10293350" y="4538663"/>
                <a:ext cx="177800" cy="33338"/>
              </a:xfrm>
              <a:prstGeom prst="rect">
                <a:avLst/>
              </a:prstGeom>
              <a:solidFill>
                <a:schemeClr val="tx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3" name="Rectangle 11"/>
              <p:cNvSpPr>
                <a:spLocks noChangeArrowheads="1"/>
              </p:cNvSpPr>
              <p:nvPr/>
            </p:nvSpPr>
            <p:spPr bwMode="auto">
              <a:xfrm>
                <a:off x="10293350" y="4602163"/>
                <a:ext cx="177800" cy="33338"/>
              </a:xfrm>
              <a:prstGeom prst="rect">
                <a:avLst/>
              </a:prstGeom>
              <a:solidFill>
                <a:schemeClr val="tx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4" name="Rectangle 12"/>
              <p:cNvSpPr>
                <a:spLocks noChangeArrowheads="1"/>
              </p:cNvSpPr>
              <p:nvPr/>
            </p:nvSpPr>
            <p:spPr bwMode="auto">
              <a:xfrm>
                <a:off x="10293350" y="4665663"/>
                <a:ext cx="177800" cy="33338"/>
              </a:xfrm>
              <a:prstGeom prst="rect">
                <a:avLst/>
              </a:prstGeom>
              <a:solidFill>
                <a:schemeClr val="tx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75" name="Freeform 13"/>
              <p:cNvSpPr>
                <a:spLocks noEditPoints="1"/>
              </p:cNvSpPr>
              <p:nvPr/>
            </p:nvSpPr>
            <p:spPr bwMode="auto">
              <a:xfrm>
                <a:off x="10191750" y="4410076"/>
                <a:ext cx="385763" cy="401638"/>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grpSp>
        <p:nvGrpSpPr>
          <p:cNvPr id="76" name="Group 75"/>
          <p:cNvGrpSpPr/>
          <p:nvPr/>
        </p:nvGrpSpPr>
        <p:grpSpPr>
          <a:xfrm>
            <a:off x="8175116" y="5236911"/>
            <a:ext cx="853881" cy="604353"/>
            <a:chOff x="3441890" y="4614265"/>
            <a:chExt cx="853881" cy="604353"/>
          </a:xfrm>
        </p:grpSpPr>
        <p:sp>
          <p:nvSpPr>
            <p:cNvPr id="77" name="Freeform 5"/>
            <p:cNvSpPr>
              <a:spLocks noEditPoints="1"/>
            </p:cNvSpPr>
            <p:nvPr/>
          </p:nvSpPr>
          <p:spPr bwMode="auto">
            <a:xfrm>
              <a:off x="3441890" y="4614265"/>
              <a:ext cx="459221" cy="604353"/>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nvGrpSpPr>
            <p:cNvPr id="78" name="Group 77"/>
            <p:cNvGrpSpPr/>
            <p:nvPr/>
          </p:nvGrpSpPr>
          <p:grpSpPr>
            <a:xfrm>
              <a:off x="3948716" y="4845465"/>
              <a:ext cx="347055" cy="361337"/>
              <a:chOff x="10191750" y="4410076"/>
              <a:chExt cx="385763" cy="401638"/>
            </a:xfrm>
          </p:grpSpPr>
          <p:sp>
            <p:nvSpPr>
              <p:cNvPr id="79" name="Rectangle 10"/>
              <p:cNvSpPr>
                <a:spLocks noChangeArrowheads="1"/>
              </p:cNvSpPr>
              <p:nvPr/>
            </p:nvSpPr>
            <p:spPr bwMode="auto">
              <a:xfrm>
                <a:off x="10293350" y="4538663"/>
                <a:ext cx="177800" cy="33338"/>
              </a:xfrm>
              <a:prstGeom prst="rect">
                <a:avLst/>
              </a:prstGeom>
              <a:solidFill>
                <a:schemeClr val="tx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0" name="Rectangle 11"/>
              <p:cNvSpPr>
                <a:spLocks noChangeArrowheads="1"/>
              </p:cNvSpPr>
              <p:nvPr/>
            </p:nvSpPr>
            <p:spPr bwMode="auto">
              <a:xfrm>
                <a:off x="10293350" y="4602163"/>
                <a:ext cx="177800" cy="33338"/>
              </a:xfrm>
              <a:prstGeom prst="rect">
                <a:avLst/>
              </a:prstGeom>
              <a:solidFill>
                <a:schemeClr val="tx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1" name="Rectangle 12"/>
              <p:cNvSpPr>
                <a:spLocks noChangeArrowheads="1"/>
              </p:cNvSpPr>
              <p:nvPr/>
            </p:nvSpPr>
            <p:spPr bwMode="auto">
              <a:xfrm>
                <a:off x="10293350" y="4665663"/>
                <a:ext cx="177800" cy="33338"/>
              </a:xfrm>
              <a:prstGeom prst="rect">
                <a:avLst/>
              </a:prstGeom>
              <a:solidFill>
                <a:schemeClr val="tx2"/>
              </a:solid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82" name="Freeform 13"/>
              <p:cNvSpPr>
                <a:spLocks noEditPoints="1"/>
              </p:cNvSpPr>
              <p:nvPr/>
            </p:nvSpPr>
            <p:spPr bwMode="auto">
              <a:xfrm>
                <a:off x="10191750" y="4410076"/>
                <a:ext cx="385763" cy="401638"/>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sp>
        <p:nvSpPr>
          <p:cNvPr id="83" name="Rectangle 82"/>
          <p:cNvSpPr/>
          <p:nvPr/>
        </p:nvSpPr>
        <p:spPr bwMode="auto">
          <a:xfrm>
            <a:off x="2486529" y="4488531"/>
            <a:ext cx="1220849" cy="46035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Name node</a:t>
            </a:r>
          </a:p>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(HDFS</a:t>
            </a: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4" name="Rectangle 83"/>
          <p:cNvSpPr/>
          <p:nvPr/>
        </p:nvSpPr>
        <p:spPr bwMode="auto">
          <a:xfrm>
            <a:off x="3880459" y="4494848"/>
            <a:ext cx="919408" cy="4603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smtClean="0">
                <a:gradFill>
                  <a:gsLst>
                    <a:gs pos="0">
                      <a:srgbClr val="FFFFFF"/>
                    </a:gs>
                    <a:gs pos="100000">
                      <a:srgbClr val="FFFFFF"/>
                    </a:gs>
                  </a:gsLst>
                  <a:lin ang="5400000" scaled="0"/>
                </a:gradFill>
                <a:ea typeface="Segoe UI" pitchFamily="34" charset="0"/>
                <a:cs typeface="Segoe UI" pitchFamily="34" charset="0"/>
              </a:rPr>
              <a:t>Data node</a:t>
            </a:r>
            <a:endParaRPr lang="en-US" sz="11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5288515" y="4493412"/>
            <a:ext cx="919408" cy="4603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Data node</a:t>
            </a: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86" name="Rectangle 85"/>
          <p:cNvSpPr/>
          <p:nvPr/>
        </p:nvSpPr>
        <p:spPr bwMode="auto">
          <a:xfrm>
            <a:off x="6713034" y="4493412"/>
            <a:ext cx="919408" cy="4603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Data node</a:t>
            </a: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8117854" y="4495397"/>
            <a:ext cx="919408" cy="46035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200" dirty="0">
                <a:gradFill>
                  <a:gsLst>
                    <a:gs pos="0">
                      <a:srgbClr val="FFFFFF"/>
                    </a:gs>
                    <a:gs pos="100000">
                      <a:srgbClr val="FFFFFF"/>
                    </a:gs>
                  </a:gsLst>
                  <a:lin ang="5400000" scaled="0"/>
                </a:gradFill>
                <a:ea typeface="Segoe UI" pitchFamily="34" charset="0"/>
                <a:cs typeface="Segoe UI" pitchFamily="34" charset="0"/>
              </a:rPr>
              <a:t>Data node</a:t>
            </a:r>
            <a:endParaRPr lang="en-US" sz="1100" dirty="0">
              <a:gradFill>
                <a:gsLst>
                  <a:gs pos="0">
                    <a:srgbClr val="FFFFFF"/>
                  </a:gs>
                  <a:gs pos="100000">
                    <a:srgbClr val="FFFFFF"/>
                  </a:gs>
                </a:gsLst>
                <a:lin ang="5400000" scaled="0"/>
              </a:gradFill>
              <a:ea typeface="Segoe UI" pitchFamily="34" charset="0"/>
              <a:cs typeface="Segoe UI" pitchFamily="34" charset="0"/>
            </a:endParaRPr>
          </a:p>
        </p:txBody>
      </p:sp>
      <p:cxnSp>
        <p:nvCxnSpPr>
          <p:cNvPr id="96" name="Straight Connector 95"/>
          <p:cNvCxnSpPr/>
          <p:nvPr/>
        </p:nvCxnSpPr>
        <p:spPr>
          <a:xfrm>
            <a:off x="4320204" y="4257236"/>
            <a:ext cx="4249181" cy="0"/>
          </a:xfrm>
          <a:prstGeom prst="line">
            <a:avLst/>
          </a:prstGeom>
          <a:ln w="38100">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6" name="TextBox 105"/>
          <p:cNvSpPr txBox="1"/>
          <p:nvPr/>
        </p:nvSpPr>
        <p:spPr>
          <a:xfrm>
            <a:off x="3725756" y="5818246"/>
            <a:ext cx="145722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rgbClr val="505050"/>
                    </a:gs>
                    <a:gs pos="30000">
                      <a:srgbClr val="505050"/>
                    </a:gs>
                  </a:gsLst>
                  <a:lin ang="5400000" scaled="0"/>
                </a:gradFill>
              </a:rPr>
              <a:t>File system</a:t>
            </a:r>
          </a:p>
        </p:txBody>
      </p:sp>
      <p:sp>
        <p:nvSpPr>
          <p:cNvPr id="107" name="TextBox 106"/>
          <p:cNvSpPr txBox="1"/>
          <p:nvPr/>
        </p:nvSpPr>
        <p:spPr>
          <a:xfrm>
            <a:off x="5159783" y="5816810"/>
            <a:ext cx="145722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rgbClr val="505050"/>
                    </a:gs>
                    <a:gs pos="30000">
                      <a:srgbClr val="505050"/>
                    </a:gs>
                  </a:gsLst>
                  <a:lin ang="5400000" scaled="0"/>
                </a:gradFill>
              </a:rPr>
              <a:t>File system</a:t>
            </a:r>
          </a:p>
        </p:txBody>
      </p:sp>
      <p:sp>
        <p:nvSpPr>
          <p:cNvPr id="108" name="TextBox 107"/>
          <p:cNvSpPr txBox="1"/>
          <p:nvPr/>
        </p:nvSpPr>
        <p:spPr>
          <a:xfrm>
            <a:off x="6570994" y="5816810"/>
            <a:ext cx="145722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rgbClr val="505050"/>
                    </a:gs>
                    <a:gs pos="30000">
                      <a:srgbClr val="505050"/>
                    </a:gs>
                  </a:gsLst>
                  <a:lin ang="5400000" scaled="0"/>
                </a:gradFill>
              </a:rPr>
              <a:t>File system</a:t>
            </a:r>
          </a:p>
        </p:txBody>
      </p:sp>
      <p:sp>
        <p:nvSpPr>
          <p:cNvPr id="109" name="TextBox 108"/>
          <p:cNvSpPr txBox="1"/>
          <p:nvPr/>
        </p:nvSpPr>
        <p:spPr>
          <a:xfrm>
            <a:off x="7969880" y="5827462"/>
            <a:ext cx="1457228"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rgbClr val="505050"/>
                    </a:gs>
                    <a:gs pos="30000">
                      <a:srgbClr val="505050"/>
                    </a:gs>
                  </a:gsLst>
                  <a:lin ang="5400000" scaled="0"/>
                </a:gradFill>
              </a:rPr>
              <a:t>File system</a:t>
            </a:r>
          </a:p>
        </p:txBody>
      </p:sp>
      <p:sp>
        <p:nvSpPr>
          <p:cNvPr id="5" name="TextBox 4"/>
          <p:cNvSpPr txBox="1"/>
          <p:nvPr/>
        </p:nvSpPr>
        <p:spPr>
          <a:xfrm>
            <a:off x="2178947" y="6577306"/>
            <a:ext cx="11436661" cy="254262"/>
          </a:xfrm>
          <a:prstGeom prst="rect">
            <a:avLst/>
          </a:prstGeom>
          <a:noFill/>
        </p:spPr>
        <p:txBody>
          <a:bodyPr wrap="square" rtlCol="0">
            <a:spAutoFit/>
          </a:bodyPr>
          <a:lstStyle/>
          <a:p>
            <a:r>
              <a:rPr lang="en-US" sz="1020" dirty="0">
                <a:solidFill>
                  <a:srgbClr val="505050"/>
                </a:solidFill>
              </a:rPr>
              <a:t>Microsoft Developer Network, </a:t>
            </a:r>
            <a:r>
              <a:rPr lang="en-US" sz="1020" i="1" dirty="0">
                <a:solidFill>
                  <a:srgbClr val="505050"/>
                </a:solidFill>
              </a:rPr>
              <a:t>PolyBase groups for scale-out computation</a:t>
            </a:r>
            <a:r>
              <a:rPr lang="en-US" sz="1020" dirty="0">
                <a:solidFill>
                  <a:srgbClr val="505050"/>
                </a:solidFill>
              </a:rPr>
              <a:t>, </a:t>
            </a:r>
            <a:r>
              <a:rPr lang="en-US" sz="1020" dirty="0">
                <a:solidFill>
                  <a:srgbClr val="505050"/>
                </a:solidFill>
                <a:hlinkClick r:id="rId4"/>
              </a:rPr>
              <a:t>https://msdn.microsoft.com/en-us/library/mt607030.aspx</a:t>
            </a:r>
            <a:r>
              <a:rPr lang="en-US" sz="1020" dirty="0">
                <a:solidFill>
                  <a:srgbClr val="505050"/>
                </a:solidFill>
              </a:rPr>
              <a:t> </a:t>
            </a:r>
          </a:p>
        </p:txBody>
      </p:sp>
      <p:sp>
        <p:nvSpPr>
          <p:cNvPr id="110" name="TextBox 109"/>
          <p:cNvSpPr txBox="1"/>
          <p:nvPr/>
        </p:nvSpPr>
        <p:spPr>
          <a:xfrm>
            <a:off x="2022290" y="3322505"/>
            <a:ext cx="1792925" cy="683264"/>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rgbClr val="505050"/>
                    </a:gs>
                    <a:gs pos="30000">
                      <a:srgbClr val="505050"/>
                    </a:gs>
                  </a:gsLst>
                  <a:lin ang="5400000" scaled="0"/>
                </a:gradFill>
              </a:rPr>
              <a:t>PolyBase</a:t>
            </a:r>
            <a:r>
              <a:rPr lang="en-US" sz="1400" dirty="0">
                <a:gradFill>
                  <a:gsLst>
                    <a:gs pos="2917">
                      <a:srgbClr val="505050"/>
                    </a:gs>
                    <a:gs pos="30000">
                      <a:srgbClr val="505050"/>
                    </a:gs>
                  </a:gsLst>
                  <a:lin ang="5400000" scaled="0"/>
                </a:gradFill>
              </a:rPr>
              <a:t> </a:t>
            </a:r>
            <a:r>
              <a:rPr lang="en-US" sz="1400" dirty="0" smtClean="0">
                <a:gradFill>
                  <a:gsLst>
                    <a:gs pos="2917">
                      <a:srgbClr val="505050"/>
                    </a:gs>
                    <a:gs pos="30000">
                      <a:srgbClr val="505050"/>
                    </a:gs>
                  </a:gsLst>
                  <a:lin ang="5400000" scaled="0"/>
                </a:gradFill>
              </a:rPr>
              <a:t>scale- out group</a:t>
            </a:r>
          </a:p>
        </p:txBody>
      </p:sp>
      <p:sp>
        <p:nvSpPr>
          <p:cNvPr id="111" name="TextBox 110"/>
          <p:cNvSpPr txBox="1"/>
          <p:nvPr/>
        </p:nvSpPr>
        <p:spPr>
          <a:xfrm>
            <a:off x="2031318" y="5943579"/>
            <a:ext cx="1792925" cy="489365"/>
          </a:xfrm>
          <a:prstGeom prst="rect">
            <a:avLst/>
          </a:prstGeom>
          <a:noFill/>
        </p:spPr>
        <p:txBody>
          <a:bodyPr wrap="square" lIns="182880" tIns="146304" rIns="182880" bIns="146304" rtlCol="0">
            <a:spAutoFit/>
          </a:bodyPr>
          <a:lstStyle/>
          <a:p>
            <a:pPr>
              <a:lnSpc>
                <a:spcPct val="90000"/>
              </a:lnSpc>
              <a:spcAft>
                <a:spcPts val="600"/>
              </a:spcAft>
            </a:pPr>
            <a:r>
              <a:rPr lang="en-US" sz="1400" dirty="0" smtClean="0">
                <a:gradFill>
                  <a:gsLst>
                    <a:gs pos="2917">
                      <a:srgbClr val="505050"/>
                    </a:gs>
                    <a:gs pos="30000">
                      <a:srgbClr val="505050"/>
                    </a:gs>
                  </a:gsLst>
                  <a:lin ang="5400000" scaled="0"/>
                </a:gradFill>
              </a:rPr>
              <a:t>Hadoop cluster</a:t>
            </a:r>
          </a:p>
        </p:txBody>
      </p:sp>
    </p:spTree>
    <p:extLst>
      <p:ext uri="{BB962C8B-B14F-4D97-AF65-F5344CB8AC3E}">
        <p14:creationId xmlns:p14="http://schemas.microsoft.com/office/powerpoint/2010/main" val="15570695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solidFill>
              </a:rPr>
              <a:t>Performance challenges</a:t>
            </a:r>
            <a:endParaRPr lang="en-US" dirty="0">
              <a:solidFill>
                <a:schemeClr val="bg1"/>
              </a:solidFill>
            </a:endParaRPr>
          </a:p>
        </p:txBody>
      </p:sp>
      <p:grpSp>
        <p:nvGrpSpPr>
          <p:cNvPr id="40" name="Group 39"/>
          <p:cNvGrpSpPr/>
          <p:nvPr/>
        </p:nvGrpSpPr>
        <p:grpSpPr>
          <a:xfrm>
            <a:off x="458213" y="2078253"/>
            <a:ext cx="5415473" cy="4005667"/>
            <a:chOff x="457419" y="2078252"/>
            <a:chExt cx="5415473" cy="4005667"/>
          </a:xfrm>
        </p:grpSpPr>
        <p:grpSp>
          <p:nvGrpSpPr>
            <p:cNvPr id="7" name="Group 4"/>
            <p:cNvGrpSpPr>
              <a:grpSpLocks noChangeAspect="1"/>
            </p:cNvGrpSpPr>
            <p:nvPr/>
          </p:nvGrpSpPr>
          <p:grpSpPr bwMode="auto">
            <a:xfrm>
              <a:off x="457419" y="4571583"/>
              <a:ext cx="5415473" cy="1512336"/>
              <a:chOff x="475" y="873"/>
              <a:chExt cx="5314" cy="1484"/>
            </a:xfrm>
          </p:grpSpPr>
          <p:sp>
            <p:nvSpPr>
              <p:cNvPr id="9" name="Rectangle 5"/>
              <p:cNvSpPr>
                <a:spLocks noChangeArrowheads="1"/>
              </p:cNvSpPr>
              <p:nvPr/>
            </p:nvSpPr>
            <p:spPr bwMode="auto">
              <a:xfrm>
                <a:off x="4656" y="1203"/>
                <a:ext cx="1133" cy="1154"/>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 name="Freeform 6"/>
              <p:cNvSpPr>
                <a:spLocks/>
              </p:cNvSpPr>
              <p:nvPr/>
            </p:nvSpPr>
            <p:spPr bwMode="auto">
              <a:xfrm>
                <a:off x="4656" y="2027"/>
                <a:ext cx="849" cy="330"/>
              </a:xfrm>
              <a:custGeom>
                <a:avLst/>
                <a:gdLst>
                  <a:gd name="T0" fmla="*/ 849 w 849"/>
                  <a:gd name="T1" fmla="*/ 0 h 330"/>
                  <a:gd name="T2" fmla="*/ 0 w 849"/>
                  <a:gd name="T3" fmla="*/ 330 h 330"/>
                  <a:gd name="T4" fmla="*/ 0 w 849"/>
                  <a:gd name="T5" fmla="*/ 0 h 330"/>
                  <a:gd name="T6" fmla="*/ 849 w 849"/>
                  <a:gd name="T7" fmla="*/ 0 h 330"/>
                </a:gdLst>
                <a:ahLst/>
                <a:cxnLst>
                  <a:cxn ang="0">
                    <a:pos x="T0" y="T1"/>
                  </a:cxn>
                  <a:cxn ang="0">
                    <a:pos x="T2" y="T3"/>
                  </a:cxn>
                  <a:cxn ang="0">
                    <a:pos x="T4" y="T5"/>
                  </a:cxn>
                  <a:cxn ang="0">
                    <a:pos x="T6" y="T7"/>
                  </a:cxn>
                </a:cxnLst>
                <a:rect l="0" t="0" r="r" b="b"/>
                <a:pathLst>
                  <a:path w="849" h="330">
                    <a:moveTo>
                      <a:pt x="849" y="0"/>
                    </a:moveTo>
                    <a:lnTo>
                      <a:pt x="0" y="330"/>
                    </a:lnTo>
                    <a:lnTo>
                      <a:pt x="0" y="0"/>
                    </a:lnTo>
                    <a:lnTo>
                      <a:pt x="849" y="0"/>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 name="Rectangle 7"/>
              <p:cNvSpPr>
                <a:spLocks noChangeArrowheads="1"/>
              </p:cNvSpPr>
              <p:nvPr/>
            </p:nvSpPr>
            <p:spPr bwMode="auto">
              <a:xfrm>
                <a:off x="475" y="1203"/>
                <a:ext cx="1133" cy="1154"/>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 name="Rectangle 8"/>
              <p:cNvSpPr>
                <a:spLocks noChangeArrowheads="1"/>
              </p:cNvSpPr>
              <p:nvPr/>
            </p:nvSpPr>
            <p:spPr bwMode="auto">
              <a:xfrm>
                <a:off x="756" y="873"/>
                <a:ext cx="4749" cy="1154"/>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algn="ctr" defTabSz="951028" fontAlgn="base">
                  <a:lnSpc>
                    <a:spcPct val="90000"/>
                  </a:lnSpc>
                  <a:spcBef>
                    <a:spcPct val="0"/>
                  </a:spcBef>
                  <a:spcAft>
                    <a:spcPct val="0"/>
                  </a:spcAft>
                </a:pPr>
                <a: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t>Plan choice change can </a:t>
                </a:r>
                <a:b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br>
                <a: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t>cause these problems</a:t>
                </a:r>
              </a:p>
            </p:txBody>
          </p:sp>
          <p:sp>
            <p:nvSpPr>
              <p:cNvPr id="13" name="Freeform 9"/>
              <p:cNvSpPr>
                <a:spLocks/>
              </p:cNvSpPr>
              <p:nvPr/>
            </p:nvSpPr>
            <p:spPr bwMode="auto">
              <a:xfrm>
                <a:off x="756" y="2027"/>
                <a:ext cx="852" cy="330"/>
              </a:xfrm>
              <a:custGeom>
                <a:avLst/>
                <a:gdLst>
                  <a:gd name="T0" fmla="*/ 0 w 852"/>
                  <a:gd name="T1" fmla="*/ 0 h 330"/>
                  <a:gd name="T2" fmla="*/ 852 w 852"/>
                  <a:gd name="T3" fmla="*/ 330 h 330"/>
                  <a:gd name="T4" fmla="*/ 852 w 852"/>
                  <a:gd name="T5" fmla="*/ 0 h 330"/>
                  <a:gd name="T6" fmla="*/ 0 w 852"/>
                  <a:gd name="T7" fmla="*/ 0 h 330"/>
                </a:gdLst>
                <a:ahLst/>
                <a:cxnLst>
                  <a:cxn ang="0">
                    <a:pos x="T0" y="T1"/>
                  </a:cxn>
                  <a:cxn ang="0">
                    <a:pos x="T2" y="T3"/>
                  </a:cxn>
                  <a:cxn ang="0">
                    <a:pos x="T4" y="T5"/>
                  </a:cxn>
                  <a:cxn ang="0">
                    <a:pos x="T6" y="T7"/>
                  </a:cxn>
                </a:cxnLst>
                <a:rect l="0" t="0" r="r" b="b"/>
                <a:pathLst>
                  <a:path w="852" h="330">
                    <a:moveTo>
                      <a:pt x="0" y="0"/>
                    </a:moveTo>
                    <a:lnTo>
                      <a:pt x="852" y="330"/>
                    </a:lnTo>
                    <a:lnTo>
                      <a:pt x="852" y="0"/>
                    </a:lnTo>
                    <a:lnTo>
                      <a:pt x="0" y="0"/>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19" name="Rectangle 18"/>
            <p:cNvSpPr/>
            <p:nvPr/>
          </p:nvSpPr>
          <p:spPr bwMode="auto">
            <a:xfrm>
              <a:off x="2565407" y="3022557"/>
              <a:ext cx="1199497" cy="1549026"/>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85800" rIns="91440" bIns="146304" numCol="1" spcCol="0" rtlCol="0" fromWordArt="0" anchor="t" anchorCtr="0" forceAA="0" compatLnSpc="1">
              <a:prstTxWarp prst="textNoShape">
                <a:avLst/>
              </a:prstTxWarp>
              <a:noAutofit/>
            </a:bodyPr>
            <a:lstStyle/>
            <a:p>
              <a:pPr algn="ctr"/>
              <a:r>
                <a:rPr lang="en-US" sz="1200" dirty="0">
                  <a:solidFill>
                    <a:srgbClr val="505050"/>
                  </a:solidFill>
                </a:rPr>
                <a:t>Impossible to predict / root cause</a:t>
              </a:r>
            </a:p>
          </p:txBody>
        </p:sp>
        <p:sp>
          <p:nvSpPr>
            <p:cNvPr id="18" name="Rectangle 17"/>
            <p:cNvSpPr/>
            <p:nvPr/>
          </p:nvSpPr>
          <p:spPr bwMode="auto">
            <a:xfrm>
              <a:off x="973417" y="3022557"/>
              <a:ext cx="1199497" cy="1549026"/>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85800" rIns="91440" bIns="146304" numCol="1" spcCol="0" rtlCol="0" fromWordArt="0" anchor="t" anchorCtr="0" forceAA="0" compatLnSpc="1">
              <a:prstTxWarp prst="textNoShape">
                <a:avLst/>
              </a:prstTxWarp>
              <a:noAutofit/>
            </a:bodyPr>
            <a:lstStyle/>
            <a:p>
              <a:pPr algn="ctr"/>
              <a:r>
                <a:rPr lang="en-US" sz="1200" dirty="0">
                  <a:solidFill>
                    <a:srgbClr val="505050"/>
                  </a:solidFill>
                </a:rPr>
                <a:t>Database is not working</a:t>
              </a:r>
            </a:p>
          </p:txBody>
        </p:sp>
        <p:sp>
          <p:nvSpPr>
            <p:cNvPr id="20" name="Rectangle 19"/>
            <p:cNvSpPr/>
            <p:nvPr/>
          </p:nvSpPr>
          <p:spPr bwMode="auto">
            <a:xfrm>
              <a:off x="4157397" y="3022557"/>
              <a:ext cx="1199497" cy="1549026"/>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685800" rIns="91440" bIns="146304" numCol="1" spcCol="0" rtlCol="0" fromWordArt="0" anchor="t" anchorCtr="0" forceAA="0" compatLnSpc="1">
              <a:prstTxWarp prst="textNoShape">
                <a:avLst/>
              </a:prstTxWarp>
              <a:noAutofit/>
            </a:bodyPr>
            <a:lstStyle/>
            <a:p>
              <a:pPr algn="ctr"/>
              <a:r>
                <a:rPr lang="en-US" sz="1200" dirty="0">
                  <a:solidFill>
                    <a:srgbClr val="505050"/>
                  </a:solidFill>
                </a:rPr>
                <a:t>Regression caused by </a:t>
              </a:r>
              <a:br>
                <a:rPr lang="en-US" sz="1200" dirty="0">
                  <a:solidFill>
                    <a:srgbClr val="505050"/>
                  </a:solidFill>
                </a:rPr>
              </a:br>
              <a:r>
                <a:rPr lang="en-US" sz="1200" dirty="0">
                  <a:solidFill>
                    <a:srgbClr val="505050"/>
                  </a:solidFill>
                </a:rPr>
                <a:t>new bits</a:t>
              </a:r>
            </a:p>
          </p:txBody>
        </p:sp>
        <p:sp>
          <p:nvSpPr>
            <p:cNvPr id="22" name="Oval 21"/>
            <p:cNvSpPr/>
            <p:nvPr/>
          </p:nvSpPr>
          <p:spPr bwMode="auto">
            <a:xfrm>
              <a:off x="879552" y="2078252"/>
              <a:ext cx="1387225" cy="1387225"/>
            </a:xfrm>
            <a:prstGeom prst="ellipse">
              <a:avLst/>
            </a:prstGeom>
            <a:solidFill>
              <a:srgbClr val="C00000"/>
            </a:solidFill>
            <a:ln>
              <a:noFill/>
              <a:headEnd type="none" w="med" len="med"/>
              <a:tailEnd type="none" w="med" len="med"/>
            </a:ln>
            <a:effectLst>
              <a:outerShdw blurRad="50800" dist="38100" dir="5400000" algn="t" rotWithShape="0">
                <a:prstClr val="black">
                  <a:alpha val="2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0" numCol="1" spcCol="0" rtlCol="0" fromWordArt="0" anchor="t" anchorCtr="0" forceAA="0" compatLnSpc="1">
              <a:prstTxWarp prst="textNoShape">
                <a:avLst/>
              </a:prstTxWarp>
              <a:noAutofit/>
            </a:bodyPr>
            <a:lstStyle/>
            <a:p>
              <a:pPr algn="ctr" defTabSz="931863" fontAlgn="base">
                <a:lnSpc>
                  <a:spcPct val="90000"/>
                </a:lnSpc>
                <a:spcBef>
                  <a:spcPct val="0"/>
                </a:spcBef>
                <a:spcAft>
                  <a:spcPct val="0"/>
                </a:spcAft>
              </a:pPr>
              <a:r>
                <a:rPr lang="en-US" sz="1200" b="1" dirty="0">
                  <a:solidFill>
                    <a:srgbClr val="FFFFFF"/>
                  </a:solidFill>
                </a:rPr>
                <a:t>Website is down</a:t>
              </a:r>
            </a:p>
          </p:txBody>
        </p:sp>
        <p:sp>
          <p:nvSpPr>
            <p:cNvPr id="23" name="Oval 22"/>
            <p:cNvSpPr/>
            <p:nvPr/>
          </p:nvSpPr>
          <p:spPr bwMode="auto">
            <a:xfrm>
              <a:off x="2471543" y="2078252"/>
              <a:ext cx="1387225" cy="1387225"/>
            </a:xfrm>
            <a:prstGeom prst="ellipse">
              <a:avLst/>
            </a:prstGeom>
            <a:solidFill>
              <a:srgbClr val="C00000"/>
            </a:solidFill>
            <a:ln>
              <a:noFill/>
              <a:headEnd type="none" w="med" len="med"/>
              <a:tailEnd type="none" w="med" len="med"/>
            </a:ln>
            <a:effectLst>
              <a:outerShdw blurRad="50800" dist="38100" dir="5400000" algn="t" rotWithShape="0">
                <a:prstClr val="black">
                  <a:alpha val="2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0" numCol="1" spcCol="0" rtlCol="0" fromWordArt="0" anchor="t" anchorCtr="0" forceAA="0" compatLnSpc="1">
              <a:prstTxWarp prst="textNoShape">
                <a:avLst/>
              </a:prstTxWarp>
              <a:noAutofit/>
            </a:bodyPr>
            <a:lstStyle/>
            <a:p>
              <a:pPr algn="ctr" defTabSz="931863" fontAlgn="base">
                <a:lnSpc>
                  <a:spcPct val="90000"/>
                </a:lnSpc>
                <a:spcBef>
                  <a:spcPct val="0"/>
                </a:spcBef>
                <a:spcAft>
                  <a:spcPct val="0"/>
                </a:spcAft>
              </a:pPr>
              <a:r>
                <a:rPr lang="en-US" sz="1200" b="1" dirty="0">
                  <a:solidFill>
                    <a:srgbClr val="FFFFFF"/>
                  </a:solidFill>
                </a:rPr>
                <a:t>Temporary performance issues</a:t>
              </a:r>
            </a:p>
          </p:txBody>
        </p:sp>
        <p:sp>
          <p:nvSpPr>
            <p:cNvPr id="24" name="Oval 23"/>
            <p:cNvSpPr/>
            <p:nvPr/>
          </p:nvSpPr>
          <p:spPr bwMode="auto">
            <a:xfrm>
              <a:off x="4063533" y="2078252"/>
              <a:ext cx="1387225" cy="1387225"/>
            </a:xfrm>
            <a:prstGeom prst="ellipse">
              <a:avLst/>
            </a:prstGeom>
            <a:solidFill>
              <a:srgbClr val="C00000"/>
            </a:solidFill>
            <a:ln>
              <a:noFill/>
              <a:headEnd type="none" w="med" len="med"/>
              <a:tailEnd type="none" w="med" len="med"/>
            </a:ln>
            <a:effectLst>
              <a:outerShdw blurRad="50800" dist="38100" dir="5400000" algn="t" rotWithShape="0">
                <a:prstClr val="black">
                  <a:alpha val="21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74320" rIns="0" bIns="0" numCol="1" spcCol="0" rtlCol="0" fromWordArt="0" anchor="t" anchorCtr="0" forceAA="0" compatLnSpc="1">
              <a:prstTxWarp prst="textNoShape">
                <a:avLst/>
              </a:prstTxWarp>
              <a:noAutofit/>
            </a:bodyPr>
            <a:lstStyle/>
            <a:p>
              <a:pPr algn="ctr" defTabSz="931863" fontAlgn="base">
                <a:lnSpc>
                  <a:spcPct val="90000"/>
                </a:lnSpc>
                <a:spcBef>
                  <a:spcPct val="0"/>
                </a:spcBef>
                <a:spcAft>
                  <a:spcPct val="0"/>
                </a:spcAft>
              </a:pPr>
              <a:r>
                <a:rPr lang="en-US" sz="1200" b="1" dirty="0">
                  <a:solidFill>
                    <a:srgbClr val="FFFFFF"/>
                  </a:solidFill>
                </a:rPr>
                <a:t>Database upgraded</a:t>
              </a:r>
            </a:p>
          </p:txBody>
        </p:sp>
      </p:grpSp>
      <p:sp>
        <p:nvSpPr>
          <p:cNvPr id="28" name="Text Placeholder 2"/>
          <p:cNvSpPr txBox="1">
            <a:spLocks/>
          </p:cNvSpPr>
          <p:nvPr/>
        </p:nvSpPr>
        <p:spPr>
          <a:xfrm>
            <a:off x="6097402" y="1862251"/>
            <a:ext cx="5911135" cy="422166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39"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500"/>
              </a:spcBef>
              <a:buNone/>
            </a:pPr>
            <a:r>
              <a:rPr lang="en-US" sz="2400" dirty="0">
                <a:solidFill>
                  <a:srgbClr val="BA141A"/>
                </a:solidFill>
              </a:rPr>
              <a:t>Problem</a:t>
            </a:r>
          </a:p>
          <a:p>
            <a:pPr marL="241300" lvl="1" indent="0">
              <a:lnSpc>
                <a:spcPct val="100000"/>
              </a:lnSpc>
              <a:spcBef>
                <a:spcPts val="1500"/>
              </a:spcBef>
              <a:buNone/>
            </a:pPr>
            <a:r>
              <a:rPr lang="en-US" sz="1400" dirty="0">
                <a:solidFill>
                  <a:srgbClr val="505050"/>
                </a:solidFill>
              </a:rPr>
              <a:t>Difficult to troubleshoot “runaway” queries</a:t>
            </a:r>
          </a:p>
          <a:p>
            <a:pPr marL="241300" lvl="1" indent="0">
              <a:lnSpc>
                <a:spcPct val="100000"/>
              </a:lnSpc>
              <a:spcBef>
                <a:spcPts val="1500"/>
              </a:spcBef>
              <a:buNone/>
            </a:pPr>
            <a:r>
              <a:rPr lang="en-US" sz="1400" dirty="0">
                <a:solidFill>
                  <a:srgbClr val="505050"/>
                </a:solidFill>
              </a:rPr>
              <a:t>Inability to get estimated plan without runtime information (for example, actual row counts, memory grant usage, execution time warnings) </a:t>
            </a:r>
          </a:p>
          <a:p>
            <a:pPr marL="241300" lvl="1" indent="0">
              <a:lnSpc>
                <a:spcPct val="100000"/>
              </a:lnSpc>
              <a:spcBef>
                <a:spcPts val="1500"/>
              </a:spcBef>
              <a:buNone/>
            </a:pPr>
            <a:r>
              <a:rPr lang="en-US" sz="1400" dirty="0">
                <a:solidFill>
                  <a:srgbClr val="505050"/>
                </a:solidFill>
              </a:rPr>
              <a:t>Information on actual plan and time required for </a:t>
            </a:r>
            <a:r>
              <a:rPr lang="en-US" sz="1400" dirty="0">
                <a:solidFill>
                  <a:srgbClr val="505050"/>
                </a:solidFill>
                <a:latin typeface="Segoe UI Black" panose="020B0A02040204020203" pitchFamily="34" charset="0"/>
                <a:ea typeface="Segoe UI Black" panose="020B0A02040204020203" pitchFamily="34" charset="0"/>
                <a:cs typeface="Segoe UI Black" panose="020B0A02040204020203" pitchFamily="34" charset="0"/>
              </a:rPr>
              <a:t>query to finish</a:t>
            </a:r>
          </a:p>
          <a:p>
            <a:pPr marL="0" indent="0">
              <a:lnSpc>
                <a:spcPct val="100000"/>
              </a:lnSpc>
              <a:spcBef>
                <a:spcPts val="1500"/>
              </a:spcBef>
              <a:buNone/>
            </a:pPr>
            <a:r>
              <a:rPr lang="en-US" sz="2400" dirty="0">
                <a:solidFill>
                  <a:srgbClr val="BA141A"/>
                </a:solidFill>
              </a:rPr>
              <a:t>Solution: Live Query Statistics/live query plan</a:t>
            </a:r>
          </a:p>
          <a:p>
            <a:pPr marL="241300" lvl="1" indent="0">
              <a:lnSpc>
                <a:spcPct val="100000"/>
              </a:lnSpc>
              <a:spcBef>
                <a:spcPts val="1500"/>
              </a:spcBef>
              <a:buNone/>
            </a:pPr>
            <a:r>
              <a:rPr lang="en-US" sz="1400" dirty="0">
                <a:solidFill>
                  <a:srgbClr val="505050"/>
                </a:solidFill>
              </a:rPr>
              <a:t>Helps debug query performance issues</a:t>
            </a:r>
          </a:p>
          <a:p>
            <a:pPr marL="241300" lvl="1" indent="0">
              <a:lnSpc>
                <a:spcPct val="100000"/>
              </a:lnSpc>
              <a:spcBef>
                <a:spcPts val="1500"/>
              </a:spcBef>
              <a:buNone/>
            </a:pPr>
            <a:r>
              <a:rPr lang="en-US" sz="1400" dirty="0">
                <a:solidFill>
                  <a:srgbClr val="505050"/>
                </a:solidFill>
              </a:rPr>
              <a:t>Shows what’s going on with long-running queries</a:t>
            </a:r>
          </a:p>
          <a:p>
            <a:pPr marL="241300" lvl="1" indent="0">
              <a:lnSpc>
                <a:spcPct val="100000"/>
              </a:lnSpc>
              <a:spcBef>
                <a:spcPts val="1500"/>
              </a:spcBef>
              <a:buNone/>
            </a:pPr>
            <a:r>
              <a:rPr lang="en-US" sz="1400" dirty="0">
                <a:solidFill>
                  <a:srgbClr val="505050"/>
                </a:solidFill>
              </a:rPr>
              <a:t>Collects and displays actual metrics of in-flight queries in real time</a:t>
            </a:r>
          </a:p>
          <a:p>
            <a:pPr marL="241300" lvl="1" indent="0">
              <a:lnSpc>
                <a:spcPct val="100000"/>
              </a:lnSpc>
              <a:spcBef>
                <a:spcPts val="1500"/>
              </a:spcBef>
              <a:buNone/>
            </a:pPr>
            <a:r>
              <a:rPr lang="en-US" sz="1400" dirty="0">
                <a:solidFill>
                  <a:srgbClr val="505050"/>
                </a:solidFill>
              </a:rPr>
              <a:t>Provides operator-level runtime execution statistics</a:t>
            </a:r>
          </a:p>
        </p:txBody>
      </p:sp>
    </p:spTree>
    <p:extLst>
      <p:ext uri="{BB962C8B-B14F-4D97-AF65-F5344CB8AC3E}">
        <p14:creationId xmlns:p14="http://schemas.microsoft.com/office/powerpoint/2010/main" val="3856553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bwMode="auto">
          <a:xfrm>
            <a:off x="4120166" y="1692342"/>
            <a:ext cx="3400109" cy="352189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01" tIns="91401" rIns="91401" bIns="146241" numCol="1" spcCol="0" rtlCol="0" fromWordArt="0" anchor="t" anchorCtr="0" forceAA="0" compatLnSpc="1">
            <a:prstTxWarp prst="textNoShape">
              <a:avLst/>
            </a:prstTxWarp>
            <a:noAutofit/>
          </a:bodyPr>
          <a:lstStyle/>
          <a:p>
            <a:pPr defTabSz="931935">
              <a:lnSpc>
                <a:spcPct val="90000"/>
              </a:lnSpc>
            </a:pPr>
            <a:endParaRPr lang="en-US" sz="2000" dirty="0">
              <a:solidFill>
                <a:srgbClr val="FFFFFF"/>
              </a:solidFill>
              <a:latin typeface="Segoe UI Semibold" panose="020B0702040204020203" pitchFamily="34" charset="0"/>
              <a:ea typeface="Segoe UI" pitchFamily="34" charset="0"/>
              <a:cs typeface="Segoe UI Semibold" panose="020B0702040204020203" pitchFamily="34" charset="0"/>
            </a:endParaRPr>
          </a:p>
        </p:txBody>
      </p:sp>
      <p:sp>
        <p:nvSpPr>
          <p:cNvPr id="14" name="Freeform 13"/>
          <p:cNvSpPr>
            <a:spLocks noEditPoints="1"/>
          </p:cNvSpPr>
          <p:nvPr/>
        </p:nvSpPr>
        <p:spPr bwMode="auto">
          <a:xfrm>
            <a:off x="7099053" y="4171963"/>
            <a:ext cx="433890" cy="1042277"/>
          </a:xfrm>
          <a:custGeom>
            <a:avLst/>
            <a:gdLst>
              <a:gd name="T0" fmla="*/ 0 w 184"/>
              <a:gd name="T1" fmla="*/ 0 h 442"/>
              <a:gd name="T2" fmla="*/ 0 w 184"/>
              <a:gd name="T3" fmla="*/ 442 h 442"/>
              <a:gd name="T4" fmla="*/ 184 w 184"/>
              <a:gd name="T5" fmla="*/ 442 h 442"/>
              <a:gd name="T6" fmla="*/ 184 w 184"/>
              <a:gd name="T7" fmla="*/ 0 h 442"/>
              <a:gd name="T8" fmla="*/ 0 w 184"/>
              <a:gd name="T9" fmla="*/ 0 h 442"/>
              <a:gd name="T10" fmla="*/ 85 w 184"/>
              <a:gd name="T11" fmla="*/ 370 h 442"/>
              <a:gd name="T12" fmla="*/ 19 w 184"/>
              <a:gd name="T13" fmla="*/ 370 h 442"/>
              <a:gd name="T14" fmla="*/ 19 w 184"/>
              <a:gd name="T15" fmla="*/ 310 h 442"/>
              <a:gd name="T16" fmla="*/ 85 w 184"/>
              <a:gd name="T17" fmla="*/ 310 h 442"/>
              <a:gd name="T18" fmla="*/ 85 w 184"/>
              <a:gd name="T19" fmla="*/ 370 h 442"/>
              <a:gd name="T20" fmla="*/ 85 w 184"/>
              <a:gd name="T21" fmla="*/ 296 h 442"/>
              <a:gd name="T22" fmla="*/ 19 w 184"/>
              <a:gd name="T23" fmla="*/ 296 h 442"/>
              <a:gd name="T24" fmla="*/ 19 w 184"/>
              <a:gd name="T25" fmla="*/ 237 h 442"/>
              <a:gd name="T26" fmla="*/ 85 w 184"/>
              <a:gd name="T27" fmla="*/ 237 h 442"/>
              <a:gd name="T28" fmla="*/ 85 w 184"/>
              <a:gd name="T29" fmla="*/ 296 h 442"/>
              <a:gd name="T30" fmla="*/ 85 w 184"/>
              <a:gd name="T31" fmla="*/ 223 h 442"/>
              <a:gd name="T32" fmla="*/ 19 w 184"/>
              <a:gd name="T33" fmla="*/ 223 h 442"/>
              <a:gd name="T34" fmla="*/ 19 w 184"/>
              <a:gd name="T35" fmla="*/ 164 h 442"/>
              <a:gd name="T36" fmla="*/ 85 w 184"/>
              <a:gd name="T37" fmla="*/ 164 h 442"/>
              <a:gd name="T38" fmla="*/ 85 w 184"/>
              <a:gd name="T39" fmla="*/ 223 h 442"/>
              <a:gd name="T40" fmla="*/ 85 w 184"/>
              <a:gd name="T41" fmla="*/ 151 h 442"/>
              <a:gd name="T42" fmla="*/ 19 w 184"/>
              <a:gd name="T43" fmla="*/ 151 h 442"/>
              <a:gd name="T44" fmla="*/ 19 w 184"/>
              <a:gd name="T45" fmla="*/ 91 h 442"/>
              <a:gd name="T46" fmla="*/ 85 w 184"/>
              <a:gd name="T47" fmla="*/ 91 h 442"/>
              <a:gd name="T48" fmla="*/ 85 w 184"/>
              <a:gd name="T49" fmla="*/ 151 h 442"/>
              <a:gd name="T50" fmla="*/ 85 w 184"/>
              <a:gd name="T51" fmla="*/ 78 h 442"/>
              <a:gd name="T52" fmla="*/ 19 w 184"/>
              <a:gd name="T53" fmla="*/ 78 h 442"/>
              <a:gd name="T54" fmla="*/ 19 w 184"/>
              <a:gd name="T55" fmla="*/ 18 h 442"/>
              <a:gd name="T56" fmla="*/ 85 w 184"/>
              <a:gd name="T57" fmla="*/ 18 h 442"/>
              <a:gd name="T58" fmla="*/ 85 w 184"/>
              <a:gd name="T59" fmla="*/ 78 h 442"/>
              <a:gd name="T60" fmla="*/ 164 w 184"/>
              <a:gd name="T61" fmla="*/ 370 h 442"/>
              <a:gd name="T62" fmla="*/ 99 w 184"/>
              <a:gd name="T63" fmla="*/ 370 h 442"/>
              <a:gd name="T64" fmla="*/ 99 w 184"/>
              <a:gd name="T65" fmla="*/ 310 h 442"/>
              <a:gd name="T66" fmla="*/ 164 w 184"/>
              <a:gd name="T67" fmla="*/ 310 h 442"/>
              <a:gd name="T68" fmla="*/ 164 w 184"/>
              <a:gd name="T69" fmla="*/ 370 h 442"/>
              <a:gd name="T70" fmla="*/ 164 w 184"/>
              <a:gd name="T71" fmla="*/ 296 h 442"/>
              <a:gd name="T72" fmla="*/ 99 w 184"/>
              <a:gd name="T73" fmla="*/ 296 h 442"/>
              <a:gd name="T74" fmla="*/ 99 w 184"/>
              <a:gd name="T75" fmla="*/ 237 h 442"/>
              <a:gd name="T76" fmla="*/ 164 w 184"/>
              <a:gd name="T77" fmla="*/ 237 h 442"/>
              <a:gd name="T78" fmla="*/ 164 w 184"/>
              <a:gd name="T79" fmla="*/ 296 h 442"/>
              <a:gd name="T80" fmla="*/ 164 w 184"/>
              <a:gd name="T81" fmla="*/ 223 h 442"/>
              <a:gd name="T82" fmla="*/ 99 w 184"/>
              <a:gd name="T83" fmla="*/ 223 h 442"/>
              <a:gd name="T84" fmla="*/ 99 w 184"/>
              <a:gd name="T85" fmla="*/ 164 h 442"/>
              <a:gd name="T86" fmla="*/ 164 w 184"/>
              <a:gd name="T87" fmla="*/ 164 h 442"/>
              <a:gd name="T88" fmla="*/ 164 w 184"/>
              <a:gd name="T89" fmla="*/ 223 h 442"/>
              <a:gd name="T90" fmla="*/ 164 w 184"/>
              <a:gd name="T91" fmla="*/ 151 h 442"/>
              <a:gd name="T92" fmla="*/ 99 w 184"/>
              <a:gd name="T93" fmla="*/ 151 h 442"/>
              <a:gd name="T94" fmla="*/ 99 w 184"/>
              <a:gd name="T95" fmla="*/ 91 h 442"/>
              <a:gd name="T96" fmla="*/ 164 w 184"/>
              <a:gd name="T97" fmla="*/ 91 h 442"/>
              <a:gd name="T98" fmla="*/ 164 w 184"/>
              <a:gd name="T99" fmla="*/ 151 h 442"/>
              <a:gd name="T100" fmla="*/ 164 w 184"/>
              <a:gd name="T101" fmla="*/ 78 h 442"/>
              <a:gd name="T102" fmla="*/ 99 w 184"/>
              <a:gd name="T103" fmla="*/ 78 h 442"/>
              <a:gd name="T104" fmla="*/ 99 w 184"/>
              <a:gd name="T105" fmla="*/ 18 h 442"/>
              <a:gd name="T106" fmla="*/ 164 w 184"/>
              <a:gd name="T107" fmla="*/ 18 h 442"/>
              <a:gd name="T108" fmla="*/ 164 w 184"/>
              <a:gd name="T109" fmla="*/ 7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 h="442">
                <a:moveTo>
                  <a:pt x="0" y="0"/>
                </a:moveTo>
                <a:lnTo>
                  <a:pt x="0" y="442"/>
                </a:lnTo>
                <a:lnTo>
                  <a:pt x="184" y="442"/>
                </a:lnTo>
                <a:lnTo>
                  <a:pt x="184" y="0"/>
                </a:lnTo>
                <a:lnTo>
                  <a:pt x="0" y="0"/>
                </a:lnTo>
                <a:close/>
                <a:moveTo>
                  <a:pt x="85" y="370"/>
                </a:moveTo>
                <a:lnTo>
                  <a:pt x="19" y="370"/>
                </a:lnTo>
                <a:lnTo>
                  <a:pt x="19" y="310"/>
                </a:lnTo>
                <a:lnTo>
                  <a:pt x="85" y="310"/>
                </a:lnTo>
                <a:lnTo>
                  <a:pt x="85" y="370"/>
                </a:lnTo>
                <a:close/>
                <a:moveTo>
                  <a:pt x="85" y="296"/>
                </a:moveTo>
                <a:lnTo>
                  <a:pt x="19" y="296"/>
                </a:lnTo>
                <a:lnTo>
                  <a:pt x="19" y="237"/>
                </a:lnTo>
                <a:lnTo>
                  <a:pt x="85" y="237"/>
                </a:lnTo>
                <a:lnTo>
                  <a:pt x="85" y="296"/>
                </a:lnTo>
                <a:close/>
                <a:moveTo>
                  <a:pt x="85" y="223"/>
                </a:moveTo>
                <a:lnTo>
                  <a:pt x="19" y="223"/>
                </a:lnTo>
                <a:lnTo>
                  <a:pt x="19" y="164"/>
                </a:lnTo>
                <a:lnTo>
                  <a:pt x="85" y="164"/>
                </a:lnTo>
                <a:lnTo>
                  <a:pt x="85" y="223"/>
                </a:lnTo>
                <a:close/>
                <a:moveTo>
                  <a:pt x="85" y="151"/>
                </a:moveTo>
                <a:lnTo>
                  <a:pt x="19" y="151"/>
                </a:lnTo>
                <a:lnTo>
                  <a:pt x="19" y="91"/>
                </a:lnTo>
                <a:lnTo>
                  <a:pt x="85" y="91"/>
                </a:lnTo>
                <a:lnTo>
                  <a:pt x="85" y="151"/>
                </a:lnTo>
                <a:close/>
                <a:moveTo>
                  <a:pt x="85" y="78"/>
                </a:moveTo>
                <a:lnTo>
                  <a:pt x="19" y="78"/>
                </a:lnTo>
                <a:lnTo>
                  <a:pt x="19" y="18"/>
                </a:lnTo>
                <a:lnTo>
                  <a:pt x="85" y="18"/>
                </a:lnTo>
                <a:lnTo>
                  <a:pt x="85" y="78"/>
                </a:lnTo>
                <a:close/>
                <a:moveTo>
                  <a:pt x="164" y="370"/>
                </a:moveTo>
                <a:lnTo>
                  <a:pt x="99" y="370"/>
                </a:lnTo>
                <a:lnTo>
                  <a:pt x="99" y="310"/>
                </a:lnTo>
                <a:lnTo>
                  <a:pt x="164" y="310"/>
                </a:lnTo>
                <a:lnTo>
                  <a:pt x="164" y="370"/>
                </a:lnTo>
                <a:close/>
                <a:moveTo>
                  <a:pt x="164" y="296"/>
                </a:moveTo>
                <a:lnTo>
                  <a:pt x="99" y="296"/>
                </a:lnTo>
                <a:lnTo>
                  <a:pt x="99" y="237"/>
                </a:lnTo>
                <a:lnTo>
                  <a:pt x="164" y="237"/>
                </a:lnTo>
                <a:lnTo>
                  <a:pt x="164" y="296"/>
                </a:lnTo>
                <a:close/>
                <a:moveTo>
                  <a:pt x="164" y="223"/>
                </a:moveTo>
                <a:lnTo>
                  <a:pt x="99" y="223"/>
                </a:lnTo>
                <a:lnTo>
                  <a:pt x="99" y="164"/>
                </a:lnTo>
                <a:lnTo>
                  <a:pt x="164" y="164"/>
                </a:lnTo>
                <a:lnTo>
                  <a:pt x="164" y="223"/>
                </a:lnTo>
                <a:close/>
                <a:moveTo>
                  <a:pt x="164" y="151"/>
                </a:moveTo>
                <a:lnTo>
                  <a:pt x="99" y="151"/>
                </a:lnTo>
                <a:lnTo>
                  <a:pt x="99" y="91"/>
                </a:lnTo>
                <a:lnTo>
                  <a:pt x="164" y="91"/>
                </a:lnTo>
                <a:lnTo>
                  <a:pt x="164" y="151"/>
                </a:lnTo>
                <a:close/>
                <a:moveTo>
                  <a:pt x="164" y="78"/>
                </a:moveTo>
                <a:lnTo>
                  <a:pt x="99" y="78"/>
                </a:lnTo>
                <a:lnTo>
                  <a:pt x="99" y="18"/>
                </a:lnTo>
                <a:lnTo>
                  <a:pt x="164" y="18"/>
                </a:lnTo>
                <a:lnTo>
                  <a:pt x="164" y="78"/>
                </a:lnTo>
                <a:close/>
              </a:path>
            </a:pathLst>
          </a:custGeom>
          <a:solidFill>
            <a:schemeClr val="bg1"/>
          </a:solidFill>
          <a:ln>
            <a:no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7" dirty="0">
              <a:solidFill>
                <a:srgbClr val="FFFFFF"/>
              </a:solidFill>
            </a:endParaRPr>
          </a:p>
        </p:txBody>
      </p:sp>
      <p:sp>
        <p:nvSpPr>
          <p:cNvPr id="17" name="Freeform 16"/>
          <p:cNvSpPr>
            <a:spLocks noEditPoints="1"/>
          </p:cNvSpPr>
          <p:nvPr/>
        </p:nvSpPr>
        <p:spPr bwMode="auto">
          <a:xfrm>
            <a:off x="5849473" y="4171962"/>
            <a:ext cx="386729" cy="1042278"/>
          </a:xfrm>
          <a:custGeom>
            <a:avLst/>
            <a:gdLst>
              <a:gd name="T0" fmla="*/ 148 w 164"/>
              <a:gd name="T1" fmla="*/ 181 h 442"/>
              <a:gd name="T2" fmla="*/ 148 w 164"/>
              <a:gd name="T3" fmla="*/ 136 h 442"/>
              <a:gd name="T4" fmla="*/ 123 w 164"/>
              <a:gd name="T5" fmla="*/ 136 h 442"/>
              <a:gd name="T6" fmla="*/ 123 w 164"/>
              <a:gd name="T7" fmla="*/ 84 h 442"/>
              <a:gd name="T8" fmla="*/ 101 w 164"/>
              <a:gd name="T9" fmla="*/ 84 h 442"/>
              <a:gd name="T10" fmla="*/ 101 w 164"/>
              <a:gd name="T11" fmla="*/ 45 h 442"/>
              <a:gd name="T12" fmla="*/ 87 w 164"/>
              <a:gd name="T13" fmla="*/ 45 h 442"/>
              <a:gd name="T14" fmla="*/ 87 w 164"/>
              <a:gd name="T15" fmla="*/ 0 h 442"/>
              <a:gd name="T16" fmla="*/ 77 w 164"/>
              <a:gd name="T17" fmla="*/ 0 h 442"/>
              <a:gd name="T18" fmla="*/ 77 w 164"/>
              <a:gd name="T19" fmla="*/ 45 h 442"/>
              <a:gd name="T20" fmla="*/ 63 w 164"/>
              <a:gd name="T21" fmla="*/ 45 h 442"/>
              <a:gd name="T22" fmla="*/ 63 w 164"/>
              <a:gd name="T23" fmla="*/ 84 h 442"/>
              <a:gd name="T24" fmla="*/ 41 w 164"/>
              <a:gd name="T25" fmla="*/ 84 h 442"/>
              <a:gd name="T26" fmla="*/ 41 w 164"/>
              <a:gd name="T27" fmla="*/ 136 h 442"/>
              <a:gd name="T28" fmla="*/ 16 w 164"/>
              <a:gd name="T29" fmla="*/ 136 h 442"/>
              <a:gd name="T30" fmla="*/ 16 w 164"/>
              <a:gd name="T31" fmla="*/ 181 h 442"/>
              <a:gd name="T32" fmla="*/ 0 w 164"/>
              <a:gd name="T33" fmla="*/ 181 h 442"/>
              <a:gd name="T34" fmla="*/ 0 w 164"/>
              <a:gd name="T35" fmla="*/ 442 h 442"/>
              <a:gd name="T36" fmla="*/ 164 w 164"/>
              <a:gd name="T37" fmla="*/ 442 h 442"/>
              <a:gd name="T38" fmla="*/ 164 w 164"/>
              <a:gd name="T39" fmla="*/ 181 h 442"/>
              <a:gd name="T40" fmla="*/ 148 w 164"/>
              <a:gd name="T41" fmla="*/ 181 h 442"/>
              <a:gd name="T42" fmla="*/ 16 w 164"/>
              <a:gd name="T43" fmla="*/ 207 h 442"/>
              <a:gd name="T44" fmla="*/ 82 w 164"/>
              <a:gd name="T45" fmla="*/ 207 h 442"/>
              <a:gd name="T46" fmla="*/ 82 w 164"/>
              <a:gd name="T47" fmla="*/ 266 h 442"/>
              <a:gd name="T48" fmla="*/ 16 w 164"/>
              <a:gd name="T49" fmla="*/ 266 h 442"/>
              <a:gd name="T50" fmla="*/ 16 w 164"/>
              <a:gd name="T51" fmla="*/ 207 h 442"/>
              <a:gd name="T52" fmla="*/ 82 w 164"/>
              <a:gd name="T53" fmla="*/ 411 h 442"/>
              <a:gd name="T54" fmla="*/ 16 w 164"/>
              <a:gd name="T55" fmla="*/ 411 h 442"/>
              <a:gd name="T56" fmla="*/ 16 w 164"/>
              <a:gd name="T57" fmla="*/ 352 h 442"/>
              <a:gd name="T58" fmla="*/ 82 w 164"/>
              <a:gd name="T59" fmla="*/ 352 h 442"/>
              <a:gd name="T60" fmla="*/ 82 w 164"/>
              <a:gd name="T61" fmla="*/ 411 h 442"/>
              <a:gd name="T62" fmla="*/ 148 w 164"/>
              <a:gd name="T63" fmla="*/ 340 h 442"/>
              <a:gd name="T64" fmla="*/ 82 w 164"/>
              <a:gd name="T65" fmla="*/ 340 h 442"/>
              <a:gd name="T66" fmla="*/ 82 w 164"/>
              <a:gd name="T67" fmla="*/ 280 h 442"/>
              <a:gd name="T68" fmla="*/ 148 w 164"/>
              <a:gd name="T69" fmla="*/ 280 h 442"/>
              <a:gd name="T70" fmla="*/ 148 w 164"/>
              <a:gd name="T71" fmla="*/ 340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442">
                <a:moveTo>
                  <a:pt x="148" y="181"/>
                </a:moveTo>
                <a:lnTo>
                  <a:pt x="148" y="136"/>
                </a:lnTo>
                <a:lnTo>
                  <a:pt x="123" y="136"/>
                </a:lnTo>
                <a:lnTo>
                  <a:pt x="123" y="84"/>
                </a:lnTo>
                <a:lnTo>
                  <a:pt x="101" y="84"/>
                </a:lnTo>
                <a:lnTo>
                  <a:pt x="101" y="45"/>
                </a:lnTo>
                <a:lnTo>
                  <a:pt x="87" y="45"/>
                </a:lnTo>
                <a:lnTo>
                  <a:pt x="87" y="0"/>
                </a:lnTo>
                <a:lnTo>
                  <a:pt x="77" y="0"/>
                </a:lnTo>
                <a:lnTo>
                  <a:pt x="77" y="45"/>
                </a:lnTo>
                <a:lnTo>
                  <a:pt x="63" y="45"/>
                </a:lnTo>
                <a:lnTo>
                  <a:pt x="63" y="84"/>
                </a:lnTo>
                <a:lnTo>
                  <a:pt x="41" y="84"/>
                </a:lnTo>
                <a:lnTo>
                  <a:pt x="41" y="136"/>
                </a:lnTo>
                <a:lnTo>
                  <a:pt x="16" y="136"/>
                </a:lnTo>
                <a:lnTo>
                  <a:pt x="16" y="181"/>
                </a:lnTo>
                <a:lnTo>
                  <a:pt x="0" y="181"/>
                </a:lnTo>
                <a:lnTo>
                  <a:pt x="0" y="442"/>
                </a:lnTo>
                <a:lnTo>
                  <a:pt x="164" y="442"/>
                </a:lnTo>
                <a:lnTo>
                  <a:pt x="164" y="181"/>
                </a:lnTo>
                <a:lnTo>
                  <a:pt x="148" y="181"/>
                </a:lnTo>
                <a:close/>
                <a:moveTo>
                  <a:pt x="16" y="207"/>
                </a:moveTo>
                <a:lnTo>
                  <a:pt x="82" y="207"/>
                </a:lnTo>
                <a:lnTo>
                  <a:pt x="82" y="266"/>
                </a:lnTo>
                <a:lnTo>
                  <a:pt x="16" y="266"/>
                </a:lnTo>
                <a:lnTo>
                  <a:pt x="16" y="207"/>
                </a:lnTo>
                <a:close/>
                <a:moveTo>
                  <a:pt x="82" y="411"/>
                </a:moveTo>
                <a:lnTo>
                  <a:pt x="16" y="411"/>
                </a:lnTo>
                <a:lnTo>
                  <a:pt x="16" y="352"/>
                </a:lnTo>
                <a:lnTo>
                  <a:pt x="82" y="352"/>
                </a:lnTo>
                <a:lnTo>
                  <a:pt x="82" y="411"/>
                </a:lnTo>
                <a:close/>
                <a:moveTo>
                  <a:pt x="148" y="340"/>
                </a:moveTo>
                <a:lnTo>
                  <a:pt x="82" y="340"/>
                </a:lnTo>
                <a:lnTo>
                  <a:pt x="82" y="280"/>
                </a:lnTo>
                <a:lnTo>
                  <a:pt x="148" y="280"/>
                </a:lnTo>
                <a:lnTo>
                  <a:pt x="148" y="340"/>
                </a:lnTo>
                <a:close/>
              </a:path>
            </a:pathLst>
          </a:custGeom>
          <a:solidFill>
            <a:schemeClr val="bg1">
              <a:alpha val="70000"/>
            </a:schemeClr>
          </a:solidFill>
          <a:ln>
            <a:no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7" dirty="0">
              <a:solidFill>
                <a:srgbClr val="FFFFFF"/>
              </a:solidFill>
            </a:endParaRPr>
          </a:p>
        </p:txBody>
      </p:sp>
      <p:sp>
        <p:nvSpPr>
          <p:cNvPr id="18" name="Freeform 17"/>
          <p:cNvSpPr>
            <a:spLocks noEditPoints="1"/>
          </p:cNvSpPr>
          <p:nvPr/>
        </p:nvSpPr>
        <p:spPr bwMode="auto">
          <a:xfrm>
            <a:off x="6710893" y="4398337"/>
            <a:ext cx="386729" cy="815903"/>
          </a:xfrm>
          <a:custGeom>
            <a:avLst/>
            <a:gdLst>
              <a:gd name="T0" fmla="*/ 148 w 164"/>
              <a:gd name="T1" fmla="*/ 181 h 346"/>
              <a:gd name="T2" fmla="*/ 148 w 164"/>
              <a:gd name="T3" fmla="*/ 136 h 346"/>
              <a:gd name="T4" fmla="*/ 123 w 164"/>
              <a:gd name="T5" fmla="*/ 136 h 346"/>
              <a:gd name="T6" fmla="*/ 123 w 164"/>
              <a:gd name="T7" fmla="*/ 82 h 346"/>
              <a:gd name="T8" fmla="*/ 101 w 164"/>
              <a:gd name="T9" fmla="*/ 82 h 346"/>
              <a:gd name="T10" fmla="*/ 101 w 164"/>
              <a:gd name="T11" fmla="*/ 45 h 346"/>
              <a:gd name="T12" fmla="*/ 87 w 164"/>
              <a:gd name="T13" fmla="*/ 45 h 346"/>
              <a:gd name="T14" fmla="*/ 87 w 164"/>
              <a:gd name="T15" fmla="*/ 0 h 346"/>
              <a:gd name="T16" fmla="*/ 77 w 164"/>
              <a:gd name="T17" fmla="*/ 0 h 346"/>
              <a:gd name="T18" fmla="*/ 77 w 164"/>
              <a:gd name="T19" fmla="*/ 45 h 346"/>
              <a:gd name="T20" fmla="*/ 63 w 164"/>
              <a:gd name="T21" fmla="*/ 45 h 346"/>
              <a:gd name="T22" fmla="*/ 63 w 164"/>
              <a:gd name="T23" fmla="*/ 82 h 346"/>
              <a:gd name="T24" fmla="*/ 42 w 164"/>
              <a:gd name="T25" fmla="*/ 82 h 346"/>
              <a:gd name="T26" fmla="*/ 42 w 164"/>
              <a:gd name="T27" fmla="*/ 136 h 346"/>
              <a:gd name="T28" fmla="*/ 16 w 164"/>
              <a:gd name="T29" fmla="*/ 136 h 346"/>
              <a:gd name="T30" fmla="*/ 16 w 164"/>
              <a:gd name="T31" fmla="*/ 181 h 346"/>
              <a:gd name="T32" fmla="*/ 0 w 164"/>
              <a:gd name="T33" fmla="*/ 181 h 346"/>
              <a:gd name="T34" fmla="*/ 0 w 164"/>
              <a:gd name="T35" fmla="*/ 346 h 346"/>
              <a:gd name="T36" fmla="*/ 164 w 164"/>
              <a:gd name="T37" fmla="*/ 346 h 346"/>
              <a:gd name="T38" fmla="*/ 164 w 164"/>
              <a:gd name="T39" fmla="*/ 181 h 346"/>
              <a:gd name="T40" fmla="*/ 148 w 164"/>
              <a:gd name="T41" fmla="*/ 181 h 346"/>
              <a:gd name="T42" fmla="*/ 35 w 164"/>
              <a:gd name="T43" fmla="*/ 158 h 346"/>
              <a:gd name="T44" fmla="*/ 82 w 164"/>
              <a:gd name="T45" fmla="*/ 158 h 346"/>
              <a:gd name="T46" fmla="*/ 82 w 164"/>
              <a:gd name="T47" fmla="*/ 200 h 346"/>
              <a:gd name="T48" fmla="*/ 35 w 164"/>
              <a:gd name="T49" fmla="*/ 200 h 346"/>
              <a:gd name="T50" fmla="*/ 35 w 164"/>
              <a:gd name="T51" fmla="*/ 158 h 346"/>
              <a:gd name="T52" fmla="*/ 82 w 164"/>
              <a:gd name="T53" fmla="*/ 302 h 346"/>
              <a:gd name="T54" fmla="*/ 35 w 164"/>
              <a:gd name="T55" fmla="*/ 302 h 346"/>
              <a:gd name="T56" fmla="*/ 35 w 164"/>
              <a:gd name="T57" fmla="*/ 260 h 346"/>
              <a:gd name="T58" fmla="*/ 82 w 164"/>
              <a:gd name="T59" fmla="*/ 260 h 346"/>
              <a:gd name="T60" fmla="*/ 82 w 164"/>
              <a:gd name="T61" fmla="*/ 302 h 346"/>
              <a:gd name="T62" fmla="*/ 129 w 164"/>
              <a:gd name="T63" fmla="*/ 251 h 346"/>
              <a:gd name="T64" fmla="*/ 82 w 164"/>
              <a:gd name="T65" fmla="*/ 251 h 346"/>
              <a:gd name="T66" fmla="*/ 82 w 164"/>
              <a:gd name="T67" fmla="*/ 209 h 346"/>
              <a:gd name="T68" fmla="*/ 129 w 164"/>
              <a:gd name="T69" fmla="*/ 209 h 346"/>
              <a:gd name="T70" fmla="*/ 129 w 164"/>
              <a:gd name="T71" fmla="*/ 251 h 3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4" h="346">
                <a:moveTo>
                  <a:pt x="148" y="181"/>
                </a:moveTo>
                <a:lnTo>
                  <a:pt x="148" y="136"/>
                </a:lnTo>
                <a:lnTo>
                  <a:pt x="123" y="136"/>
                </a:lnTo>
                <a:lnTo>
                  <a:pt x="123" y="82"/>
                </a:lnTo>
                <a:lnTo>
                  <a:pt x="101" y="82"/>
                </a:lnTo>
                <a:lnTo>
                  <a:pt x="101" y="45"/>
                </a:lnTo>
                <a:lnTo>
                  <a:pt x="87" y="45"/>
                </a:lnTo>
                <a:lnTo>
                  <a:pt x="87" y="0"/>
                </a:lnTo>
                <a:lnTo>
                  <a:pt x="77" y="0"/>
                </a:lnTo>
                <a:lnTo>
                  <a:pt x="77" y="45"/>
                </a:lnTo>
                <a:lnTo>
                  <a:pt x="63" y="45"/>
                </a:lnTo>
                <a:lnTo>
                  <a:pt x="63" y="82"/>
                </a:lnTo>
                <a:lnTo>
                  <a:pt x="42" y="82"/>
                </a:lnTo>
                <a:lnTo>
                  <a:pt x="42" y="136"/>
                </a:lnTo>
                <a:lnTo>
                  <a:pt x="16" y="136"/>
                </a:lnTo>
                <a:lnTo>
                  <a:pt x="16" y="181"/>
                </a:lnTo>
                <a:lnTo>
                  <a:pt x="0" y="181"/>
                </a:lnTo>
                <a:lnTo>
                  <a:pt x="0" y="346"/>
                </a:lnTo>
                <a:lnTo>
                  <a:pt x="164" y="346"/>
                </a:lnTo>
                <a:lnTo>
                  <a:pt x="164" y="181"/>
                </a:lnTo>
                <a:lnTo>
                  <a:pt x="148" y="181"/>
                </a:lnTo>
                <a:close/>
                <a:moveTo>
                  <a:pt x="35" y="158"/>
                </a:moveTo>
                <a:lnTo>
                  <a:pt x="82" y="158"/>
                </a:lnTo>
                <a:lnTo>
                  <a:pt x="82" y="200"/>
                </a:lnTo>
                <a:lnTo>
                  <a:pt x="35" y="200"/>
                </a:lnTo>
                <a:lnTo>
                  <a:pt x="35" y="158"/>
                </a:lnTo>
                <a:close/>
                <a:moveTo>
                  <a:pt x="82" y="302"/>
                </a:moveTo>
                <a:lnTo>
                  <a:pt x="35" y="302"/>
                </a:lnTo>
                <a:lnTo>
                  <a:pt x="35" y="260"/>
                </a:lnTo>
                <a:lnTo>
                  <a:pt x="82" y="260"/>
                </a:lnTo>
                <a:lnTo>
                  <a:pt x="82" y="302"/>
                </a:lnTo>
                <a:close/>
                <a:moveTo>
                  <a:pt x="129" y="251"/>
                </a:moveTo>
                <a:lnTo>
                  <a:pt x="82" y="251"/>
                </a:lnTo>
                <a:lnTo>
                  <a:pt x="82" y="209"/>
                </a:lnTo>
                <a:lnTo>
                  <a:pt x="129" y="209"/>
                </a:lnTo>
                <a:lnTo>
                  <a:pt x="129" y="251"/>
                </a:lnTo>
                <a:close/>
              </a:path>
            </a:pathLst>
          </a:custGeom>
          <a:solidFill>
            <a:schemeClr val="bg1">
              <a:alpha val="70000"/>
            </a:schemeClr>
          </a:solidFill>
          <a:ln>
            <a:no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7" dirty="0">
              <a:solidFill>
                <a:srgbClr val="FFFFFF"/>
              </a:solidFill>
            </a:endParaRPr>
          </a:p>
        </p:txBody>
      </p:sp>
      <p:sp>
        <p:nvSpPr>
          <p:cNvPr id="19" name="Freeform 18"/>
          <p:cNvSpPr>
            <a:spLocks noEditPoints="1"/>
          </p:cNvSpPr>
          <p:nvPr/>
        </p:nvSpPr>
        <p:spPr bwMode="auto">
          <a:xfrm>
            <a:off x="6238376" y="4327596"/>
            <a:ext cx="436249" cy="886645"/>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chemeClr val="bg1"/>
          </a:solidFill>
          <a:ln>
            <a:no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7" dirty="0">
              <a:solidFill>
                <a:srgbClr val="FFFFFF"/>
              </a:solidFill>
            </a:endParaRPr>
          </a:p>
        </p:txBody>
      </p:sp>
      <p:sp>
        <p:nvSpPr>
          <p:cNvPr id="21" name="Freeform 20"/>
          <p:cNvSpPr>
            <a:spLocks noEditPoints="1"/>
          </p:cNvSpPr>
          <p:nvPr/>
        </p:nvSpPr>
        <p:spPr bwMode="auto">
          <a:xfrm>
            <a:off x="7888113" y="4312939"/>
            <a:ext cx="479287" cy="901304"/>
          </a:xfrm>
          <a:custGeom>
            <a:avLst/>
            <a:gdLst>
              <a:gd name="T0" fmla="*/ 0 w 185"/>
              <a:gd name="T1" fmla="*/ 0 h 376"/>
              <a:gd name="T2" fmla="*/ 0 w 185"/>
              <a:gd name="T3" fmla="*/ 376 h 376"/>
              <a:gd name="T4" fmla="*/ 185 w 185"/>
              <a:gd name="T5" fmla="*/ 376 h 376"/>
              <a:gd name="T6" fmla="*/ 185 w 185"/>
              <a:gd name="T7" fmla="*/ 0 h 376"/>
              <a:gd name="T8" fmla="*/ 0 w 185"/>
              <a:gd name="T9" fmla="*/ 0 h 376"/>
              <a:gd name="T10" fmla="*/ 86 w 185"/>
              <a:gd name="T11" fmla="*/ 304 h 376"/>
              <a:gd name="T12" fmla="*/ 20 w 185"/>
              <a:gd name="T13" fmla="*/ 304 h 376"/>
              <a:gd name="T14" fmla="*/ 20 w 185"/>
              <a:gd name="T15" fmla="*/ 244 h 376"/>
              <a:gd name="T16" fmla="*/ 86 w 185"/>
              <a:gd name="T17" fmla="*/ 244 h 376"/>
              <a:gd name="T18" fmla="*/ 86 w 185"/>
              <a:gd name="T19" fmla="*/ 304 h 376"/>
              <a:gd name="T20" fmla="*/ 86 w 185"/>
              <a:gd name="T21" fmla="*/ 230 h 376"/>
              <a:gd name="T22" fmla="*/ 20 w 185"/>
              <a:gd name="T23" fmla="*/ 230 h 376"/>
              <a:gd name="T24" fmla="*/ 20 w 185"/>
              <a:gd name="T25" fmla="*/ 171 h 376"/>
              <a:gd name="T26" fmla="*/ 86 w 185"/>
              <a:gd name="T27" fmla="*/ 171 h 376"/>
              <a:gd name="T28" fmla="*/ 86 w 185"/>
              <a:gd name="T29" fmla="*/ 230 h 376"/>
              <a:gd name="T30" fmla="*/ 86 w 185"/>
              <a:gd name="T31" fmla="*/ 157 h 376"/>
              <a:gd name="T32" fmla="*/ 20 w 185"/>
              <a:gd name="T33" fmla="*/ 157 h 376"/>
              <a:gd name="T34" fmla="*/ 20 w 185"/>
              <a:gd name="T35" fmla="*/ 98 h 376"/>
              <a:gd name="T36" fmla="*/ 86 w 185"/>
              <a:gd name="T37" fmla="*/ 98 h 376"/>
              <a:gd name="T38" fmla="*/ 86 w 185"/>
              <a:gd name="T39" fmla="*/ 157 h 376"/>
              <a:gd name="T40" fmla="*/ 86 w 185"/>
              <a:gd name="T41" fmla="*/ 85 h 376"/>
              <a:gd name="T42" fmla="*/ 20 w 185"/>
              <a:gd name="T43" fmla="*/ 85 h 376"/>
              <a:gd name="T44" fmla="*/ 20 w 185"/>
              <a:gd name="T45" fmla="*/ 25 h 376"/>
              <a:gd name="T46" fmla="*/ 86 w 185"/>
              <a:gd name="T47" fmla="*/ 25 h 376"/>
              <a:gd name="T48" fmla="*/ 86 w 185"/>
              <a:gd name="T49" fmla="*/ 85 h 376"/>
              <a:gd name="T50" fmla="*/ 166 w 185"/>
              <a:gd name="T51" fmla="*/ 304 h 376"/>
              <a:gd name="T52" fmla="*/ 99 w 185"/>
              <a:gd name="T53" fmla="*/ 304 h 376"/>
              <a:gd name="T54" fmla="*/ 99 w 185"/>
              <a:gd name="T55" fmla="*/ 244 h 376"/>
              <a:gd name="T56" fmla="*/ 166 w 185"/>
              <a:gd name="T57" fmla="*/ 244 h 376"/>
              <a:gd name="T58" fmla="*/ 166 w 185"/>
              <a:gd name="T59" fmla="*/ 304 h 376"/>
              <a:gd name="T60" fmla="*/ 166 w 185"/>
              <a:gd name="T61" fmla="*/ 230 h 376"/>
              <a:gd name="T62" fmla="*/ 99 w 185"/>
              <a:gd name="T63" fmla="*/ 230 h 376"/>
              <a:gd name="T64" fmla="*/ 99 w 185"/>
              <a:gd name="T65" fmla="*/ 171 h 376"/>
              <a:gd name="T66" fmla="*/ 166 w 185"/>
              <a:gd name="T67" fmla="*/ 171 h 376"/>
              <a:gd name="T68" fmla="*/ 166 w 185"/>
              <a:gd name="T69" fmla="*/ 230 h 376"/>
              <a:gd name="T70" fmla="*/ 166 w 185"/>
              <a:gd name="T71" fmla="*/ 157 h 376"/>
              <a:gd name="T72" fmla="*/ 99 w 185"/>
              <a:gd name="T73" fmla="*/ 157 h 376"/>
              <a:gd name="T74" fmla="*/ 99 w 185"/>
              <a:gd name="T75" fmla="*/ 98 h 376"/>
              <a:gd name="T76" fmla="*/ 166 w 185"/>
              <a:gd name="T77" fmla="*/ 98 h 376"/>
              <a:gd name="T78" fmla="*/ 166 w 185"/>
              <a:gd name="T79" fmla="*/ 157 h 376"/>
              <a:gd name="T80" fmla="*/ 166 w 185"/>
              <a:gd name="T81" fmla="*/ 85 h 376"/>
              <a:gd name="T82" fmla="*/ 99 w 185"/>
              <a:gd name="T83" fmla="*/ 85 h 376"/>
              <a:gd name="T84" fmla="*/ 99 w 185"/>
              <a:gd name="T85" fmla="*/ 25 h 376"/>
              <a:gd name="T86" fmla="*/ 166 w 185"/>
              <a:gd name="T87" fmla="*/ 25 h 376"/>
              <a:gd name="T88" fmla="*/ 166 w 185"/>
              <a:gd name="T89" fmla="*/ 8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85" h="376">
                <a:moveTo>
                  <a:pt x="0" y="0"/>
                </a:moveTo>
                <a:lnTo>
                  <a:pt x="0" y="376"/>
                </a:lnTo>
                <a:lnTo>
                  <a:pt x="185" y="376"/>
                </a:lnTo>
                <a:lnTo>
                  <a:pt x="185" y="0"/>
                </a:lnTo>
                <a:lnTo>
                  <a:pt x="0" y="0"/>
                </a:lnTo>
                <a:close/>
                <a:moveTo>
                  <a:pt x="86" y="304"/>
                </a:moveTo>
                <a:lnTo>
                  <a:pt x="20" y="304"/>
                </a:lnTo>
                <a:lnTo>
                  <a:pt x="20" y="244"/>
                </a:lnTo>
                <a:lnTo>
                  <a:pt x="86" y="244"/>
                </a:lnTo>
                <a:lnTo>
                  <a:pt x="86" y="304"/>
                </a:lnTo>
                <a:close/>
                <a:moveTo>
                  <a:pt x="86" y="230"/>
                </a:moveTo>
                <a:lnTo>
                  <a:pt x="20" y="230"/>
                </a:lnTo>
                <a:lnTo>
                  <a:pt x="20" y="171"/>
                </a:lnTo>
                <a:lnTo>
                  <a:pt x="86" y="171"/>
                </a:lnTo>
                <a:lnTo>
                  <a:pt x="86" y="230"/>
                </a:lnTo>
                <a:close/>
                <a:moveTo>
                  <a:pt x="86" y="157"/>
                </a:moveTo>
                <a:lnTo>
                  <a:pt x="20" y="157"/>
                </a:lnTo>
                <a:lnTo>
                  <a:pt x="20" y="98"/>
                </a:lnTo>
                <a:lnTo>
                  <a:pt x="86" y="98"/>
                </a:lnTo>
                <a:lnTo>
                  <a:pt x="86" y="157"/>
                </a:lnTo>
                <a:close/>
                <a:moveTo>
                  <a:pt x="86" y="85"/>
                </a:moveTo>
                <a:lnTo>
                  <a:pt x="20" y="85"/>
                </a:lnTo>
                <a:lnTo>
                  <a:pt x="20" y="25"/>
                </a:lnTo>
                <a:lnTo>
                  <a:pt x="86" y="25"/>
                </a:lnTo>
                <a:lnTo>
                  <a:pt x="86" y="85"/>
                </a:lnTo>
                <a:close/>
                <a:moveTo>
                  <a:pt x="166" y="304"/>
                </a:moveTo>
                <a:lnTo>
                  <a:pt x="99" y="304"/>
                </a:lnTo>
                <a:lnTo>
                  <a:pt x="99" y="244"/>
                </a:lnTo>
                <a:lnTo>
                  <a:pt x="166" y="244"/>
                </a:lnTo>
                <a:lnTo>
                  <a:pt x="166" y="304"/>
                </a:lnTo>
                <a:close/>
                <a:moveTo>
                  <a:pt x="166" y="230"/>
                </a:moveTo>
                <a:lnTo>
                  <a:pt x="99" y="230"/>
                </a:lnTo>
                <a:lnTo>
                  <a:pt x="99" y="171"/>
                </a:lnTo>
                <a:lnTo>
                  <a:pt x="166" y="171"/>
                </a:lnTo>
                <a:lnTo>
                  <a:pt x="166" y="230"/>
                </a:lnTo>
                <a:close/>
                <a:moveTo>
                  <a:pt x="166" y="157"/>
                </a:moveTo>
                <a:lnTo>
                  <a:pt x="99" y="157"/>
                </a:lnTo>
                <a:lnTo>
                  <a:pt x="99" y="98"/>
                </a:lnTo>
                <a:lnTo>
                  <a:pt x="166" y="98"/>
                </a:lnTo>
                <a:lnTo>
                  <a:pt x="166" y="157"/>
                </a:lnTo>
                <a:close/>
                <a:moveTo>
                  <a:pt x="166" y="85"/>
                </a:moveTo>
                <a:lnTo>
                  <a:pt x="99" y="85"/>
                </a:lnTo>
                <a:lnTo>
                  <a:pt x="99" y="25"/>
                </a:lnTo>
                <a:lnTo>
                  <a:pt x="166" y="25"/>
                </a:lnTo>
                <a:lnTo>
                  <a:pt x="166" y="85"/>
                </a:lnTo>
                <a:close/>
              </a:path>
            </a:pathLst>
          </a:custGeom>
          <a:solidFill>
            <a:schemeClr val="bg1"/>
          </a:solidFill>
          <a:ln>
            <a:no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7" dirty="0">
              <a:solidFill>
                <a:srgbClr val="FFFFFF"/>
              </a:solidFill>
            </a:endParaRPr>
          </a:p>
        </p:txBody>
      </p:sp>
      <p:sp>
        <p:nvSpPr>
          <p:cNvPr id="22" name="TextBox 21"/>
          <p:cNvSpPr txBox="1"/>
          <p:nvPr/>
        </p:nvSpPr>
        <p:spPr>
          <a:xfrm>
            <a:off x="4291462" y="3795804"/>
            <a:ext cx="1449476" cy="397761"/>
          </a:xfrm>
          <a:prstGeom prst="rect">
            <a:avLst/>
          </a:prstGeom>
          <a:noFill/>
        </p:spPr>
        <p:txBody>
          <a:bodyPr wrap="square" lIns="182802" tIns="146241" rIns="182802" bIns="146241" rtlCol="0">
            <a:noAutofit/>
          </a:bodyPr>
          <a:lstStyle/>
          <a:p>
            <a:pPr defTabSz="931326">
              <a:lnSpc>
                <a:spcPct val="90000"/>
              </a:lnSpc>
              <a:spcAft>
                <a:spcPts val="600"/>
              </a:spcAft>
            </a:pPr>
            <a:r>
              <a:rPr lang="en-US" sz="1598" dirty="0">
                <a:solidFill>
                  <a:srgbClr val="FFFFFF"/>
                </a:solidFill>
                <a:cs typeface="Segoe UI Semibold" panose="020B0702040204020203" pitchFamily="34" charset="0"/>
              </a:rPr>
              <a:t>SQL Server</a:t>
            </a:r>
          </a:p>
        </p:txBody>
      </p:sp>
      <p:sp>
        <p:nvSpPr>
          <p:cNvPr id="24" name="TextBox 23"/>
          <p:cNvSpPr txBox="1"/>
          <p:nvPr/>
        </p:nvSpPr>
        <p:spPr>
          <a:xfrm>
            <a:off x="5972592" y="3801351"/>
            <a:ext cx="1159283" cy="386667"/>
          </a:xfrm>
          <a:prstGeom prst="rect">
            <a:avLst/>
          </a:prstGeom>
          <a:noFill/>
        </p:spPr>
        <p:txBody>
          <a:bodyPr wrap="square" lIns="182802" tIns="146241" rIns="182802" bIns="146241" rtlCol="0">
            <a:noAutofit/>
          </a:bodyPr>
          <a:lstStyle/>
          <a:p>
            <a:pPr defTabSz="931326">
              <a:lnSpc>
                <a:spcPct val="90000"/>
              </a:lnSpc>
              <a:spcAft>
                <a:spcPts val="600"/>
              </a:spcAft>
            </a:pPr>
            <a:r>
              <a:rPr lang="en-US" sz="1598" dirty="0">
                <a:solidFill>
                  <a:srgbClr val="FFFFFF"/>
                </a:solidFill>
                <a:cs typeface="Segoe UI Semibold" panose="020B0702040204020203" pitchFamily="34" charset="0"/>
              </a:rPr>
              <a:t>Hadoop</a:t>
            </a:r>
          </a:p>
        </p:txBody>
      </p:sp>
      <p:grpSp>
        <p:nvGrpSpPr>
          <p:cNvPr id="25" name="Group 24"/>
          <p:cNvGrpSpPr>
            <a:grpSpLocks noChangeAspect="1"/>
          </p:cNvGrpSpPr>
          <p:nvPr/>
        </p:nvGrpSpPr>
        <p:grpSpPr>
          <a:xfrm>
            <a:off x="4649824" y="2929886"/>
            <a:ext cx="675400" cy="877075"/>
            <a:chOff x="7716230" y="2584442"/>
            <a:chExt cx="822843" cy="1068544"/>
          </a:xfrm>
          <a:solidFill>
            <a:schemeClr val="bg1"/>
          </a:solidFill>
        </p:grpSpPr>
        <p:sp>
          <p:nvSpPr>
            <p:cNvPr id="27" name="Oval 26"/>
            <p:cNvSpPr>
              <a:spLocks noChangeArrowheads="1"/>
            </p:cNvSpPr>
            <p:nvPr/>
          </p:nvSpPr>
          <p:spPr bwMode="auto">
            <a:xfrm>
              <a:off x="7730307" y="2584442"/>
              <a:ext cx="794690" cy="151004"/>
            </a:xfrm>
            <a:prstGeom prst="ellipse">
              <a:avLst/>
            </a:prstGeom>
            <a:grpFill/>
            <a:ln>
              <a:noFill/>
            </a:ln>
            <a:extLst/>
          </p:spPr>
          <p:txBody>
            <a:bodyPr vert="horz" wrap="square" lIns="91388" tIns="45694" rIns="91388" bIns="45694" numCol="1" anchor="t" anchorCtr="0" compatLnSpc="1">
              <a:prstTxWarp prst="textNoShape">
                <a:avLst/>
              </a:prstTxWarp>
            </a:bodyPr>
            <a:lstStyle/>
            <a:p>
              <a:pPr defTabSz="932060">
                <a:defRPr/>
              </a:pPr>
              <a:endParaRPr lang="en-US" kern="0" dirty="0">
                <a:solidFill>
                  <a:srgbClr val="FFFFFF"/>
                </a:solidFill>
              </a:endParaRPr>
            </a:p>
          </p:txBody>
        </p:sp>
        <p:sp>
          <p:nvSpPr>
            <p:cNvPr id="28" name="Freeform 123"/>
            <p:cNvSpPr>
              <a:spLocks noEditPoints="1"/>
            </p:cNvSpPr>
            <p:nvPr/>
          </p:nvSpPr>
          <p:spPr bwMode="auto">
            <a:xfrm>
              <a:off x="7716230" y="2689379"/>
              <a:ext cx="822843" cy="96360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p:spPr>
          <p:txBody>
            <a:bodyPr vert="horz" wrap="square" lIns="91388" tIns="45694" rIns="91388" bIns="45694" numCol="1" anchor="t" anchorCtr="0" compatLnSpc="1">
              <a:prstTxWarp prst="textNoShape">
                <a:avLst/>
              </a:prstTxWarp>
            </a:bodyPr>
            <a:lstStyle/>
            <a:p>
              <a:pPr defTabSz="932060">
                <a:defRPr/>
              </a:pPr>
              <a:endParaRPr lang="en-US" kern="0" dirty="0">
                <a:solidFill>
                  <a:srgbClr val="FFFFFF"/>
                </a:solidFill>
              </a:endParaRPr>
            </a:p>
          </p:txBody>
        </p:sp>
      </p:grpSp>
      <p:sp>
        <p:nvSpPr>
          <p:cNvPr id="26" name="Freeform 25"/>
          <p:cNvSpPr>
            <a:spLocks/>
          </p:cNvSpPr>
          <p:nvPr/>
        </p:nvSpPr>
        <p:spPr bwMode="auto">
          <a:xfrm>
            <a:off x="6308080" y="2070607"/>
            <a:ext cx="778724" cy="478514"/>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bg1">
              <a:lumMod val="95000"/>
            </a:schemeClr>
          </a:solidFill>
          <a:ln>
            <a:no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7" dirty="0">
              <a:solidFill>
                <a:srgbClr val="FFFFFF"/>
              </a:solidFill>
            </a:endParaRPr>
          </a:p>
        </p:txBody>
      </p:sp>
      <p:grpSp>
        <p:nvGrpSpPr>
          <p:cNvPr id="44" name="Group 43"/>
          <p:cNvGrpSpPr/>
          <p:nvPr/>
        </p:nvGrpSpPr>
        <p:grpSpPr>
          <a:xfrm>
            <a:off x="8518068" y="4285699"/>
            <a:ext cx="1062820" cy="988397"/>
            <a:chOff x="5881214" y="5411101"/>
            <a:chExt cx="736770" cy="685178"/>
          </a:xfrm>
        </p:grpSpPr>
        <p:sp>
          <p:nvSpPr>
            <p:cNvPr id="45" name="Freeform 127"/>
            <p:cNvSpPr>
              <a:spLocks noEditPoints="1"/>
            </p:cNvSpPr>
            <p:nvPr/>
          </p:nvSpPr>
          <p:spPr bwMode="black">
            <a:xfrm>
              <a:off x="5939094" y="5543453"/>
              <a:ext cx="678890" cy="552826"/>
            </a:xfrm>
            <a:custGeom>
              <a:avLst/>
              <a:gdLst>
                <a:gd name="T0" fmla="*/ 72 w 75"/>
                <a:gd name="T1" fmla="*/ 23 h 61"/>
                <a:gd name="T2" fmla="*/ 71 w 75"/>
                <a:gd name="T3" fmla="*/ 22 h 61"/>
                <a:gd name="T4" fmla="*/ 63 w 75"/>
                <a:gd name="T5" fmla="*/ 3 h 61"/>
                <a:gd name="T6" fmla="*/ 59 w 75"/>
                <a:gd name="T7" fmla="*/ 0 h 61"/>
                <a:gd name="T8" fmla="*/ 16 w 75"/>
                <a:gd name="T9" fmla="*/ 0 h 61"/>
                <a:gd name="T10" fmla="*/ 13 w 75"/>
                <a:gd name="T11" fmla="*/ 3 h 61"/>
                <a:gd name="T12" fmla="*/ 4 w 75"/>
                <a:gd name="T13" fmla="*/ 23 h 61"/>
                <a:gd name="T14" fmla="*/ 0 w 75"/>
                <a:gd name="T15" fmla="*/ 28 h 61"/>
                <a:gd name="T16" fmla="*/ 0 w 75"/>
                <a:gd name="T17" fmla="*/ 45 h 61"/>
                <a:gd name="T18" fmla="*/ 5 w 75"/>
                <a:gd name="T19" fmla="*/ 50 h 61"/>
                <a:gd name="T20" fmla="*/ 10 w 75"/>
                <a:gd name="T21" fmla="*/ 50 h 61"/>
                <a:gd name="T22" fmla="*/ 10 w 75"/>
                <a:gd name="T23" fmla="*/ 56 h 61"/>
                <a:gd name="T24" fmla="*/ 14 w 75"/>
                <a:gd name="T25" fmla="*/ 61 h 61"/>
                <a:gd name="T26" fmla="*/ 19 w 75"/>
                <a:gd name="T27" fmla="*/ 56 h 61"/>
                <a:gd name="T28" fmla="*/ 19 w 75"/>
                <a:gd name="T29" fmla="*/ 50 h 61"/>
                <a:gd name="T30" fmla="*/ 56 w 75"/>
                <a:gd name="T31" fmla="*/ 50 h 61"/>
                <a:gd name="T32" fmla="*/ 56 w 75"/>
                <a:gd name="T33" fmla="*/ 56 h 61"/>
                <a:gd name="T34" fmla="*/ 61 w 75"/>
                <a:gd name="T35" fmla="*/ 61 h 61"/>
                <a:gd name="T36" fmla="*/ 66 w 75"/>
                <a:gd name="T37" fmla="*/ 56 h 61"/>
                <a:gd name="T38" fmla="*/ 66 w 75"/>
                <a:gd name="T39" fmla="*/ 50 h 61"/>
                <a:gd name="T40" fmla="*/ 70 w 75"/>
                <a:gd name="T41" fmla="*/ 50 h 61"/>
                <a:gd name="T42" fmla="*/ 75 w 75"/>
                <a:gd name="T43" fmla="*/ 45 h 61"/>
                <a:gd name="T44" fmla="*/ 75 w 75"/>
                <a:gd name="T45" fmla="*/ 28 h 61"/>
                <a:gd name="T46" fmla="*/ 72 w 75"/>
                <a:gd name="T47" fmla="*/ 23 h 61"/>
                <a:gd name="T48" fmla="*/ 18 w 75"/>
                <a:gd name="T49" fmla="*/ 8 h 61"/>
                <a:gd name="T50" fmla="*/ 57 w 75"/>
                <a:gd name="T51" fmla="*/ 8 h 61"/>
                <a:gd name="T52" fmla="*/ 62 w 75"/>
                <a:gd name="T53" fmla="*/ 20 h 61"/>
                <a:gd name="T54" fmla="*/ 13 w 75"/>
                <a:gd name="T55" fmla="*/ 20 h 61"/>
                <a:gd name="T56" fmla="*/ 18 w 75"/>
                <a:gd name="T57" fmla="*/ 8 h 61"/>
                <a:gd name="T58" fmla="*/ 14 w 75"/>
                <a:gd name="T59" fmla="*/ 38 h 61"/>
                <a:gd name="T60" fmla="*/ 9 w 75"/>
                <a:gd name="T61" fmla="*/ 33 h 61"/>
                <a:gd name="T62" fmla="*/ 14 w 75"/>
                <a:gd name="T63" fmla="*/ 28 h 61"/>
                <a:gd name="T64" fmla="*/ 19 w 75"/>
                <a:gd name="T65" fmla="*/ 33 h 61"/>
                <a:gd name="T66" fmla="*/ 14 w 75"/>
                <a:gd name="T67" fmla="*/ 38 h 61"/>
                <a:gd name="T68" fmla="*/ 61 w 75"/>
                <a:gd name="T69" fmla="*/ 38 h 61"/>
                <a:gd name="T70" fmla="*/ 56 w 75"/>
                <a:gd name="T71" fmla="*/ 33 h 61"/>
                <a:gd name="T72" fmla="*/ 61 w 75"/>
                <a:gd name="T73" fmla="*/ 28 h 61"/>
                <a:gd name="T74" fmla="*/ 67 w 75"/>
                <a:gd name="T75" fmla="*/ 33 h 61"/>
                <a:gd name="T76" fmla="*/ 61 w 75"/>
                <a:gd name="T77"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5" h="61">
                  <a:moveTo>
                    <a:pt x="72" y="23"/>
                  </a:moveTo>
                  <a:cubicBezTo>
                    <a:pt x="72" y="22"/>
                    <a:pt x="71" y="22"/>
                    <a:pt x="71" y="22"/>
                  </a:cubicBezTo>
                  <a:cubicBezTo>
                    <a:pt x="63" y="3"/>
                    <a:pt x="63" y="3"/>
                    <a:pt x="63" y="3"/>
                  </a:cubicBezTo>
                  <a:cubicBezTo>
                    <a:pt x="62" y="1"/>
                    <a:pt x="61" y="0"/>
                    <a:pt x="59" y="0"/>
                  </a:cubicBezTo>
                  <a:cubicBezTo>
                    <a:pt x="16" y="0"/>
                    <a:pt x="16" y="0"/>
                    <a:pt x="16" y="0"/>
                  </a:cubicBezTo>
                  <a:cubicBezTo>
                    <a:pt x="14" y="0"/>
                    <a:pt x="13" y="1"/>
                    <a:pt x="13" y="3"/>
                  </a:cubicBezTo>
                  <a:cubicBezTo>
                    <a:pt x="4" y="23"/>
                    <a:pt x="4" y="23"/>
                    <a:pt x="4" y="23"/>
                  </a:cubicBezTo>
                  <a:cubicBezTo>
                    <a:pt x="2" y="23"/>
                    <a:pt x="0" y="25"/>
                    <a:pt x="0" y="28"/>
                  </a:cubicBezTo>
                  <a:cubicBezTo>
                    <a:pt x="0" y="45"/>
                    <a:pt x="0" y="45"/>
                    <a:pt x="0" y="45"/>
                  </a:cubicBezTo>
                  <a:cubicBezTo>
                    <a:pt x="0" y="48"/>
                    <a:pt x="2" y="50"/>
                    <a:pt x="5" y="50"/>
                  </a:cubicBezTo>
                  <a:cubicBezTo>
                    <a:pt x="10" y="50"/>
                    <a:pt x="10" y="50"/>
                    <a:pt x="10" y="50"/>
                  </a:cubicBezTo>
                  <a:cubicBezTo>
                    <a:pt x="10" y="56"/>
                    <a:pt x="10" y="56"/>
                    <a:pt x="10" y="56"/>
                  </a:cubicBezTo>
                  <a:cubicBezTo>
                    <a:pt x="10" y="59"/>
                    <a:pt x="12" y="61"/>
                    <a:pt x="14" y="61"/>
                  </a:cubicBezTo>
                  <a:cubicBezTo>
                    <a:pt x="17" y="61"/>
                    <a:pt x="19" y="59"/>
                    <a:pt x="19" y="56"/>
                  </a:cubicBezTo>
                  <a:cubicBezTo>
                    <a:pt x="19" y="50"/>
                    <a:pt x="19" y="50"/>
                    <a:pt x="19" y="50"/>
                  </a:cubicBezTo>
                  <a:cubicBezTo>
                    <a:pt x="56" y="50"/>
                    <a:pt x="56" y="50"/>
                    <a:pt x="56" y="50"/>
                  </a:cubicBezTo>
                  <a:cubicBezTo>
                    <a:pt x="56" y="56"/>
                    <a:pt x="56" y="56"/>
                    <a:pt x="56" y="56"/>
                  </a:cubicBezTo>
                  <a:cubicBezTo>
                    <a:pt x="56" y="59"/>
                    <a:pt x="58" y="61"/>
                    <a:pt x="61" y="61"/>
                  </a:cubicBezTo>
                  <a:cubicBezTo>
                    <a:pt x="64" y="61"/>
                    <a:pt x="66" y="59"/>
                    <a:pt x="66" y="56"/>
                  </a:cubicBezTo>
                  <a:cubicBezTo>
                    <a:pt x="66" y="50"/>
                    <a:pt x="66" y="50"/>
                    <a:pt x="66" y="50"/>
                  </a:cubicBezTo>
                  <a:cubicBezTo>
                    <a:pt x="70" y="50"/>
                    <a:pt x="70" y="50"/>
                    <a:pt x="70" y="50"/>
                  </a:cubicBezTo>
                  <a:cubicBezTo>
                    <a:pt x="73" y="50"/>
                    <a:pt x="75" y="48"/>
                    <a:pt x="75" y="45"/>
                  </a:cubicBezTo>
                  <a:cubicBezTo>
                    <a:pt x="75" y="28"/>
                    <a:pt x="75" y="28"/>
                    <a:pt x="75" y="28"/>
                  </a:cubicBezTo>
                  <a:cubicBezTo>
                    <a:pt x="75" y="25"/>
                    <a:pt x="74" y="23"/>
                    <a:pt x="72" y="23"/>
                  </a:cubicBezTo>
                  <a:close/>
                  <a:moveTo>
                    <a:pt x="18" y="8"/>
                  </a:moveTo>
                  <a:cubicBezTo>
                    <a:pt x="57" y="8"/>
                    <a:pt x="57" y="8"/>
                    <a:pt x="57" y="8"/>
                  </a:cubicBezTo>
                  <a:cubicBezTo>
                    <a:pt x="62" y="20"/>
                    <a:pt x="62" y="20"/>
                    <a:pt x="62" y="20"/>
                  </a:cubicBezTo>
                  <a:cubicBezTo>
                    <a:pt x="13" y="20"/>
                    <a:pt x="13" y="20"/>
                    <a:pt x="13" y="20"/>
                  </a:cubicBezTo>
                  <a:lnTo>
                    <a:pt x="18" y="8"/>
                  </a:lnTo>
                  <a:close/>
                  <a:moveTo>
                    <a:pt x="14" y="38"/>
                  </a:moveTo>
                  <a:cubicBezTo>
                    <a:pt x="11" y="38"/>
                    <a:pt x="9" y="36"/>
                    <a:pt x="9" y="33"/>
                  </a:cubicBezTo>
                  <a:cubicBezTo>
                    <a:pt x="9" y="30"/>
                    <a:pt x="11" y="28"/>
                    <a:pt x="14" y="28"/>
                  </a:cubicBezTo>
                  <a:cubicBezTo>
                    <a:pt x="17" y="28"/>
                    <a:pt x="19" y="30"/>
                    <a:pt x="19" y="33"/>
                  </a:cubicBezTo>
                  <a:cubicBezTo>
                    <a:pt x="19" y="36"/>
                    <a:pt x="17" y="38"/>
                    <a:pt x="14" y="38"/>
                  </a:cubicBezTo>
                  <a:close/>
                  <a:moveTo>
                    <a:pt x="61" y="38"/>
                  </a:moveTo>
                  <a:cubicBezTo>
                    <a:pt x="58" y="38"/>
                    <a:pt x="56" y="36"/>
                    <a:pt x="56" y="33"/>
                  </a:cubicBezTo>
                  <a:cubicBezTo>
                    <a:pt x="56" y="30"/>
                    <a:pt x="58" y="28"/>
                    <a:pt x="61" y="28"/>
                  </a:cubicBezTo>
                  <a:cubicBezTo>
                    <a:pt x="64" y="28"/>
                    <a:pt x="67" y="30"/>
                    <a:pt x="67" y="33"/>
                  </a:cubicBezTo>
                  <a:cubicBezTo>
                    <a:pt x="67" y="36"/>
                    <a:pt x="64" y="38"/>
                    <a:pt x="61" y="38"/>
                  </a:cubicBezTo>
                  <a:close/>
                </a:path>
              </a:pathLst>
            </a:custGeom>
            <a:solidFill>
              <a:schemeClr val="tx2">
                <a:lumMod val="75000"/>
              </a:schemeClr>
            </a:solidFill>
            <a:ln>
              <a:noFill/>
            </a:ln>
            <a:extLst/>
          </p:spPr>
          <p:txBody>
            <a:bodyPr vert="horz" wrap="square" lIns="91414" tIns="45706" rIns="91414" bIns="45706" numCol="1" anchor="t" anchorCtr="0" compatLnSpc="1">
              <a:prstTxWarp prst="textNoShape">
                <a:avLst/>
              </a:prstTxWarp>
            </a:bodyPr>
            <a:lstStyle/>
            <a:p>
              <a:pPr defTabSz="931505"/>
              <a:endParaRPr lang="en-US" dirty="0">
                <a:solidFill>
                  <a:srgbClr val="FFFFFF"/>
                </a:solidFill>
              </a:endParaRPr>
            </a:p>
          </p:txBody>
        </p:sp>
        <p:sp>
          <p:nvSpPr>
            <p:cNvPr id="46" name="Freeform 45"/>
            <p:cNvSpPr>
              <a:spLocks noChangeAspect="1"/>
            </p:cNvSpPr>
            <p:nvPr/>
          </p:nvSpPr>
          <p:spPr>
            <a:xfrm rot="19720331">
              <a:off x="5881214" y="5411101"/>
              <a:ext cx="274320" cy="127067"/>
            </a:xfrm>
            <a:custGeom>
              <a:avLst/>
              <a:gdLst/>
              <a:ahLst/>
              <a:cxnLst/>
              <a:rect l="l" t="t" r="r" b="b"/>
              <a:pathLst>
                <a:path w="2252662" h="1241074">
                  <a:moveTo>
                    <a:pt x="1168673" y="873897"/>
                  </a:moveTo>
                  <a:cubicBezTo>
                    <a:pt x="1422363" y="887818"/>
                    <a:pt x="1590476" y="1059404"/>
                    <a:pt x="1631156" y="1088674"/>
                  </a:cubicBezTo>
                  <a:lnTo>
                    <a:pt x="1490662" y="1236311"/>
                  </a:lnTo>
                  <a:cubicBezTo>
                    <a:pt x="1370013" y="1185512"/>
                    <a:pt x="1177924" y="929923"/>
                    <a:pt x="778668" y="1241074"/>
                  </a:cubicBezTo>
                  <a:lnTo>
                    <a:pt x="628650" y="1083911"/>
                  </a:lnTo>
                  <a:cubicBezTo>
                    <a:pt x="833438" y="913950"/>
                    <a:pt x="1016459" y="865543"/>
                    <a:pt x="1168673" y="873897"/>
                  </a:cubicBezTo>
                  <a:close/>
                  <a:moveTo>
                    <a:pt x="1167682" y="426778"/>
                  </a:moveTo>
                  <a:cubicBezTo>
                    <a:pt x="1582192" y="444172"/>
                    <a:pt x="1876127" y="724341"/>
                    <a:pt x="1943100" y="771966"/>
                  </a:cubicBezTo>
                  <a:lnTo>
                    <a:pt x="1795462" y="924366"/>
                  </a:lnTo>
                  <a:cubicBezTo>
                    <a:pt x="1635125" y="794985"/>
                    <a:pt x="1131887" y="386997"/>
                    <a:pt x="457200" y="914841"/>
                  </a:cubicBezTo>
                  <a:lnTo>
                    <a:pt x="314325" y="786253"/>
                  </a:lnTo>
                  <a:cubicBezTo>
                    <a:pt x="626864" y="500503"/>
                    <a:pt x="918976" y="416341"/>
                    <a:pt x="1167682" y="426778"/>
                  </a:cubicBezTo>
                  <a:close/>
                  <a:moveTo>
                    <a:pt x="1122266" y="14"/>
                  </a:moveTo>
                  <a:cubicBezTo>
                    <a:pt x="1684635" y="2525"/>
                    <a:pt x="2113756" y="340365"/>
                    <a:pt x="2252662" y="462404"/>
                  </a:cubicBezTo>
                  <a:lnTo>
                    <a:pt x="2114550" y="619567"/>
                  </a:lnTo>
                  <a:cubicBezTo>
                    <a:pt x="1916112" y="495742"/>
                    <a:pt x="1186656" y="-206726"/>
                    <a:pt x="147637" y="619567"/>
                  </a:cubicBezTo>
                  <a:lnTo>
                    <a:pt x="0" y="476692"/>
                  </a:lnTo>
                  <a:cubicBezTo>
                    <a:pt x="399455" y="117718"/>
                    <a:pt x="784845" y="-1493"/>
                    <a:pt x="1122266" y="14"/>
                  </a:cubicBezTo>
                  <a:close/>
                </a:path>
              </a:pathLst>
            </a:cu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247" tIns="93247" rIns="93247" bIns="93247" numCol="1" spcCol="0" rtlCol="0" fromWordArt="0" anchor="b" anchorCtr="0" forceAA="0" compatLnSpc="1">
              <a:prstTxWarp prst="textNoShape">
                <a:avLst/>
              </a:prstTxWarp>
              <a:noAutofit/>
            </a:bodyPr>
            <a:lstStyle/>
            <a:p>
              <a:pPr algn="r" defTabSz="932418"/>
              <a:endParaRPr lang="en-US" sz="1224" dirty="0">
                <a:solidFill>
                  <a:srgbClr val="FFFFFF"/>
                </a:solidFill>
              </a:endParaRPr>
            </a:p>
          </p:txBody>
        </p:sp>
      </p:grpSp>
      <p:grpSp>
        <p:nvGrpSpPr>
          <p:cNvPr id="6" name="Group 5"/>
          <p:cNvGrpSpPr/>
          <p:nvPr/>
        </p:nvGrpSpPr>
        <p:grpSpPr>
          <a:xfrm>
            <a:off x="2447325" y="2851618"/>
            <a:ext cx="1668325" cy="1025306"/>
            <a:chOff x="1289814" y="3575153"/>
            <a:chExt cx="1413662" cy="845641"/>
          </a:xfrm>
        </p:grpSpPr>
        <p:sp>
          <p:nvSpPr>
            <p:cNvPr id="7" name="TextBox 6"/>
            <p:cNvSpPr txBox="1"/>
            <p:nvPr/>
          </p:nvSpPr>
          <p:spPr>
            <a:xfrm>
              <a:off x="1349826" y="3575153"/>
              <a:ext cx="1353650" cy="845641"/>
            </a:xfrm>
            <a:prstGeom prst="rect">
              <a:avLst/>
            </a:prstGeom>
            <a:noFill/>
          </p:spPr>
          <p:txBody>
            <a:bodyPr wrap="square" lIns="91414" tIns="146241" rIns="182802" bIns="146241" rtlCol="0">
              <a:noAutofit/>
            </a:bodyPr>
            <a:lstStyle/>
            <a:p>
              <a:pPr defTabSz="931326">
                <a:lnSpc>
                  <a:spcPct val="90000"/>
                </a:lnSpc>
                <a:spcAft>
                  <a:spcPts val="600"/>
                </a:spcAft>
              </a:pPr>
              <a:r>
                <a:rPr lang="en-US" sz="1398" dirty="0">
                  <a:solidFill>
                    <a:srgbClr val="505050"/>
                  </a:solidFill>
                  <a:cs typeface="Segoe UI Semibold" panose="020B0702040204020203" pitchFamily="34" charset="0"/>
                </a:rPr>
                <a:t>T-SQL query</a:t>
              </a:r>
            </a:p>
          </p:txBody>
        </p:sp>
        <p:sp>
          <p:nvSpPr>
            <p:cNvPr id="8" name="Right Arrow 7"/>
            <p:cNvSpPr/>
            <p:nvPr/>
          </p:nvSpPr>
          <p:spPr bwMode="auto">
            <a:xfrm>
              <a:off x="1289814" y="3905420"/>
              <a:ext cx="1280343" cy="182880"/>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US" sz="2000" b="1" dirty="0">
                <a:solidFill>
                  <a:srgbClr val="FFFFFF"/>
                </a:solidFill>
                <a:latin typeface="Segoe UI Light"/>
                <a:ea typeface="Segoe UI" pitchFamily="34" charset="0"/>
                <a:cs typeface="Segoe UI" pitchFamily="34" charset="0"/>
              </a:endParaRPr>
            </a:p>
          </p:txBody>
        </p:sp>
      </p:grpSp>
      <p:cxnSp>
        <p:nvCxnSpPr>
          <p:cNvPr id="32" name="Straight Connector 31"/>
          <p:cNvCxnSpPr/>
          <p:nvPr/>
        </p:nvCxnSpPr>
        <p:spPr>
          <a:xfrm flipH="1">
            <a:off x="2182277" y="3672344"/>
            <a:ext cx="2370401" cy="821335"/>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bwMode="auto">
          <a:xfrm>
            <a:off x="459214" y="4914712"/>
            <a:ext cx="1060461" cy="3360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1" tIns="36561" rIns="0" bIns="146241" numCol="1" spcCol="0" rtlCol="0" fromWordArt="0" anchor="t" anchorCtr="0" forceAA="0" compatLnSpc="1">
            <a:prstTxWarp prst="textNoShape">
              <a:avLst/>
            </a:prstTxWarp>
            <a:noAutofit/>
          </a:bodyPr>
          <a:lstStyle/>
          <a:p>
            <a:pPr defTabSz="932026"/>
            <a:r>
              <a:rPr lang="en-US" sz="1397" dirty="0">
                <a:solidFill>
                  <a:srgbClr val="505050"/>
                </a:solidFill>
              </a:rPr>
              <a:t>Jim Gray</a:t>
            </a:r>
          </a:p>
        </p:txBody>
      </p:sp>
      <p:sp>
        <p:nvSpPr>
          <p:cNvPr id="35" name="Rectangle 34"/>
          <p:cNvSpPr/>
          <p:nvPr/>
        </p:nvSpPr>
        <p:spPr bwMode="auto">
          <a:xfrm>
            <a:off x="450874" y="4536170"/>
            <a:ext cx="1068801" cy="3360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1" tIns="54841" rIns="0" bIns="146241" numCol="1" spcCol="0" rtlCol="0" fromWordArt="0" anchor="t" anchorCtr="0" forceAA="0" compatLnSpc="1">
            <a:prstTxWarp prst="textNoShape">
              <a:avLst/>
            </a:prstTxWarp>
            <a:noAutofit/>
          </a:bodyPr>
          <a:lstStyle/>
          <a:p>
            <a:pPr defTabSz="932026"/>
            <a:r>
              <a:rPr lang="en-US" sz="1400" dirty="0">
                <a:solidFill>
                  <a:srgbClr val="FFFFFF"/>
                </a:solidFill>
                <a:latin typeface="Segoe UI Semibold" panose="020B0702040204020203" pitchFamily="34" charset="0"/>
                <a:cs typeface="Segoe UI Semibold" panose="020B0702040204020203" pitchFamily="34" charset="0"/>
              </a:rPr>
              <a:t>Name</a:t>
            </a:r>
          </a:p>
        </p:txBody>
      </p:sp>
      <p:sp>
        <p:nvSpPr>
          <p:cNvPr id="36" name="Rectangle 35"/>
          <p:cNvSpPr/>
          <p:nvPr/>
        </p:nvSpPr>
        <p:spPr bwMode="auto">
          <a:xfrm>
            <a:off x="1552777" y="4914712"/>
            <a:ext cx="940489" cy="3360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1" tIns="36561" rIns="0" bIns="146241" numCol="1" spcCol="0" rtlCol="0" fromWordArt="0" anchor="t" anchorCtr="0" forceAA="0" compatLnSpc="1">
            <a:prstTxWarp prst="textNoShape">
              <a:avLst/>
            </a:prstTxWarp>
            <a:noAutofit/>
          </a:bodyPr>
          <a:lstStyle/>
          <a:p>
            <a:pPr defTabSz="932026"/>
            <a:r>
              <a:rPr lang="en-US" sz="1397" dirty="0">
                <a:solidFill>
                  <a:srgbClr val="505050"/>
                </a:solidFill>
              </a:rPr>
              <a:t>11/13/58</a:t>
            </a:r>
          </a:p>
        </p:txBody>
      </p:sp>
      <p:sp>
        <p:nvSpPr>
          <p:cNvPr id="37" name="Rectangle 36"/>
          <p:cNvSpPr/>
          <p:nvPr/>
        </p:nvSpPr>
        <p:spPr bwMode="auto">
          <a:xfrm>
            <a:off x="1552777" y="4536170"/>
            <a:ext cx="961920" cy="3360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1" tIns="54841" rIns="0" bIns="146241" numCol="1" spcCol="0" rtlCol="0" fromWordArt="0" anchor="t" anchorCtr="0" forceAA="0" compatLnSpc="1">
            <a:prstTxWarp prst="textNoShape">
              <a:avLst/>
            </a:prstTxWarp>
            <a:noAutofit/>
          </a:bodyPr>
          <a:lstStyle/>
          <a:p>
            <a:pPr defTabSz="932026"/>
            <a:r>
              <a:rPr lang="en-US" sz="1400" dirty="0">
                <a:solidFill>
                  <a:srgbClr val="FFFFFF"/>
                </a:solidFill>
                <a:latin typeface="Segoe UI Semibold" panose="020B0702040204020203" pitchFamily="34" charset="0"/>
                <a:cs typeface="Segoe UI Semibold" panose="020B0702040204020203" pitchFamily="34" charset="0"/>
              </a:rPr>
              <a:t>DOB		</a:t>
            </a:r>
          </a:p>
        </p:txBody>
      </p:sp>
      <p:sp>
        <p:nvSpPr>
          <p:cNvPr id="38" name="Rectangle 37"/>
          <p:cNvSpPr/>
          <p:nvPr/>
        </p:nvSpPr>
        <p:spPr bwMode="auto">
          <a:xfrm>
            <a:off x="2543614" y="4914712"/>
            <a:ext cx="534400" cy="3360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1" tIns="36561" rIns="0" bIns="146241" numCol="1" spcCol="0" rtlCol="0" fromWordArt="0" anchor="t" anchorCtr="0" forceAA="0" compatLnSpc="1">
            <a:prstTxWarp prst="textNoShape">
              <a:avLst/>
            </a:prstTxWarp>
            <a:noAutofit/>
          </a:bodyPr>
          <a:lstStyle/>
          <a:p>
            <a:pPr defTabSz="932026"/>
            <a:r>
              <a:rPr lang="en-US" sz="1397" dirty="0">
                <a:solidFill>
                  <a:srgbClr val="505050"/>
                </a:solidFill>
              </a:rPr>
              <a:t>WA</a:t>
            </a:r>
          </a:p>
        </p:txBody>
      </p:sp>
      <p:sp>
        <p:nvSpPr>
          <p:cNvPr id="39" name="Rectangle 38"/>
          <p:cNvSpPr/>
          <p:nvPr/>
        </p:nvSpPr>
        <p:spPr bwMode="auto">
          <a:xfrm>
            <a:off x="2543614" y="4536170"/>
            <a:ext cx="534400" cy="3360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1" tIns="54841" rIns="0" bIns="146241" numCol="1" spcCol="0" rtlCol="0" fromWordArt="0" anchor="t" anchorCtr="0" forceAA="0" compatLnSpc="1">
            <a:prstTxWarp prst="textNoShape">
              <a:avLst/>
            </a:prstTxWarp>
            <a:noAutofit/>
          </a:bodyPr>
          <a:lstStyle/>
          <a:p>
            <a:pPr defTabSz="932026"/>
            <a:r>
              <a:rPr lang="en-US" sz="1400" dirty="0">
                <a:solidFill>
                  <a:srgbClr val="FFFFFF"/>
                </a:solidFill>
                <a:latin typeface="Segoe UI Semibold" panose="020B0702040204020203" pitchFamily="34" charset="0"/>
                <a:cs typeface="Segoe UI Semibold" panose="020B0702040204020203" pitchFamily="34" charset="0"/>
              </a:rPr>
              <a:t>State</a:t>
            </a:r>
          </a:p>
        </p:txBody>
      </p:sp>
      <p:sp>
        <p:nvSpPr>
          <p:cNvPr id="40" name="Rectangle 39"/>
          <p:cNvSpPr/>
          <p:nvPr/>
        </p:nvSpPr>
        <p:spPr bwMode="auto">
          <a:xfrm>
            <a:off x="451890" y="5274096"/>
            <a:ext cx="1058332" cy="3360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1" tIns="36561" rIns="0" bIns="146241" numCol="1" spcCol="0" rtlCol="0" fromWordArt="0" anchor="t" anchorCtr="0" forceAA="0" compatLnSpc="1">
            <a:prstTxWarp prst="textNoShape">
              <a:avLst/>
            </a:prstTxWarp>
            <a:noAutofit/>
          </a:bodyPr>
          <a:lstStyle/>
          <a:p>
            <a:pPr defTabSz="932026"/>
            <a:r>
              <a:rPr lang="en-US" sz="1397" dirty="0">
                <a:solidFill>
                  <a:srgbClr val="505050"/>
                </a:solidFill>
              </a:rPr>
              <a:t>Ann Smith</a:t>
            </a:r>
          </a:p>
        </p:txBody>
      </p:sp>
      <p:sp>
        <p:nvSpPr>
          <p:cNvPr id="41" name="Rectangle 40"/>
          <p:cNvSpPr/>
          <p:nvPr/>
        </p:nvSpPr>
        <p:spPr bwMode="auto">
          <a:xfrm>
            <a:off x="1552777" y="5274096"/>
            <a:ext cx="940489" cy="3360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1" tIns="36561" rIns="0" bIns="146241" numCol="1" spcCol="0" rtlCol="0" fromWordArt="0" anchor="t" anchorCtr="0" forceAA="0" compatLnSpc="1">
            <a:prstTxWarp prst="textNoShape">
              <a:avLst/>
            </a:prstTxWarp>
            <a:noAutofit/>
          </a:bodyPr>
          <a:lstStyle/>
          <a:p>
            <a:pPr defTabSz="932026"/>
            <a:r>
              <a:rPr lang="en-US" sz="1397" dirty="0">
                <a:solidFill>
                  <a:srgbClr val="505050"/>
                </a:solidFill>
              </a:rPr>
              <a:t>04/29/76</a:t>
            </a:r>
          </a:p>
        </p:txBody>
      </p:sp>
      <p:sp>
        <p:nvSpPr>
          <p:cNvPr id="42" name="Rectangle 41"/>
          <p:cNvSpPr/>
          <p:nvPr/>
        </p:nvSpPr>
        <p:spPr bwMode="auto">
          <a:xfrm>
            <a:off x="2544262" y="5274096"/>
            <a:ext cx="533752" cy="33605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4841" tIns="36561" rIns="0" bIns="146241" numCol="1" spcCol="0" rtlCol="0" fromWordArt="0" anchor="t" anchorCtr="0" forceAA="0" compatLnSpc="1">
            <a:prstTxWarp prst="textNoShape">
              <a:avLst/>
            </a:prstTxWarp>
            <a:noAutofit/>
          </a:bodyPr>
          <a:lstStyle/>
          <a:p>
            <a:pPr defTabSz="932026"/>
            <a:r>
              <a:rPr lang="en-US" sz="1397" dirty="0">
                <a:solidFill>
                  <a:srgbClr val="505050"/>
                </a:solidFill>
              </a:rPr>
              <a:t>ME</a:t>
            </a:r>
          </a:p>
        </p:txBody>
      </p:sp>
      <p:cxnSp>
        <p:nvCxnSpPr>
          <p:cNvPr id="43" name="Straight Connector 42"/>
          <p:cNvCxnSpPr/>
          <p:nvPr/>
        </p:nvCxnSpPr>
        <p:spPr>
          <a:xfrm flipH="1" flipV="1">
            <a:off x="7017746" y="3699493"/>
            <a:ext cx="1579214" cy="919310"/>
          </a:xfrm>
          <a:prstGeom prst="line">
            <a:avLst/>
          </a:prstGeom>
          <a:ln w="38100">
            <a:solidFill>
              <a:schemeClr val="tx1"/>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47" name="Group 46"/>
          <p:cNvGrpSpPr>
            <a:grpSpLocks noChangeAspect="1"/>
          </p:cNvGrpSpPr>
          <p:nvPr/>
        </p:nvGrpSpPr>
        <p:grpSpPr>
          <a:xfrm>
            <a:off x="517123" y="2731188"/>
            <a:ext cx="1802668" cy="1085280"/>
            <a:chOff x="2152240" y="2615295"/>
            <a:chExt cx="671609" cy="404336"/>
          </a:xfrm>
        </p:grpSpPr>
        <p:sp>
          <p:nvSpPr>
            <p:cNvPr id="48" name="Rectangle 157"/>
            <p:cNvSpPr/>
            <p:nvPr/>
          </p:nvSpPr>
          <p:spPr bwMode="auto">
            <a:xfrm>
              <a:off x="2165188" y="2615296"/>
              <a:ext cx="471786" cy="347792"/>
            </a:xfrm>
            <a:custGeom>
              <a:avLst/>
              <a:gdLst>
                <a:gd name="connsiteX0" fmla="*/ 0 w 356963"/>
                <a:gd name="connsiteY0" fmla="*/ 0 h 607111"/>
                <a:gd name="connsiteX1" fmla="*/ 356963 w 356963"/>
                <a:gd name="connsiteY1" fmla="*/ 0 h 607111"/>
                <a:gd name="connsiteX2" fmla="*/ 356963 w 356963"/>
                <a:gd name="connsiteY2" fmla="*/ 607111 h 607111"/>
                <a:gd name="connsiteX3" fmla="*/ 0 w 356963"/>
                <a:gd name="connsiteY3" fmla="*/ 607111 h 607111"/>
                <a:gd name="connsiteX4" fmla="*/ 0 w 356963"/>
                <a:gd name="connsiteY4" fmla="*/ 0 h 607111"/>
                <a:gd name="connsiteX0" fmla="*/ 0 w 356963"/>
                <a:gd name="connsiteY0" fmla="*/ 0 h 607111"/>
                <a:gd name="connsiteX1" fmla="*/ 356963 w 356963"/>
                <a:gd name="connsiteY1" fmla="*/ 0 h 607111"/>
                <a:gd name="connsiteX2" fmla="*/ 0 w 356963"/>
                <a:gd name="connsiteY2" fmla="*/ 607111 h 607111"/>
                <a:gd name="connsiteX3" fmla="*/ 0 w 356963"/>
                <a:gd name="connsiteY3" fmla="*/ 0 h 607111"/>
              </a:gdLst>
              <a:ahLst/>
              <a:cxnLst>
                <a:cxn ang="0">
                  <a:pos x="connsiteX0" y="connsiteY0"/>
                </a:cxn>
                <a:cxn ang="0">
                  <a:pos x="connsiteX1" y="connsiteY1"/>
                </a:cxn>
                <a:cxn ang="0">
                  <a:pos x="connsiteX2" y="connsiteY2"/>
                </a:cxn>
                <a:cxn ang="0">
                  <a:pos x="connsiteX3" y="connsiteY3"/>
                </a:cxn>
              </a:cxnLst>
              <a:rect l="l" t="t" r="r" b="b"/>
              <a:pathLst>
                <a:path w="356963" h="607111">
                  <a:moveTo>
                    <a:pt x="0" y="0"/>
                  </a:moveTo>
                  <a:lnTo>
                    <a:pt x="356963" y="0"/>
                  </a:lnTo>
                  <a:lnTo>
                    <a:pt x="0" y="607111"/>
                  </a:lnTo>
                  <a:lnTo>
                    <a:pt x="0" y="0"/>
                  </a:lnTo>
                  <a:close/>
                </a:path>
              </a:pathLst>
            </a:custGeom>
            <a:solidFill>
              <a:schemeClr val="bg1">
                <a:alpha val="32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02" tIns="146241" rIns="182802" bIns="146241" numCol="1" spcCol="0" rtlCol="0" fromWordArt="0" anchor="t" anchorCtr="0" forceAA="0" compatLnSpc="1">
              <a:prstTxWarp prst="textNoShape">
                <a:avLst/>
              </a:prstTxWarp>
              <a:noAutofit/>
            </a:bodyPr>
            <a:lstStyle/>
            <a:p>
              <a:pPr marL="342702" indent="-342702" algn="ctr" defTabSz="931935">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grpSp>
          <p:nvGrpSpPr>
            <p:cNvPr id="49" name="Group 48"/>
            <p:cNvGrpSpPr/>
            <p:nvPr/>
          </p:nvGrpSpPr>
          <p:grpSpPr bwMode="black">
            <a:xfrm>
              <a:off x="2152240" y="2615295"/>
              <a:ext cx="671609" cy="404336"/>
              <a:chOff x="863600" y="2393157"/>
              <a:chExt cx="876300" cy="527844"/>
            </a:xfrm>
            <a:solidFill>
              <a:schemeClr val="tx1"/>
            </a:solidFill>
          </p:grpSpPr>
          <p:sp>
            <p:nvSpPr>
              <p:cNvPr id="50" name="Freeform 49"/>
              <p:cNvSpPr>
                <a:spLocks noEditPoints="1"/>
              </p:cNvSpPr>
              <p:nvPr/>
            </p:nvSpPr>
            <p:spPr bwMode="black">
              <a:xfrm>
                <a:off x="1521931" y="2481334"/>
                <a:ext cx="217969" cy="439667"/>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740597"/>
                <a:endParaRPr lang="en-US" spc="-122" dirty="0">
                  <a:solidFill>
                    <a:srgbClr val="FFFFFF"/>
                  </a:solidFill>
                  <a:latin typeface="Segoe Light" pitchFamily="34" charset="0"/>
                </a:endParaRPr>
              </a:p>
            </p:txBody>
          </p:sp>
          <p:sp>
            <p:nvSpPr>
              <p:cNvPr id="51" name="Freeform 88"/>
              <p:cNvSpPr>
                <a:spLocks noEditPoints="1"/>
              </p:cNvSpPr>
              <p:nvPr/>
            </p:nvSpPr>
            <p:spPr bwMode="black">
              <a:xfrm>
                <a:off x="863600" y="2393157"/>
                <a:ext cx="622300" cy="52784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740597"/>
                <a:endParaRPr lang="en-US" spc="-122" dirty="0">
                  <a:solidFill>
                    <a:srgbClr val="FFFFFF"/>
                  </a:solidFill>
                  <a:latin typeface="Segoe Light" pitchFamily="34" charset="0"/>
                </a:endParaRPr>
              </a:p>
            </p:txBody>
          </p:sp>
        </p:grpSp>
      </p:grpSp>
      <p:sp>
        <p:nvSpPr>
          <p:cNvPr id="23" name="Freeform 22"/>
          <p:cNvSpPr>
            <a:spLocks/>
          </p:cNvSpPr>
          <p:nvPr/>
        </p:nvSpPr>
        <p:spPr bwMode="auto">
          <a:xfrm flipH="1">
            <a:off x="5950892" y="3093686"/>
            <a:ext cx="1030586" cy="722782"/>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bg1"/>
          </a:solidFill>
          <a:ln>
            <a:noFill/>
          </a:ln>
        </p:spPr>
        <p:txBody>
          <a:bodyPr vert="horz" wrap="square" lIns="91401" tIns="45700" rIns="91401" bIns="45700" numCol="1" anchor="t" anchorCtr="0" compatLnSpc="1">
            <a:prstTxWarp prst="textNoShape">
              <a:avLst/>
            </a:prstTxWarp>
          </a:bodyPr>
          <a:lstStyle/>
          <a:p>
            <a:pPr defTabSz="931326"/>
            <a:endParaRPr lang="en-IN" dirty="0">
              <a:solidFill>
                <a:srgbClr val="FFFFFF"/>
              </a:solidFill>
            </a:endParaRPr>
          </a:p>
        </p:txBody>
      </p:sp>
      <p:sp>
        <p:nvSpPr>
          <p:cNvPr id="67" name="Freeform 66"/>
          <p:cNvSpPr>
            <a:spLocks/>
          </p:cNvSpPr>
          <p:nvPr/>
        </p:nvSpPr>
        <p:spPr bwMode="auto">
          <a:xfrm>
            <a:off x="5654887" y="2149052"/>
            <a:ext cx="958754" cy="589140"/>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bg1"/>
          </a:solidFill>
          <a:ln>
            <a:noFill/>
          </a:ln>
          <a:extLst/>
        </p:spPr>
        <p:txBody>
          <a:bodyPr vert="horz" wrap="square" lIns="91401" tIns="45700" rIns="91401" bIns="45700"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7" dirty="0">
              <a:solidFill>
                <a:srgbClr val="FFFFFF"/>
              </a:solidFill>
            </a:endParaRPr>
          </a:p>
        </p:txBody>
      </p:sp>
      <p:sp>
        <p:nvSpPr>
          <p:cNvPr id="52"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dirty="0">
                <a:solidFill>
                  <a:srgbClr val="505050"/>
                </a:solidFill>
              </a:rPr>
              <a:t>PolyBase in CTP3</a:t>
            </a:r>
          </a:p>
        </p:txBody>
      </p:sp>
    </p:spTree>
    <p:extLst>
      <p:ext uri="{BB962C8B-B14F-4D97-AF65-F5344CB8AC3E}">
        <p14:creationId xmlns:p14="http://schemas.microsoft.com/office/powerpoint/2010/main" val="13530003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295823"/>
            <a:ext cx="10056812" cy="2751698"/>
          </a:xfrm>
        </p:spPr>
        <p:txBody>
          <a:bodyPr/>
          <a:lstStyle/>
          <a:p>
            <a:r>
              <a:rPr lang="en-US" dirty="0"/>
              <a:t>H</a:t>
            </a:r>
            <a:r>
              <a:rPr lang="en-US" dirty="0" smtClean="0"/>
              <a:t>ands-on </a:t>
            </a:r>
            <a:r>
              <a:rPr lang="en-US" dirty="0"/>
              <a:t>l</a:t>
            </a:r>
            <a:r>
              <a:rPr lang="en-US" dirty="0" smtClean="0"/>
              <a:t>ab (HOL)</a:t>
            </a:r>
            <a:endParaRPr lang="en-US" dirty="0"/>
          </a:p>
        </p:txBody>
      </p:sp>
    </p:spTree>
    <p:extLst>
      <p:ext uri="{BB962C8B-B14F-4D97-AF65-F5344CB8AC3E}">
        <p14:creationId xmlns:p14="http://schemas.microsoft.com/office/powerpoint/2010/main" val="5173702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74639" y="2295823"/>
            <a:ext cx="10056812" cy="2751698"/>
          </a:xfrm>
        </p:spPr>
        <p:txBody>
          <a:bodyPr/>
          <a:lstStyle/>
          <a:p>
            <a:r>
              <a:rPr lang="en-US" dirty="0" smtClean="0"/>
              <a:t>Use cases</a:t>
            </a:r>
            <a:endParaRPr lang="en-US" dirty="0"/>
          </a:p>
        </p:txBody>
      </p:sp>
    </p:spTree>
    <p:extLst>
      <p:ext uri="{BB962C8B-B14F-4D97-AF65-F5344CB8AC3E}">
        <p14:creationId xmlns:p14="http://schemas.microsoft.com/office/powerpoint/2010/main" val="1443446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bwMode="auto">
          <a:xfrm>
            <a:off x="491588" y="1743588"/>
            <a:ext cx="2751180" cy="27994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1028"/>
            <a: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t>Load </a:t>
            </a:r>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data</a:t>
            </a:r>
            <a:endParaRPr lang="en-US" sz="240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951028"/>
            <a:endParaRPr lang="en-US" sz="2040" dirty="0">
              <a:gradFill>
                <a:gsLst>
                  <a:gs pos="0">
                    <a:srgbClr val="FFFFFF"/>
                  </a:gs>
                  <a:gs pos="100000">
                    <a:srgbClr val="FFFFFF"/>
                  </a:gs>
                </a:gsLst>
                <a:lin ang="5400000" scaled="0"/>
              </a:gradFill>
              <a:ea typeface="Segoe UI" pitchFamily="34" charset="0"/>
              <a:cs typeface="Segoe UI" pitchFamily="34" charset="0"/>
            </a:endParaRPr>
          </a:p>
          <a:p>
            <a:pPr defTabSz="951028"/>
            <a:endParaRPr lang="en-US" sz="2040" dirty="0">
              <a:gradFill>
                <a:gsLst>
                  <a:gs pos="0">
                    <a:srgbClr val="FFFFFF"/>
                  </a:gs>
                  <a:gs pos="100000">
                    <a:srgbClr val="FFFFFF"/>
                  </a:gs>
                </a:gsLst>
                <a:lin ang="5400000" scaled="0"/>
              </a:gradFill>
              <a:ea typeface="Segoe UI" pitchFamily="34" charset="0"/>
              <a:cs typeface="Segoe UI" pitchFamily="34" charset="0"/>
            </a:endParaRPr>
          </a:p>
          <a:p>
            <a:pPr defTabSz="951028"/>
            <a:r>
              <a:rPr lang="en-US" dirty="0">
                <a:gradFill>
                  <a:gsLst>
                    <a:gs pos="0">
                      <a:srgbClr val="FFFFFF"/>
                    </a:gs>
                    <a:gs pos="100000">
                      <a:srgbClr val="FFFFFF"/>
                    </a:gs>
                  </a:gsLst>
                  <a:lin ang="5400000" scaled="0"/>
                </a:gradFill>
                <a:ea typeface="Segoe UI" pitchFamily="34" charset="0"/>
                <a:cs typeface="Segoe UI" pitchFamily="34" charset="0"/>
              </a:rPr>
              <a:t>Use Hadoop as an ETL tool to cleanse data before loading to data warehouse with PolyBase</a:t>
            </a:r>
          </a:p>
          <a:p>
            <a:pPr defTabSz="951028">
              <a:lnSpc>
                <a:spcPct val="90000"/>
              </a:lnSpc>
            </a:pPr>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26" name="Rectangle 25"/>
          <p:cNvSpPr/>
          <p:nvPr/>
        </p:nvSpPr>
        <p:spPr bwMode="auto">
          <a:xfrm>
            <a:off x="3289150" y="1743588"/>
            <a:ext cx="2751180" cy="27994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1028"/>
            <a: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t>Interactively </a:t>
            </a:r>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query</a:t>
            </a:r>
            <a:endParaRPr lang="en-US" sz="240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951028"/>
            <a:endParaRPr lang="en-US" sz="2040" dirty="0">
              <a:gradFill>
                <a:gsLst>
                  <a:gs pos="0">
                    <a:srgbClr val="FFFFFF"/>
                  </a:gs>
                  <a:gs pos="100000">
                    <a:srgbClr val="FFFFFF"/>
                  </a:gs>
                </a:gsLst>
                <a:lin ang="5400000" scaled="0"/>
              </a:gradFill>
              <a:ea typeface="Segoe UI" pitchFamily="34" charset="0"/>
              <a:cs typeface="Segoe UI" pitchFamily="34" charset="0"/>
            </a:endParaRPr>
          </a:p>
          <a:p>
            <a:pPr defTabSz="951028"/>
            <a:endParaRPr lang="en-US" sz="2040" dirty="0">
              <a:gradFill>
                <a:gsLst>
                  <a:gs pos="0">
                    <a:srgbClr val="FFFFFF"/>
                  </a:gs>
                  <a:gs pos="100000">
                    <a:srgbClr val="FFFFFF"/>
                  </a:gs>
                </a:gsLst>
                <a:lin ang="5400000" scaled="0"/>
              </a:gradFill>
              <a:ea typeface="Segoe UI" pitchFamily="34" charset="0"/>
              <a:cs typeface="Segoe UI" pitchFamily="34" charset="0"/>
            </a:endParaRPr>
          </a:p>
          <a:p>
            <a:pPr defTabSz="951028"/>
            <a:r>
              <a:rPr lang="en-US" dirty="0">
                <a:gradFill>
                  <a:gsLst>
                    <a:gs pos="0">
                      <a:srgbClr val="FFFFFF"/>
                    </a:gs>
                    <a:gs pos="100000">
                      <a:srgbClr val="FFFFFF"/>
                    </a:gs>
                  </a:gsLst>
                  <a:lin ang="5400000" scaled="0"/>
                </a:gradFill>
                <a:ea typeface="Segoe UI" pitchFamily="34" charset="0"/>
                <a:cs typeface="Segoe UI" pitchFamily="34" charset="0"/>
              </a:rPr>
              <a:t>Analyze relational data with semi-structured data using split-based query processing</a:t>
            </a:r>
          </a:p>
          <a:p>
            <a:pPr defTabSz="951028"/>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p:cNvSpPr/>
          <p:nvPr/>
        </p:nvSpPr>
        <p:spPr bwMode="auto">
          <a:xfrm>
            <a:off x="6086712" y="1743588"/>
            <a:ext cx="2751180" cy="2799429"/>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6521" tIns="149217" rIns="186521" bIns="149217"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defTabSz="951028"/>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Age-out </a:t>
            </a:r>
            <a:r>
              <a:rPr lang="en-US" sz="2400" dirty="0">
                <a:gradFill>
                  <a:gsLst>
                    <a:gs pos="0">
                      <a:srgbClr val="FFFFFF"/>
                    </a:gs>
                    <a:gs pos="100000">
                      <a:srgbClr val="FFFFFF"/>
                    </a:gs>
                  </a:gsLst>
                  <a:lin ang="5400000" scaled="0"/>
                </a:gradFill>
                <a:latin typeface="Segoe UI Light"/>
                <a:ea typeface="Segoe UI" pitchFamily="34" charset="0"/>
                <a:cs typeface="Segoe UI" pitchFamily="34" charset="0"/>
              </a:rPr>
              <a:t>d</a:t>
            </a:r>
            <a:r>
              <a:rPr lang="en-US" sz="2400" dirty="0" smtClean="0">
                <a:gradFill>
                  <a:gsLst>
                    <a:gs pos="0">
                      <a:srgbClr val="FFFFFF"/>
                    </a:gs>
                    <a:gs pos="100000">
                      <a:srgbClr val="FFFFFF"/>
                    </a:gs>
                  </a:gsLst>
                  <a:lin ang="5400000" scaled="0"/>
                </a:gradFill>
                <a:latin typeface="Segoe UI Light"/>
                <a:ea typeface="Segoe UI" pitchFamily="34" charset="0"/>
                <a:cs typeface="Segoe UI" pitchFamily="34" charset="0"/>
              </a:rPr>
              <a:t>ata</a:t>
            </a:r>
            <a:endParaRPr lang="en-US" sz="2400" dirty="0">
              <a:gradFill>
                <a:gsLst>
                  <a:gs pos="0">
                    <a:srgbClr val="FFFFFF"/>
                  </a:gs>
                  <a:gs pos="100000">
                    <a:srgbClr val="FFFFFF"/>
                  </a:gs>
                </a:gsLst>
                <a:lin ang="5400000" scaled="0"/>
              </a:gradFill>
              <a:latin typeface="Segoe UI Light"/>
              <a:ea typeface="Segoe UI" pitchFamily="34" charset="0"/>
              <a:cs typeface="Segoe UI" pitchFamily="34" charset="0"/>
            </a:endParaRPr>
          </a:p>
          <a:p>
            <a:pPr defTabSz="951028"/>
            <a:endParaRPr lang="en-US" sz="2040" dirty="0">
              <a:gradFill>
                <a:gsLst>
                  <a:gs pos="0">
                    <a:srgbClr val="FFFFFF"/>
                  </a:gs>
                  <a:gs pos="100000">
                    <a:srgbClr val="FFFFFF"/>
                  </a:gs>
                </a:gsLst>
                <a:lin ang="5400000" scaled="0"/>
              </a:gradFill>
              <a:ea typeface="Segoe UI" pitchFamily="34" charset="0"/>
              <a:cs typeface="Segoe UI" pitchFamily="34" charset="0"/>
            </a:endParaRPr>
          </a:p>
          <a:p>
            <a:pPr defTabSz="951028"/>
            <a:endParaRPr lang="en-US" sz="2040" dirty="0">
              <a:gradFill>
                <a:gsLst>
                  <a:gs pos="0">
                    <a:srgbClr val="FFFFFF"/>
                  </a:gs>
                  <a:gs pos="100000">
                    <a:srgbClr val="FFFFFF"/>
                  </a:gs>
                </a:gsLst>
                <a:lin ang="5400000" scaled="0"/>
              </a:gradFill>
              <a:ea typeface="Segoe UI" pitchFamily="34" charset="0"/>
              <a:cs typeface="Segoe UI" pitchFamily="34" charset="0"/>
            </a:endParaRPr>
          </a:p>
          <a:p>
            <a:pPr defTabSz="951028"/>
            <a:r>
              <a:rPr lang="en-US" dirty="0" smtClean="0">
                <a:gradFill>
                  <a:gsLst>
                    <a:gs pos="0">
                      <a:srgbClr val="FFFFFF"/>
                    </a:gs>
                    <a:gs pos="100000">
                      <a:srgbClr val="FFFFFF"/>
                    </a:gs>
                  </a:gsLst>
                  <a:lin ang="5400000" scaled="0"/>
                </a:gradFill>
                <a:ea typeface="Segoe UI" pitchFamily="34" charset="0"/>
                <a:cs typeface="Segoe UI" pitchFamily="34" charset="0"/>
              </a:rPr>
              <a:t>Age-out </a:t>
            </a:r>
            <a:r>
              <a:rPr lang="en-US" dirty="0">
                <a:gradFill>
                  <a:gsLst>
                    <a:gs pos="0">
                      <a:srgbClr val="FFFFFF"/>
                    </a:gs>
                    <a:gs pos="100000">
                      <a:srgbClr val="FFFFFF"/>
                    </a:gs>
                  </a:gsLst>
                  <a:lin ang="5400000" scaled="0"/>
                </a:gradFill>
                <a:ea typeface="Segoe UI" pitchFamily="34" charset="0"/>
                <a:cs typeface="Segoe UI" pitchFamily="34" charset="0"/>
              </a:rPr>
              <a:t>data to HDFS and use it as </a:t>
            </a:r>
            <a:r>
              <a:rPr lang="en-US" dirty="0" smtClean="0">
                <a:gradFill>
                  <a:gsLst>
                    <a:gs pos="0">
                      <a:srgbClr val="FFFFFF"/>
                    </a:gs>
                    <a:gs pos="100000">
                      <a:srgbClr val="FFFFFF"/>
                    </a:gs>
                  </a:gsLst>
                  <a:lin ang="5400000" scaled="0"/>
                </a:gradFill>
                <a:ea typeface="Segoe UI" pitchFamily="34" charset="0"/>
                <a:cs typeface="Segoe UI" pitchFamily="34" charset="0"/>
              </a:rPr>
              <a:t>“cold” </a:t>
            </a:r>
            <a:r>
              <a:rPr lang="en-US" dirty="0">
                <a:gradFill>
                  <a:gsLst>
                    <a:gs pos="0">
                      <a:srgbClr val="FFFFFF"/>
                    </a:gs>
                    <a:gs pos="100000">
                      <a:srgbClr val="FFFFFF"/>
                    </a:gs>
                  </a:gsLst>
                  <a:lin ang="5400000" scaled="0"/>
                </a:gradFill>
                <a:ea typeface="Segoe UI" pitchFamily="34" charset="0"/>
                <a:cs typeface="Segoe UI" pitchFamily="34" charset="0"/>
              </a:rPr>
              <a:t>but </a:t>
            </a:r>
            <a:r>
              <a:rPr lang="en-US" dirty="0" smtClean="0">
                <a:gradFill>
                  <a:gsLst>
                    <a:gs pos="0">
                      <a:srgbClr val="FFFFFF"/>
                    </a:gs>
                    <a:gs pos="100000">
                      <a:srgbClr val="FFFFFF"/>
                    </a:gs>
                  </a:gsLst>
                  <a:lin ang="5400000" scaled="0"/>
                </a:gradFill>
                <a:ea typeface="Segoe UI" pitchFamily="34" charset="0"/>
                <a:cs typeface="Segoe UI" pitchFamily="34" charset="0"/>
              </a:rPr>
              <a:t>queryable </a:t>
            </a:r>
            <a:r>
              <a:rPr lang="en-US" dirty="0">
                <a:gradFill>
                  <a:gsLst>
                    <a:gs pos="0">
                      <a:srgbClr val="FFFFFF"/>
                    </a:gs>
                    <a:gs pos="100000">
                      <a:srgbClr val="FFFFFF"/>
                    </a:gs>
                  </a:gsLst>
                  <a:lin ang="5400000" scaled="0"/>
                </a:gradFill>
                <a:ea typeface="Segoe UI" pitchFamily="34" charset="0"/>
                <a:cs typeface="Segoe UI" pitchFamily="34" charset="0"/>
              </a:rPr>
              <a:t>storage</a:t>
            </a:r>
          </a:p>
          <a:p>
            <a:pPr defTabSz="951028"/>
            <a:endParaRPr lang="en-US" sz="1836" dirty="0">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p:nvPr>
        </p:nvSpPr>
        <p:spPr/>
        <p:txBody>
          <a:bodyPr/>
          <a:lstStyle/>
          <a:p>
            <a:r>
              <a:rPr lang="en-US" sz="4800" dirty="0" smtClean="0">
                <a:solidFill>
                  <a:schemeClr val="tx1"/>
                </a:solidFill>
              </a:rPr>
              <a:t>PolyBase use </a:t>
            </a:r>
            <a:r>
              <a:rPr lang="en-US" sz="4800" dirty="0">
                <a:solidFill>
                  <a:schemeClr val="tx1"/>
                </a:solidFill>
              </a:rPr>
              <a:t>c</a:t>
            </a:r>
            <a:r>
              <a:rPr lang="en-US" sz="4800" dirty="0" smtClean="0">
                <a:solidFill>
                  <a:schemeClr val="tx1"/>
                </a:solidFill>
              </a:rPr>
              <a:t>ases</a:t>
            </a:r>
            <a:endParaRPr lang="en-US" sz="4800" dirty="0">
              <a:solidFill>
                <a:schemeClr val="tx1"/>
              </a:solidFill>
            </a:endParaRPr>
          </a:p>
        </p:txBody>
      </p:sp>
    </p:spTree>
    <p:extLst>
      <p:ext uri="{BB962C8B-B14F-4D97-AF65-F5344CB8AC3E}">
        <p14:creationId xmlns:p14="http://schemas.microsoft.com/office/powerpoint/2010/main" val="16491890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z="4800" dirty="0"/>
              <a:t>What’s the sweet spot for </a:t>
            </a:r>
            <a:r>
              <a:rPr lang="en-GB" sz="4800" dirty="0" smtClean="0"/>
              <a:t>PolyBase</a:t>
            </a:r>
            <a:r>
              <a:rPr lang="en-GB" sz="4800" dirty="0"/>
              <a:t>?</a:t>
            </a:r>
          </a:p>
        </p:txBody>
      </p:sp>
      <p:graphicFrame>
        <p:nvGraphicFramePr>
          <p:cNvPr id="4" name="Content Placeholder 3"/>
          <p:cNvGraphicFramePr>
            <a:graphicFrameLocks noGrp="1"/>
          </p:cNvGraphicFramePr>
          <p:nvPr>
            <p:ph sz="quarter" idx="10"/>
            <p:extLst/>
          </p:nvPr>
        </p:nvGraphicFramePr>
        <p:xfrm>
          <a:off x="503238" y="1783079"/>
          <a:ext cx="10972848" cy="4229101"/>
        </p:xfrm>
        <a:graphic>
          <a:graphicData uri="http://schemas.openxmlformats.org/drawingml/2006/table">
            <a:tbl>
              <a:tblPr firstRow="1" bandRow="1">
                <a:tableStyleId>{5C22544A-7EE6-4342-B048-85BDC9FD1C3A}</a:tableStyleId>
              </a:tblPr>
              <a:tblGrid>
                <a:gridCol w="3762826">
                  <a:extLst>
                    <a:ext uri="{9D8B030D-6E8A-4147-A177-3AD203B41FA5}">
                      <a16:colId xmlns="" xmlns:a16="http://schemas.microsoft.com/office/drawing/2014/main" val="20000"/>
                    </a:ext>
                  </a:extLst>
                </a:gridCol>
                <a:gridCol w="2418994">
                  <a:extLst>
                    <a:ext uri="{9D8B030D-6E8A-4147-A177-3AD203B41FA5}">
                      <a16:colId xmlns="" xmlns:a16="http://schemas.microsoft.com/office/drawing/2014/main" val="20001"/>
                    </a:ext>
                  </a:extLst>
                </a:gridCol>
                <a:gridCol w="2395514">
                  <a:extLst>
                    <a:ext uri="{9D8B030D-6E8A-4147-A177-3AD203B41FA5}">
                      <a16:colId xmlns="" xmlns:a16="http://schemas.microsoft.com/office/drawing/2014/main" val="20002"/>
                    </a:ext>
                  </a:extLst>
                </a:gridCol>
                <a:gridCol w="2395514">
                  <a:extLst>
                    <a:ext uri="{9D8B030D-6E8A-4147-A177-3AD203B41FA5}">
                      <a16:colId xmlns="" xmlns:a16="http://schemas.microsoft.com/office/drawing/2014/main" val="20003"/>
                    </a:ext>
                  </a:extLst>
                </a:gridCol>
              </a:tblGrid>
              <a:tr h="662941">
                <a:tc>
                  <a:txBody>
                    <a:bodyPr/>
                    <a:lstStyle/>
                    <a:p>
                      <a:endParaRPr lang="en-GB" sz="2400" b="1" dirty="0">
                        <a:latin typeface="+mn-lt"/>
                      </a:endParaRPr>
                    </a:p>
                  </a:txBody>
                  <a:tcPr marL="87133" marR="87133" marT="46630" marB="46630" anchor="ctr">
                    <a:solidFill>
                      <a:schemeClr val="tx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sz="2400" b="1" dirty="0" smtClean="0">
                          <a:latin typeface="+mn-lt"/>
                        </a:rPr>
                        <a:t>Consumer</a:t>
                      </a:r>
                    </a:p>
                  </a:txBody>
                  <a:tcPr marL="87133" marR="87133" marT="46630" marB="46630" anchor="ctr">
                    <a:solidFill>
                      <a:schemeClr val="tx2"/>
                    </a:solidFill>
                  </a:tcPr>
                </a:tc>
                <a:tc>
                  <a:txBody>
                    <a:bodyPr/>
                    <a:lstStyle/>
                    <a:p>
                      <a:r>
                        <a:rPr lang="en-GB" sz="2400" b="1" dirty="0" smtClean="0">
                          <a:latin typeface="+mn-lt"/>
                        </a:rPr>
                        <a:t>Analyst</a:t>
                      </a:r>
                      <a:endParaRPr lang="en-GB" sz="2400" b="1" dirty="0">
                        <a:latin typeface="+mn-lt"/>
                      </a:endParaRPr>
                    </a:p>
                  </a:txBody>
                  <a:tcPr marL="87133" marR="87133" marT="46630" marB="46630" anchor="ctr">
                    <a:solidFill>
                      <a:schemeClr val="tx2"/>
                    </a:solidFill>
                  </a:tcPr>
                </a:tc>
                <a:tc>
                  <a:txBody>
                    <a:bodyPr/>
                    <a:lstStyle/>
                    <a:p>
                      <a:r>
                        <a:rPr lang="en-GB" sz="2400" b="1" dirty="0" smtClean="0">
                          <a:latin typeface="+mn-lt"/>
                        </a:rPr>
                        <a:t>Scientist</a:t>
                      </a:r>
                      <a:endParaRPr lang="en-GB" sz="2400" b="1" dirty="0">
                        <a:latin typeface="+mn-lt"/>
                      </a:endParaRPr>
                    </a:p>
                  </a:txBody>
                  <a:tcPr marL="87133" marR="87133" marT="46630" marB="46630" anchor="ctr">
                    <a:solidFill>
                      <a:schemeClr val="tx2"/>
                    </a:solidFill>
                  </a:tcPr>
                </a:tc>
                <a:extLst>
                  <a:ext uri="{0D108BD9-81ED-4DB2-BD59-A6C34878D82A}">
                    <a16:rowId xmlns="" xmlns:a16="http://schemas.microsoft.com/office/drawing/2014/main" val="10000"/>
                  </a:ext>
                </a:extLst>
              </a:tr>
              <a:tr h="662940">
                <a:tc>
                  <a:txBody>
                    <a:bodyPr/>
                    <a:lstStyle/>
                    <a:p>
                      <a:r>
                        <a:rPr lang="en-GB" sz="1800" b="1" dirty="0" smtClean="0">
                          <a:solidFill>
                            <a:schemeClr val="tx1"/>
                          </a:solidFill>
                          <a:latin typeface="+mn-lt"/>
                        </a:rPr>
                        <a:t>Data volume</a:t>
                      </a:r>
                      <a:endParaRPr lang="en-GB" sz="1800" b="1" dirty="0">
                        <a:solidFill>
                          <a:schemeClr val="tx1"/>
                        </a:solidFill>
                        <a:latin typeface="+mn-lt"/>
                      </a:endParaRPr>
                    </a:p>
                  </a:txBody>
                  <a:tcPr marL="87133" marR="87133" marT="46630" marB="46630" anchor="ctr">
                    <a:solidFill>
                      <a:schemeClr val="bg1">
                        <a:lumMod val="95000"/>
                      </a:schemeClr>
                    </a:solidFill>
                  </a:tcPr>
                </a:tc>
                <a:tc>
                  <a:txBody>
                    <a:bodyPr/>
                    <a:lstStyle/>
                    <a:p>
                      <a:r>
                        <a:rPr lang="en-GB" sz="1800" b="0" dirty="0" smtClean="0">
                          <a:solidFill>
                            <a:schemeClr val="tx1"/>
                          </a:solidFill>
                          <a:latin typeface="+mn-lt"/>
                        </a:rPr>
                        <a:t>Medium</a:t>
                      </a:r>
                      <a:r>
                        <a:rPr lang="en-GB" sz="1800" b="0" baseline="0" dirty="0" smtClean="0">
                          <a:solidFill>
                            <a:schemeClr val="tx1"/>
                          </a:solidFill>
                          <a:latin typeface="+mn-lt"/>
                        </a:rPr>
                        <a:t> to low</a:t>
                      </a:r>
                      <a:endParaRPr lang="en-GB" sz="1800" b="0" dirty="0">
                        <a:solidFill>
                          <a:schemeClr val="tx1"/>
                        </a:solidFill>
                        <a:latin typeface="+mn-lt"/>
                      </a:endParaRPr>
                    </a:p>
                  </a:txBody>
                  <a:tcPr marL="87133" marR="87133" marT="46630" marB="46630" anchor="ctr">
                    <a:solidFill>
                      <a:schemeClr val="bg1">
                        <a:lumMod val="95000"/>
                      </a:schemeClr>
                    </a:solidFill>
                  </a:tcPr>
                </a:tc>
                <a:tc>
                  <a:txBody>
                    <a:bodyPr/>
                    <a:lstStyle/>
                    <a:p>
                      <a:r>
                        <a:rPr lang="en-GB" sz="1800" b="0" dirty="0" smtClean="0">
                          <a:solidFill>
                            <a:schemeClr val="tx1"/>
                          </a:solidFill>
                          <a:latin typeface="+mn-lt"/>
                        </a:rPr>
                        <a:t>Reasonable</a:t>
                      </a:r>
                      <a:endParaRPr lang="en-GB" sz="1800" b="0" dirty="0">
                        <a:solidFill>
                          <a:schemeClr val="tx1"/>
                        </a:solidFill>
                        <a:latin typeface="+mn-lt"/>
                      </a:endParaRPr>
                    </a:p>
                  </a:txBody>
                  <a:tcPr marL="87133" marR="87133" marT="46630" marB="46630" anchor="ctr">
                    <a:solidFill>
                      <a:schemeClr val="bg1">
                        <a:lumMod val="95000"/>
                      </a:schemeClr>
                    </a:solidFill>
                  </a:tcPr>
                </a:tc>
                <a:tc>
                  <a:txBody>
                    <a:bodyPr/>
                    <a:lstStyle/>
                    <a:p>
                      <a:r>
                        <a:rPr lang="en-GB" sz="1800" b="0" dirty="0" smtClean="0">
                          <a:solidFill>
                            <a:schemeClr val="tx1"/>
                          </a:solidFill>
                          <a:latin typeface="+mn-lt"/>
                        </a:rPr>
                        <a:t>High -&gt; huge</a:t>
                      </a:r>
                      <a:endParaRPr lang="en-GB" sz="1800" b="0" dirty="0">
                        <a:solidFill>
                          <a:schemeClr val="tx1"/>
                        </a:solidFill>
                        <a:latin typeface="+mn-lt"/>
                      </a:endParaRPr>
                    </a:p>
                  </a:txBody>
                  <a:tcPr marL="87133" marR="87133" marT="46630" marB="46630" anchor="ctr">
                    <a:solidFill>
                      <a:schemeClr val="bg1">
                        <a:lumMod val="95000"/>
                      </a:schemeClr>
                    </a:solidFill>
                  </a:tcPr>
                </a:tc>
                <a:extLst>
                  <a:ext uri="{0D108BD9-81ED-4DB2-BD59-A6C34878D82A}">
                    <a16:rowId xmlns="" xmlns:a16="http://schemas.microsoft.com/office/drawing/2014/main" val="10001"/>
                  </a:ext>
                </a:extLst>
              </a:tr>
              <a:tr h="713439">
                <a:tc>
                  <a:txBody>
                    <a:bodyPr/>
                    <a:lstStyle/>
                    <a:p>
                      <a:r>
                        <a:rPr lang="en-GB" sz="1800" b="1" dirty="0" smtClean="0">
                          <a:solidFill>
                            <a:schemeClr val="tx1"/>
                          </a:solidFill>
                          <a:latin typeface="+mn-lt"/>
                        </a:rPr>
                        <a:t>Degree</a:t>
                      </a:r>
                      <a:r>
                        <a:rPr lang="en-GB" sz="1800" b="1" baseline="0" dirty="0" smtClean="0">
                          <a:solidFill>
                            <a:schemeClr val="tx1"/>
                          </a:solidFill>
                          <a:latin typeface="+mn-lt"/>
                        </a:rPr>
                        <a:t> of structure</a:t>
                      </a:r>
                      <a:endParaRPr lang="en-GB" sz="1800" b="1" dirty="0">
                        <a:solidFill>
                          <a:schemeClr val="tx1"/>
                        </a:solidFill>
                        <a:latin typeface="+mn-lt"/>
                      </a:endParaRPr>
                    </a:p>
                  </a:txBody>
                  <a:tcPr marL="87133" marR="87133" marT="46630" marB="46630" anchor="ctr">
                    <a:solidFill>
                      <a:schemeClr val="bg1">
                        <a:lumMod val="85000"/>
                      </a:schemeClr>
                    </a:solidFill>
                  </a:tcPr>
                </a:tc>
                <a:tc>
                  <a:txBody>
                    <a:bodyPr/>
                    <a:lstStyle/>
                    <a:p>
                      <a:r>
                        <a:rPr lang="en-GB" sz="1800" b="0" dirty="0" smtClean="0">
                          <a:solidFill>
                            <a:schemeClr val="tx1"/>
                          </a:solidFill>
                          <a:latin typeface="+mn-lt"/>
                        </a:rPr>
                        <a:t>Very high</a:t>
                      </a:r>
                      <a:endParaRPr lang="en-GB" sz="1800" b="0" dirty="0">
                        <a:solidFill>
                          <a:schemeClr val="tx1"/>
                        </a:solidFill>
                        <a:latin typeface="+mn-lt"/>
                      </a:endParaRPr>
                    </a:p>
                  </a:txBody>
                  <a:tcPr marL="87133" marR="87133" marT="46630" marB="46630" anchor="ctr">
                    <a:solidFill>
                      <a:schemeClr val="bg1">
                        <a:lumMod val="85000"/>
                      </a:schemeClr>
                    </a:solidFill>
                  </a:tcPr>
                </a:tc>
                <a:tc>
                  <a:txBody>
                    <a:bodyPr/>
                    <a:lstStyle/>
                    <a:p>
                      <a:r>
                        <a:rPr lang="en-GB" sz="1800" b="0" dirty="0" smtClean="0">
                          <a:solidFill>
                            <a:schemeClr val="tx1"/>
                          </a:solidFill>
                          <a:latin typeface="+mn-lt"/>
                        </a:rPr>
                        <a:t>Some</a:t>
                      </a:r>
                      <a:endParaRPr lang="en-GB" sz="1800" b="0" dirty="0">
                        <a:solidFill>
                          <a:schemeClr val="tx1"/>
                        </a:solidFill>
                        <a:latin typeface="+mn-lt"/>
                      </a:endParaRPr>
                    </a:p>
                  </a:txBody>
                  <a:tcPr marL="87133" marR="87133" marT="46630" marB="46630" anchor="ctr">
                    <a:solidFill>
                      <a:schemeClr val="bg1">
                        <a:lumMod val="85000"/>
                      </a:schemeClr>
                    </a:solidFill>
                  </a:tcPr>
                </a:tc>
                <a:tc>
                  <a:txBody>
                    <a:bodyPr/>
                    <a:lstStyle/>
                    <a:p>
                      <a:r>
                        <a:rPr lang="en-GB" sz="1800" b="0" dirty="0" smtClean="0">
                          <a:solidFill>
                            <a:schemeClr val="tx1"/>
                          </a:solidFill>
                          <a:latin typeface="+mn-lt"/>
                        </a:rPr>
                        <a:t>Low -&gt;</a:t>
                      </a:r>
                      <a:r>
                        <a:rPr lang="en-GB" sz="1800" b="0" baseline="0" dirty="0" smtClean="0">
                          <a:solidFill>
                            <a:schemeClr val="tx1"/>
                          </a:solidFill>
                          <a:latin typeface="+mn-lt"/>
                        </a:rPr>
                        <a:t> n</a:t>
                      </a:r>
                      <a:r>
                        <a:rPr lang="en-GB" sz="1800" b="0" dirty="0" smtClean="0">
                          <a:solidFill>
                            <a:schemeClr val="tx1"/>
                          </a:solidFill>
                          <a:latin typeface="+mn-lt"/>
                        </a:rPr>
                        <a:t>one</a:t>
                      </a:r>
                      <a:endParaRPr lang="en-GB" sz="1800" b="0" dirty="0">
                        <a:solidFill>
                          <a:schemeClr val="tx1"/>
                        </a:solidFill>
                        <a:latin typeface="+mn-lt"/>
                      </a:endParaRPr>
                    </a:p>
                  </a:txBody>
                  <a:tcPr marL="87133" marR="87133" marT="46630" marB="46630" anchor="ctr">
                    <a:solidFill>
                      <a:schemeClr val="bg1">
                        <a:lumMod val="85000"/>
                      </a:schemeClr>
                    </a:solidFill>
                  </a:tcPr>
                </a:tc>
                <a:extLst>
                  <a:ext uri="{0D108BD9-81ED-4DB2-BD59-A6C34878D82A}">
                    <a16:rowId xmlns="" xmlns:a16="http://schemas.microsoft.com/office/drawing/2014/main" val="10002"/>
                  </a:ext>
                </a:extLst>
              </a:tr>
              <a:tr h="711568">
                <a:tc>
                  <a:txBody>
                    <a:bodyPr/>
                    <a:lstStyle/>
                    <a:p>
                      <a:r>
                        <a:rPr lang="en-GB" sz="1800" b="1" dirty="0" smtClean="0">
                          <a:solidFill>
                            <a:schemeClr val="tx1"/>
                          </a:solidFill>
                          <a:latin typeface="+mn-lt"/>
                        </a:rPr>
                        <a:t>Number</a:t>
                      </a:r>
                      <a:r>
                        <a:rPr lang="en-GB" sz="1800" b="1" baseline="0" dirty="0" smtClean="0">
                          <a:solidFill>
                            <a:schemeClr val="tx1"/>
                          </a:solidFill>
                          <a:latin typeface="+mn-lt"/>
                        </a:rPr>
                        <a:t> of users</a:t>
                      </a:r>
                      <a:endParaRPr lang="en-GB" sz="1800" b="1" dirty="0">
                        <a:solidFill>
                          <a:schemeClr val="tx1"/>
                        </a:solidFill>
                        <a:latin typeface="+mn-lt"/>
                      </a:endParaRPr>
                    </a:p>
                  </a:txBody>
                  <a:tcPr marL="87133" marR="87133" marT="46630" marB="46630" anchor="ctr">
                    <a:solidFill>
                      <a:schemeClr val="bg1">
                        <a:lumMod val="95000"/>
                      </a:schemeClr>
                    </a:solidFill>
                  </a:tcPr>
                </a:tc>
                <a:tc>
                  <a:txBody>
                    <a:bodyPr/>
                    <a:lstStyle/>
                    <a:p>
                      <a:r>
                        <a:rPr lang="en-GB" sz="1800" b="0" dirty="0" smtClean="0">
                          <a:solidFill>
                            <a:schemeClr val="tx1"/>
                          </a:solidFill>
                          <a:latin typeface="+mn-lt"/>
                        </a:rPr>
                        <a:t>Very</a:t>
                      </a:r>
                      <a:r>
                        <a:rPr lang="en-GB" sz="1800" b="0" baseline="0" dirty="0" smtClean="0">
                          <a:solidFill>
                            <a:schemeClr val="tx1"/>
                          </a:solidFill>
                          <a:latin typeface="+mn-lt"/>
                        </a:rPr>
                        <a:t> high</a:t>
                      </a:r>
                      <a:endParaRPr lang="en-GB" sz="1800" b="0" dirty="0">
                        <a:solidFill>
                          <a:schemeClr val="tx1"/>
                        </a:solidFill>
                        <a:latin typeface="+mn-lt"/>
                      </a:endParaRPr>
                    </a:p>
                  </a:txBody>
                  <a:tcPr marL="87133" marR="87133" marT="46630" marB="46630" anchor="ctr">
                    <a:solidFill>
                      <a:schemeClr val="bg1">
                        <a:lumMod val="95000"/>
                      </a:schemeClr>
                    </a:solidFill>
                  </a:tcPr>
                </a:tc>
                <a:tc>
                  <a:txBody>
                    <a:bodyPr/>
                    <a:lstStyle/>
                    <a:p>
                      <a:r>
                        <a:rPr lang="en-GB" sz="1800" b="0" dirty="0" smtClean="0">
                          <a:solidFill>
                            <a:schemeClr val="tx1"/>
                          </a:solidFill>
                          <a:latin typeface="+mn-lt"/>
                        </a:rPr>
                        <a:t>Medium</a:t>
                      </a:r>
                      <a:endParaRPr lang="en-GB" sz="1800" b="0" dirty="0">
                        <a:solidFill>
                          <a:schemeClr val="tx1"/>
                        </a:solidFill>
                        <a:latin typeface="+mn-lt"/>
                      </a:endParaRPr>
                    </a:p>
                  </a:txBody>
                  <a:tcPr marL="87133" marR="87133" marT="46630" marB="46630" anchor="ctr">
                    <a:solidFill>
                      <a:schemeClr val="bg1">
                        <a:lumMod val="95000"/>
                      </a:schemeClr>
                    </a:solidFill>
                  </a:tcPr>
                </a:tc>
                <a:tc>
                  <a:txBody>
                    <a:bodyPr/>
                    <a:lstStyle/>
                    <a:p>
                      <a:r>
                        <a:rPr lang="en-GB" sz="1800" b="0" dirty="0" smtClean="0">
                          <a:solidFill>
                            <a:schemeClr val="tx1"/>
                          </a:solidFill>
                          <a:latin typeface="+mn-lt"/>
                        </a:rPr>
                        <a:t>Low</a:t>
                      </a:r>
                      <a:endParaRPr lang="en-GB" sz="1800" b="0" dirty="0">
                        <a:solidFill>
                          <a:schemeClr val="tx1"/>
                        </a:solidFill>
                        <a:latin typeface="+mn-lt"/>
                      </a:endParaRPr>
                    </a:p>
                  </a:txBody>
                  <a:tcPr marL="87133" marR="87133" marT="46630" marB="46630" anchor="ctr">
                    <a:solidFill>
                      <a:schemeClr val="bg1">
                        <a:lumMod val="95000"/>
                      </a:schemeClr>
                    </a:solidFill>
                  </a:tcPr>
                </a:tc>
                <a:extLst>
                  <a:ext uri="{0D108BD9-81ED-4DB2-BD59-A6C34878D82A}">
                    <a16:rowId xmlns="" xmlns:a16="http://schemas.microsoft.com/office/drawing/2014/main" val="10003"/>
                  </a:ext>
                </a:extLst>
              </a:tr>
              <a:tr h="746693">
                <a:tc>
                  <a:txBody>
                    <a:bodyPr/>
                    <a:lstStyle/>
                    <a:p>
                      <a:r>
                        <a:rPr lang="en-GB" sz="1800" b="1" dirty="0" smtClean="0">
                          <a:solidFill>
                            <a:schemeClr val="tx1"/>
                          </a:solidFill>
                          <a:latin typeface="+mn-lt"/>
                        </a:rPr>
                        <a:t>Transformation</a:t>
                      </a:r>
                      <a:r>
                        <a:rPr lang="en-GB" sz="1800" b="1" baseline="0" dirty="0" smtClean="0">
                          <a:solidFill>
                            <a:schemeClr val="tx1"/>
                          </a:solidFill>
                          <a:latin typeface="+mn-lt"/>
                        </a:rPr>
                        <a:t> complexity</a:t>
                      </a:r>
                      <a:endParaRPr lang="en-GB" sz="1800" b="1" dirty="0">
                        <a:solidFill>
                          <a:schemeClr val="tx1"/>
                        </a:solidFill>
                        <a:latin typeface="+mn-lt"/>
                      </a:endParaRPr>
                    </a:p>
                  </a:txBody>
                  <a:tcPr marL="87133" marR="87133" marT="46630" marB="46630" anchor="ctr">
                    <a:solidFill>
                      <a:schemeClr val="bg1">
                        <a:lumMod val="85000"/>
                      </a:schemeClr>
                    </a:solidFill>
                  </a:tcPr>
                </a:tc>
                <a:tc>
                  <a:txBody>
                    <a:bodyPr/>
                    <a:lstStyle/>
                    <a:p>
                      <a:r>
                        <a:rPr lang="en-GB" sz="1800" b="0" dirty="0" smtClean="0">
                          <a:solidFill>
                            <a:schemeClr val="tx1"/>
                          </a:solidFill>
                          <a:latin typeface="+mn-lt"/>
                        </a:rPr>
                        <a:t>Low</a:t>
                      </a:r>
                      <a:endParaRPr lang="en-GB" sz="1800" b="0" dirty="0">
                        <a:solidFill>
                          <a:schemeClr val="tx1"/>
                        </a:solidFill>
                        <a:latin typeface="+mn-lt"/>
                      </a:endParaRPr>
                    </a:p>
                  </a:txBody>
                  <a:tcPr marL="87133" marR="87133" marT="46630" marB="46630" anchor="ctr">
                    <a:solidFill>
                      <a:schemeClr val="bg1">
                        <a:lumMod val="85000"/>
                      </a:schemeClr>
                    </a:solidFill>
                  </a:tcPr>
                </a:tc>
                <a:tc>
                  <a:txBody>
                    <a:bodyPr/>
                    <a:lstStyle/>
                    <a:p>
                      <a:r>
                        <a:rPr lang="en-GB" sz="1800" b="0" dirty="0" smtClean="0">
                          <a:solidFill>
                            <a:schemeClr val="tx1"/>
                          </a:solidFill>
                          <a:latin typeface="+mn-lt"/>
                        </a:rPr>
                        <a:t>Medium to high</a:t>
                      </a:r>
                      <a:endParaRPr lang="en-GB" sz="1800" b="0" dirty="0">
                        <a:solidFill>
                          <a:schemeClr val="tx1"/>
                        </a:solidFill>
                        <a:latin typeface="+mn-lt"/>
                      </a:endParaRPr>
                    </a:p>
                  </a:txBody>
                  <a:tcPr marL="87133" marR="87133" marT="46630" marB="46630" anchor="ctr">
                    <a:solidFill>
                      <a:schemeClr val="bg1">
                        <a:lumMod val="85000"/>
                      </a:schemeClr>
                    </a:solidFill>
                  </a:tcPr>
                </a:tc>
                <a:tc>
                  <a:txBody>
                    <a:bodyPr/>
                    <a:lstStyle/>
                    <a:p>
                      <a:r>
                        <a:rPr lang="en-GB" sz="1800" b="0" dirty="0" smtClean="0">
                          <a:solidFill>
                            <a:schemeClr val="tx1"/>
                          </a:solidFill>
                          <a:latin typeface="+mn-lt"/>
                        </a:rPr>
                        <a:t>High</a:t>
                      </a:r>
                      <a:endParaRPr lang="en-GB" sz="1800" b="0" dirty="0">
                        <a:solidFill>
                          <a:schemeClr val="tx1"/>
                        </a:solidFill>
                        <a:latin typeface="+mn-lt"/>
                      </a:endParaRPr>
                    </a:p>
                  </a:txBody>
                  <a:tcPr marL="87133" marR="87133" marT="46630" marB="46630" anchor="ctr">
                    <a:solidFill>
                      <a:schemeClr val="bg1">
                        <a:lumMod val="85000"/>
                      </a:schemeClr>
                    </a:solidFill>
                  </a:tcPr>
                </a:tc>
                <a:extLst>
                  <a:ext uri="{0D108BD9-81ED-4DB2-BD59-A6C34878D82A}">
                    <a16:rowId xmlns="" xmlns:a16="http://schemas.microsoft.com/office/drawing/2014/main" val="10004"/>
                  </a:ext>
                </a:extLst>
              </a:tr>
              <a:tr h="731520">
                <a:tc>
                  <a:txBody>
                    <a:bodyPr/>
                    <a:lstStyle/>
                    <a:p>
                      <a:r>
                        <a:rPr lang="en-GB" sz="1800" b="1" dirty="0" smtClean="0">
                          <a:solidFill>
                            <a:schemeClr val="tx1"/>
                          </a:solidFill>
                          <a:latin typeface="+mn-lt"/>
                        </a:rPr>
                        <a:t>Analytics complexity</a:t>
                      </a:r>
                      <a:endParaRPr lang="en-GB" sz="1800" b="1" dirty="0">
                        <a:solidFill>
                          <a:schemeClr val="tx1"/>
                        </a:solidFill>
                        <a:latin typeface="+mn-lt"/>
                      </a:endParaRPr>
                    </a:p>
                  </a:txBody>
                  <a:tcPr marL="87133" marR="87133" marT="46630" marB="46630" anchor="ctr">
                    <a:solidFill>
                      <a:schemeClr val="bg1">
                        <a:lumMod val="95000"/>
                      </a:schemeClr>
                    </a:solidFill>
                  </a:tcPr>
                </a:tc>
                <a:tc>
                  <a:txBody>
                    <a:bodyPr/>
                    <a:lstStyle/>
                    <a:p>
                      <a:r>
                        <a:rPr lang="en-GB" sz="1800" b="0" dirty="0" smtClean="0">
                          <a:solidFill>
                            <a:schemeClr val="tx1"/>
                          </a:solidFill>
                          <a:latin typeface="+mn-lt"/>
                        </a:rPr>
                        <a:t>Low</a:t>
                      </a:r>
                      <a:endParaRPr lang="en-GB" sz="1800" b="0" dirty="0">
                        <a:solidFill>
                          <a:schemeClr val="tx1"/>
                        </a:solidFill>
                        <a:latin typeface="+mn-lt"/>
                      </a:endParaRPr>
                    </a:p>
                  </a:txBody>
                  <a:tcPr marL="87133" marR="87133" marT="46630" marB="46630" anchor="ctr">
                    <a:solidFill>
                      <a:schemeClr val="bg1">
                        <a:lumMod val="95000"/>
                      </a:schemeClr>
                    </a:solidFill>
                  </a:tcPr>
                </a:tc>
                <a:tc>
                  <a:txBody>
                    <a:bodyPr/>
                    <a:lstStyle/>
                    <a:p>
                      <a:r>
                        <a:rPr lang="en-GB" sz="1800" b="0" dirty="0" smtClean="0">
                          <a:solidFill>
                            <a:schemeClr val="tx1"/>
                          </a:solidFill>
                          <a:latin typeface="+mn-lt"/>
                        </a:rPr>
                        <a:t>Medium</a:t>
                      </a:r>
                      <a:endParaRPr lang="en-GB" sz="1800" b="0" dirty="0">
                        <a:solidFill>
                          <a:schemeClr val="tx1"/>
                        </a:solidFill>
                        <a:latin typeface="+mn-lt"/>
                      </a:endParaRPr>
                    </a:p>
                  </a:txBody>
                  <a:tcPr marL="87133" marR="87133" marT="46630" marB="46630" anchor="ctr">
                    <a:solidFill>
                      <a:schemeClr val="bg1">
                        <a:lumMod val="95000"/>
                      </a:schemeClr>
                    </a:solidFill>
                  </a:tcPr>
                </a:tc>
                <a:tc>
                  <a:txBody>
                    <a:bodyPr/>
                    <a:lstStyle/>
                    <a:p>
                      <a:r>
                        <a:rPr lang="en-GB" sz="1800" b="0" dirty="0" smtClean="0">
                          <a:solidFill>
                            <a:schemeClr val="tx1"/>
                          </a:solidFill>
                          <a:latin typeface="+mn-lt"/>
                        </a:rPr>
                        <a:t>Very</a:t>
                      </a:r>
                      <a:r>
                        <a:rPr lang="en-GB" sz="1800" b="0" baseline="0" dirty="0" smtClean="0">
                          <a:solidFill>
                            <a:schemeClr val="tx1"/>
                          </a:solidFill>
                          <a:latin typeface="+mn-lt"/>
                        </a:rPr>
                        <a:t> h</a:t>
                      </a:r>
                      <a:r>
                        <a:rPr lang="en-GB" sz="1800" b="0" dirty="0" smtClean="0">
                          <a:solidFill>
                            <a:schemeClr val="tx1"/>
                          </a:solidFill>
                          <a:latin typeface="+mn-lt"/>
                        </a:rPr>
                        <a:t>igh</a:t>
                      </a:r>
                      <a:endParaRPr lang="en-GB" sz="1800" b="0" dirty="0">
                        <a:solidFill>
                          <a:schemeClr val="tx1"/>
                        </a:solidFill>
                        <a:latin typeface="+mn-lt"/>
                      </a:endParaRPr>
                    </a:p>
                  </a:txBody>
                  <a:tcPr marL="87133" marR="87133" marT="46630" marB="46630" anchor="ctr">
                    <a:solidFill>
                      <a:schemeClr val="bg1">
                        <a:lumMod val="95000"/>
                      </a:schemeClr>
                    </a:solidFill>
                  </a:tcPr>
                </a:tc>
                <a:extLst>
                  <a:ext uri="{0D108BD9-81ED-4DB2-BD59-A6C34878D82A}">
                    <a16:rowId xmlns="" xmlns:a16="http://schemas.microsoft.com/office/drawing/2014/main" val="10005"/>
                  </a:ext>
                </a:extLst>
              </a:tr>
            </a:tbl>
          </a:graphicData>
        </a:graphic>
      </p:graphicFrame>
    </p:spTree>
    <p:extLst>
      <p:ext uri="{BB962C8B-B14F-4D97-AF65-F5344CB8AC3E}">
        <p14:creationId xmlns:p14="http://schemas.microsoft.com/office/powerpoint/2010/main" val="746342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320" y="235324"/>
            <a:ext cx="11889564" cy="806824"/>
          </a:xfrm>
        </p:spPr>
        <p:txBody>
          <a:bodyPr/>
          <a:lstStyle/>
          <a:p>
            <a:r>
              <a:rPr lang="en-US" dirty="0" smtClean="0"/>
              <a:t>PolyBase applications </a:t>
            </a:r>
            <a:r>
              <a:rPr lang="en-US" dirty="0"/>
              <a:t>and </a:t>
            </a:r>
            <a:r>
              <a:rPr lang="en-US" dirty="0" smtClean="0"/>
              <a:t>scenarios</a:t>
            </a:r>
            <a:endParaRPr lang="en-US" dirty="0"/>
          </a:p>
        </p:txBody>
      </p:sp>
      <p:graphicFrame>
        <p:nvGraphicFramePr>
          <p:cNvPr id="3" name="Table 2"/>
          <p:cNvGraphicFramePr>
            <a:graphicFrameLocks noGrp="1"/>
          </p:cNvGraphicFramePr>
          <p:nvPr>
            <p:extLst/>
          </p:nvPr>
        </p:nvGraphicFramePr>
        <p:xfrm>
          <a:off x="768096" y="1144132"/>
          <a:ext cx="10987430" cy="5476319"/>
        </p:xfrm>
        <a:graphic>
          <a:graphicData uri="http://schemas.openxmlformats.org/drawingml/2006/table">
            <a:tbl>
              <a:tblPr firstRow="1" bandRow="1">
                <a:tableStyleId>{5C22544A-7EE6-4342-B048-85BDC9FD1C3A}</a:tableStyleId>
              </a:tblPr>
              <a:tblGrid>
                <a:gridCol w="2508546">
                  <a:extLst>
                    <a:ext uri="{9D8B030D-6E8A-4147-A177-3AD203B41FA5}">
                      <a16:colId xmlns="" xmlns:a16="http://schemas.microsoft.com/office/drawing/2014/main" val="20001"/>
                    </a:ext>
                  </a:extLst>
                </a:gridCol>
                <a:gridCol w="3160768">
                  <a:extLst>
                    <a:ext uri="{9D8B030D-6E8A-4147-A177-3AD203B41FA5}">
                      <a16:colId xmlns="" xmlns:a16="http://schemas.microsoft.com/office/drawing/2014/main" val="20002"/>
                    </a:ext>
                  </a:extLst>
                </a:gridCol>
                <a:gridCol w="5318116">
                  <a:extLst>
                    <a:ext uri="{9D8B030D-6E8A-4147-A177-3AD203B41FA5}">
                      <a16:colId xmlns="" xmlns:a16="http://schemas.microsoft.com/office/drawing/2014/main" val="1753534979"/>
                    </a:ext>
                  </a:extLst>
                </a:gridCol>
              </a:tblGrid>
              <a:tr h="404480">
                <a:tc>
                  <a:txBody>
                    <a:bodyPr/>
                    <a:lstStyle/>
                    <a:p>
                      <a:r>
                        <a:rPr lang="en-US" dirty="0">
                          <a:solidFill>
                            <a:schemeClr val="tx1">
                              <a:lumMod val="85000"/>
                            </a:schemeClr>
                          </a:solidFill>
                        </a:rPr>
                        <a:t>Application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alpha val="75000"/>
                      </a:schemeClr>
                    </a:solidFill>
                  </a:tcPr>
                </a:tc>
                <a:tc>
                  <a:txBody>
                    <a:bodyPr/>
                    <a:lstStyle/>
                    <a:p>
                      <a:r>
                        <a:rPr lang="en-US" dirty="0">
                          <a:solidFill>
                            <a:schemeClr val="tx1">
                              <a:lumMod val="85000"/>
                            </a:schemeClr>
                          </a:solidFill>
                        </a:rPr>
                        <a:t>Scenario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alpha val="75000"/>
                      </a:schemeClr>
                    </a:solidFill>
                  </a:tcPr>
                </a:tc>
                <a:tc>
                  <a:txBody>
                    <a:bodyPr/>
                    <a:lstStyle/>
                    <a:p>
                      <a:r>
                        <a:rPr lang="en-US" dirty="0">
                          <a:solidFill>
                            <a:schemeClr val="tx1">
                              <a:lumMod val="85000"/>
                            </a:schemeClr>
                          </a:solidFill>
                        </a:rPr>
                        <a:t>Benefits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2">
                        <a:lumMod val="50000"/>
                        <a:alpha val="75000"/>
                      </a:schemeClr>
                    </a:solidFill>
                  </a:tcPr>
                </a:tc>
                <a:extLst>
                  <a:ext uri="{0D108BD9-81ED-4DB2-BD59-A6C34878D82A}">
                    <a16:rowId xmlns="" xmlns:a16="http://schemas.microsoft.com/office/drawing/2014/main" val="10001"/>
                  </a:ext>
                </a:extLst>
              </a:tr>
              <a:tr h="1719039">
                <a:tc>
                  <a:txBody>
                    <a:bodyPr/>
                    <a:lstStyle/>
                    <a:p>
                      <a:r>
                        <a:rPr lang="en-US" sz="1600" dirty="0">
                          <a:solidFill>
                            <a:schemeClr val="tx1">
                              <a:lumMod val="85000"/>
                            </a:schemeClr>
                          </a:solidFill>
                        </a:rPr>
                        <a:t>Ad-hoc query scenario (combining relational and semi-structured data)</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Font typeface="Arial" panose="020B0604020202020204" pitchFamily="34" charset="0"/>
                        <a:buChar char="•"/>
                      </a:pPr>
                      <a:r>
                        <a:rPr lang="en-US" sz="1600" dirty="0">
                          <a:solidFill>
                            <a:schemeClr val="tx1">
                              <a:lumMod val="85000"/>
                            </a:schemeClr>
                          </a:solidFill>
                        </a:rPr>
                        <a:t>Semi-structured data sets stored in Hadoop or Azure </a:t>
                      </a:r>
                      <a:r>
                        <a:rPr lang="en-US" sz="1600" dirty="0" smtClean="0">
                          <a:solidFill>
                            <a:schemeClr val="tx1">
                              <a:lumMod val="85000"/>
                            </a:schemeClr>
                          </a:solidFill>
                        </a:rPr>
                        <a:t>Blob</a:t>
                      </a:r>
                      <a:r>
                        <a:rPr lang="en-US" sz="1600" baseline="0" dirty="0" smtClean="0">
                          <a:solidFill>
                            <a:schemeClr val="tx1">
                              <a:lumMod val="85000"/>
                            </a:schemeClr>
                          </a:solidFill>
                        </a:rPr>
                        <a:t> </a:t>
                      </a:r>
                      <a:r>
                        <a:rPr lang="en-US" sz="1600" dirty="0" smtClean="0">
                          <a:solidFill>
                            <a:schemeClr val="tx1">
                              <a:lumMod val="85000"/>
                            </a:schemeClr>
                          </a:solidFill>
                        </a:rPr>
                        <a:t>Storage</a:t>
                      </a:r>
                      <a:endParaRPr lang="en-US" sz="1600" dirty="0">
                        <a:solidFill>
                          <a:schemeClr val="tx1">
                            <a:lumMod val="85000"/>
                          </a:schemeClr>
                        </a:solidFill>
                      </a:endParaRPr>
                    </a:p>
                    <a:p>
                      <a:pPr>
                        <a:buFont typeface="Arial" panose="020B0604020202020204" pitchFamily="34" charset="0"/>
                        <a:buChar char="•"/>
                      </a:pPr>
                      <a:r>
                        <a:rPr lang="en-US" sz="1600" dirty="0">
                          <a:solidFill>
                            <a:schemeClr val="tx1">
                              <a:lumMod val="85000"/>
                            </a:schemeClr>
                          </a:solidFill>
                        </a:rPr>
                        <a:t>Relational data set stored in SQL Server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Font typeface="Arial" panose="020B0604020202020204" pitchFamily="34" charset="0"/>
                        <a:buChar char="•"/>
                      </a:pPr>
                      <a:r>
                        <a:rPr lang="en-US" sz="1600" dirty="0">
                          <a:solidFill>
                            <a:schemeClr val="tx1">
                              <a:lumMod val="85000"/>
                            </a:schemeClr>
                          </a:solidFill>
                        </a:rPr>
                        <a:t>Use of mature T-SQL to combine data sets via various JOIN expressions</a:t>
                      </a:r>
                    </a:p>
                    <a:p>
                      <a:pPr>
                        <a:buFont typeface="Arial" panose="020B0604020202020204" pitchFamily="34" charset="0"/>
                        <a:buChar char="•"/>
                      </a:pPr>
                      <a:r>
                        <a:rPr lang="en-US" sz="1600" dirty="0">
                          <a:solidFill>
                            <a:schemeClr val="tx1">
                              <a:lumMod val="85000"/>
                            </a:schemeClr>
                          </a:solidFill>
                        </a:rPr>
                        <a:t>Improved query performance through </a:t>
                      </a:r>
                      <a:r>
                        <a:rPr lang="en-US" sz="1600" dirty="0" smtClean="0">
                          <a:solidFill>
                            <a:schemeClr val="tx1">
                              <a:lumMod val="85000"/>
                            </a:schemeClr>
                          </a:solidFill>
                        </a:rPr>
                        <a:t>pushdown </a:t>
                      </a:r>
                      <a:r>
                        <a:rPr lang="en-US" sz="1600" dirty="0">
                          <a:solidFill>
                            <a:schemeClr val="tx1">
                              <a:lumMod val="85000"/>
                            </a:schemeClr>
                          </a:solidFill>
                        </a:rPr>
                        <a:t>computation for Hadoop data sources</a:t>
                      </a:r>
                    </a:p>
                    <a:p>
                      <a:pPr>
                        <a:buFont typeface="Arial" panose="020B0604020202020204" pitchFamily="34" charset="0"/>
                        <a:buChar char="•"/>
                      </a:pPr>
                      <a:r>
                        <a:rPr lang="en-US" sz="1600" dirty="0">
                          <a:solidFill>
                            <a:schemeClr val="tx1">
                              <a:lumMod val="85000"/>
                            </a:schemeClr>
                          </a:solidFill>
                        </a:rPr>
                        <a:t>No sophisticated knowledge about Hadoop internals needed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2"/>
                  </a:ext>
                </a:extLst>
              </a:tr>
              <a:tr h="2042041">
                <a:tc>
                  <a:txBody>
                    <a:bodyPr/>
                    <a:lstStyle/>
                    <a:p>
                      <a:r>
                        <a:rPr lang="en-US" sz="1600" dirty="0">
                          <a:solidFill>
                            <a:schemeClr val="tx1">
                              <a:lumMod val="85000"/>
                            </a:schemeClr>
                          </a:solidFill>
                        </a:rPr>
                        <a:t>Frequent BI reports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alpha val="50000"/>
                      </a:schemeClr>
                    </a:solidFill>
                  </a:tcPr>
                </a:tc>
                <a:tc>
                  <a:txBody>
                    <a:bodyPr/>
                    <a:lstStyle/>
                    <a:p>
                      <a:pPr>
                        <a:buFont typeface="Arial" panose="020B0604020202020204" pitchFamily="34" charset="0"/>
                        <a:buChar char="•"/>
                      </a:pPr>
                      <a:r>
                        <a:rPr lang="en-US" sz="1600" dirty="0">
                          <a:solidFill>
                            <a:schemeClr val="tx1">
                              <a:lumMod val="85000"/>
                            </a:schemeClr>
                          </a:solidFill>
                        </a:rPr>
                        <a:t>Focus on subset of data stored in Hadoop or Azure </a:t>
                      </a:r>
                      <a:r>
                        <a:rPr lang="en-US" sz="1600" dirty="0" smtClean="0">
                          <a:solidFill>
                            <a:schemeClr val="tx1">
                              <a:lumMod val="85000"/>
                            </a:schemeClr>
                          </a:solidFill>
                        </a:rPr>
                        <a:t>Blob Storage </a:t>
                      </a:r>
                      <a:endParaRPr lang="en-US" sz="1600" dirty="0">
                        <a:solidFill>
                          <a:schemeClr val="tx1">
                            <a:lumMod val="85000"/>
                          </a:schemeClr>
                        </a:solidFill>
                      </a:endParaRPr>
                    </a:p>
                    <a:p>
                      <a:pPr>
                        <a:buFont typeface="Arial" panose="020B0604020202020204" pitchFamily="34" charset="0"/>
                        <a:buChar char="•"/>
                      </a:pPr>
                      <a:r>
                        <a:rPr lang="en-US" sz="1600" dirty="0">
                          <a:solidFill>
                            <a:schemeClr val="tx1">
                              <a:lumMod val="85000"/>
                            </a:schemeClr>
                          </a:solidFill>
                        </a:rPr>
                        <a:t>No frequent changes on this subset of </a:t>
                      </a:r>
                      <a:r>
                        <a:rPr lang="en-US" sz="1600" dirty="0" smtClean="0">
                          <a:solidFill>
                            <a:schemeClr val="tx1">
                              <a:lumMod val="85000"/>
                            </a:schemeClr>
                          </a:solidFill>
                        </a:rPr>
                        <a:t>data</a:t>
                      </a:r>
                      <a:endParaRPr lang="en-US" sz="1600" dirty="0">
                        <a:solidFill>
                          <a:schemeClr val="tx1">
                            <a:lumMod val="85000"/>
                          </a:schemeClr>
                        </a:solidFill>
                      </a:endParaRPr>
                    </a:p>
                    <a:p>
                      <a:pPr>
                        <a:buFont typeface="Arial" panose="020B0604020202020204" pitchFamily="34" charset="0"/>
                        <a:buChar char="•"/>
                      </a:pPr>
                      <a:r>
                        <a:rPr lang="en-US" sz="1600" dirty="0">
                          <a:solidFill>
                            <a:schemeClr val="tx1">
                              <a:lumMod val="85000"/>
                            </a:schemeClr>
                          </a:solidFill>
                        </a:rPr>
                        <a:t>Series of reports needed on this subset of </a:t>
                      </a:r>
                      <a:r>
                        <a:rPr lang="en-US" sz="1600" dirty="0" smtClean="0">
                          <a:solidFill>
                            <a:schemeClr val="tx1">
                              <a:lumMod val="85000"/>
                            </a:schemeClr>
                          </a:solidFill>
                        </a:rPr>
                        <a:t>data</a:t>
                      </a:r>
                      <a:endParaRPr lang="en-US" sz="1600" dirty="0">
                        <a:solidFill>
                          <a:schemeClr val="tx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alpha val="50000"/>
                      </a:schemeClr>
                    </a:solidFill>
                  </a:tcPr>
                </a:tc>
                <a:tc>
                  <a:txBody>
                    <a:bodyPr/>
                    <a:lstStyle/>
                    <a:p>
                      <a:pPr>
                        <a:buFont typeface="Arial" panose="020B0604020202020204" pitchFamily="34" charset="0"/>
                        <a:buChar char="•"/>
                      </a:pPr>
                      <a:r>
                        <a:rPr lang="en-US" sz="1600" dirty="0">
                          <a:solidFill>
                            <a:schemeClr val="tx1">
                              <a:lumMod val="85000"/>
                            </a:schemeClr>
                          </a:solidFill>
                        </a:rPr>
                        <a:t>Parallelized import from Hadoop or Azure </a:t>
                      </a:r>
                      <a:r>
                        <a:rPr lang="en-US" sz="1600" dirty="0" smtClean="0">
                          <a:solidFill>
                            <a:schemeClr val="tx1">
                              <a:lumMod val="85000"/>
                            </a:schemeClr>
                          </a:solidFill>
                        </a:rPr>
                        <a:t>Blob</a:t>
                      </a:r>
                      <a:r>
                        <a:rPr lang="en-US" sz="1600" baseline="0" dirty="0" smtClean="0">
                          <a:solidFill>
                            <a:schemeClr val="tx1">
                              <a:lumMod val="85000"/>
                            </a:schemeClr>
                          </a:solidFill>
                        </a:rPr>
                        <a:t> S</a:t>
                      </a:r>
                      <a:r>
                        <a:rPr lang="en-US" sz="1600" dirty="0" smtClean="0">
                          <a:solidFill>
                            <a:schemeClr val="tx1">
                              <a:lumMod val="85000"/>
                            </a:schemeClr>
                          </a:solidFill>
                        </a:rPr>
                        <a:t>torage </a:t>
                      </a:r>
                      <a:r>
                        <a:rPr lang="en-US" sz="1600" dirty="0">
                          <a:solidFill>
                            <a:schemeClr val="tx1">
                              <a:lumMod val="85000"/>
                            </a:schemeClr>
                          </a:solidFill>
                        </a:rPr>
                        <a:t>into SQL </a:t>
                      </a:r>
                      <a:r>
                        <a:rPr lang="en-US" sz="1600" dirty="0" smtClean="0">
                          <a:solidFill>
                            <a:schemeClr val="tx1">
                              <a:lumMod val="85000"/>
                            </a:schemeClr>
                          </a:solidFill>
                        </a:rPr>
                        <a:t>Server</a:t>
                      </a:r>
                      <a:endParaRPr lang="en-US" sz="1600" dirty="0">
                        <a:solidFill>
                          <a:schemeClr val="tx1">
                            <a:lumMod val="85000"/>
                          </a:schemeClr>
                        </a:solidFill>
                      </a:endParaRPr>
                    </a:p>
                    <a:p>
                      <a:pPr>
                        <a:buFont typeface="Arial" panose="020B0604020202020204" pitchFamily="34" charset="0"/>
                        <a:buChar char="•"/>
                      </a:pPr>
                      <a:r>
                        <a:rPr lang="en-US" sz="1600" dirty="0">
                          <a:solidFill>
                            <a:schemeClr val="tx1">
                              <a:lumMod val="85000"/>
                            </a:schemeClr>
                          </a:solidFill>
                        </a:rPr>
                        <a:t>Ability to create column-store table </a:t>
                      </a:r>
                      <a:r>
                        <a:rPr lang="en-US" sz="1600" dirty="0" smtClean="0">
                          <a:solidFill>
                            <a:schemeClr val="tx1">
                              <a:lumMod val="85000"/>
                            </a:schemeClr>
                          </a:solidFill>
                        </a:rPr>
                        <a:t>anytime via </a:t>
                      </a:r>
                      <a:r>
                        <a:rPr lang="en-US" sz="1600" dirty="0">
                          <a:solidFill>
                            <a:schemeClr val="tx1">
                              <a:lumMod val="85000"/>
                            </a:schemeClr>
                          </a:solidFill>
                        </a:rPr>
                        <a:t>T-SQL to leverage SQL Server’s world-class column-store technology</a:t>
                      </a:r>
                    </a:p>
                    <a:p>
                      <a:pPr>
                        <a:buFont typeface="Arial" panose="020B0604020202020204" pitchFamily="34" charset="0"/>
                        <a:buChar char="•"/>
                      </a:pPr>
                      <a:r>
                        <a:rPr lang="en-US" sz="1600" dirty="0">
                          <a:solidFill>
                            <a:schemeClr val="tx1">
                              <a:lumMod val="85000"/>
                            </a:schemeClr>
                          </a:solidFill>
                        </a:rPr>
                        <a:t>Minimize time-to-insights</a:t>
                      </a:r>
                    </a:p>
                    <a:p>
                      <a:pPr>
                        <a:buFont typeface="Arial" panose="020B0604020202020204" pitchFamily="34" charset="0"/>
                        <a:buChar char="•"/>
                      </a:pPr>
                      <a:r>
                        <a:rPr lang="en-US" sz="1600" dirty="0">
                          <a:solidFill>
                            <a:schemeClr val="tx1">
                              <a:lumMod val="85000"/>
                            </a:schemeClr>
                          </a:solidFill>
                        </a:rPr>
                        <a:t>No maintenance of separate ETL tool and code necessary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50000"/>
                        <a:alpha val="50000"/>
                      </a:schemeClr>
                    </a:solidFill>
                  </a:tcPr>
                </a:tc>
                <a:extLst>
                  <a:ext uri="{0D108BD9-81ED-4DB2-BD59-A6C34878D82A}">
                    <a16:rowId xmlns="" xmlns:a16="http://schemas.microsoft.com/office/drawing/2014/main" val="10003"/>
                  </a:ext>
                </a:extLst>
              </a:tr>
              <a:tr h="1310564">
                <a:tc>
                  <a:txBody>
                    <a:bodyPr/>
                    <a:lstStyle/>
                    <a:p>
                      <a:r>
                        <a:rPr lang="en-US" sz="1600" dirty="0" smtClean="0">
                          <a:solidFill>
                            <a:schemeClr val="tx1">
                              <a:lumMod val="85000"/>
                            </a:schemeClr>
                          </a:solidFill>
                        </a:rPr>
                        <a:t>Ad-hoc </a:t>
                      </a:r>
                      <a:r>
                        <a:rPr lang="en-US" sz="1600" dirty="0">
                          <a:solidFill>
                            <a:schemeClr val="tx1">
                              <a:lumMod val="85000"/>
                            </a:schemeClr>
                          </a:solidFill>
                        </a:rPr>
                        <a:t>q</a:t>
                      </a:r>
                      <a:r>
                        <a:rPr lang="en-US" sz="1600" dirty="0" smtClean="0">
                          <a:solidFill>
                            <a:schemeClr val="tx1">
                              <a:lumMod val="85000"/>
                            </a:schemeClr>
                          </a:solidFill>
                        </a:rPr>
                        <a:t>uery scenario (Hadoop </a:t>
                      </a:r>
                      <a:r>
                        <a:rPr lang="en-US" sz="1600" dirty="0">
                          <a:solidFill>
                            <a:schemeClr val="tx1">
                              <a:lumMod val="85000"/>
                            </a:schemeClr>
                          </a:solidFill>
                        </a:rPr>
                        <a:t>data </a:t>
                      </a:r>
                      <a:r>
                        <a:rPr lang="en-US" sz="1600" dirty="0" smtClean="0">
                          <a:solidFill>
                            <a:schemeClr val="tx1">
                              <a:lumMod val="85000"/>
                            </a:schemeClr>
                          </a:solidFill>
                        </a:rPr>
                        <a:t>only)</a:t>
                      </a:r>
                      <a:endParaRPr lang="en-US" sz="1600" dirty="0">
                        <a:solidFill>
                          <a:schemeClr val="tx1">
                            <a:lumMod val="85000"/>
                          </a:schemeClr>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Font typeface="Arial" panose="020B0604020202020204" pitchFamily="34" charset="0"/>
                        <a:buChar char="•"/>
                      </a:pPr>
                      <a:r>
                        <a:rPr lang="en-US" sz="1600" dirty="0">
                          <a:solidFill>
                            <a:schemeClr val="tx1">
                              <a:lumMod val="85000"/>
                            </a:schemeClr>
                          </a:solidFill>
                        </a:rPr>
                        <a:t>Ad-hoc query against data stored in Hadoop or Azure Blob Storage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buFont typeface="Arial" panose="020B0604020202020204" pitchFamily="34" charset="0"/>
                        <a:buChar char="•"/>
                      </a:pPr>
                      <a:r>
                        <a:rPr lang="en-US" sz="1600" dirty="0">
                          <a:solidFill>
                            <a:schemeClr val="tx1">
                              <a:lumMod val="85000"/>
                            </a:schemeClr>
                          </a:solidFill>
                        </a:rPr>
                        <a:t>Use </a:t>
                      </a:r>
                      <a:r>
                        <a:rPr lang="en-US" sz="1600" dirty="0" smtClean="0">
                          <a:solidFill>
                            <a:schemeClr val="tx1">
                              <a:lumMod val="85000"/>
                            </a:schemeClr>
                          </a:solidFill>
                        </a:rPr>
                        <a:t>of mature </a:t>
                      </a:r>
                      <a:r>
                        <a:rPr lang="en-US" sz="1600" dirty="0">
                          <a:solidFill>
                            <a:schemeClr val="tx1">
                              <a:lumMod val="85000"/>
                            </a:schemeClr>
                          </a:solidFill>
                        </a:rPr>
                        <a:t>T-SQL to run queries and combine data stored in different Hadoop systems or Azure storage </a:t>
                      </a:r>
                      <a:r>
                        <a:rPr lang="en-US" sz="1600" dirty="0" smtClean="0">
                          <a:solidFill>
                            <a:schemeClr val="tx1">
                              <a:lumMod val="85000"/>
                            </a:schemeClr>
                          </a:solidFill>
                        </a:rPr>
                        <a:t>containers</a:t>
                      </a:r>
                      <a:endParaRPr lang="en-US" sz="1600" dirty="0">
                        <a:solidFill>
                          <a:schemeClr val="tx1">
                            <a:lumMod val="85000"/>
                          </a:schemeClr>
                        </a:solidFill>
                      </a:endParaRPr>
                    </a:p>
                    <a:p>
                      <a:pPr>
                        <a:buFont typeface="Arial" panose="020B0604020202020204" pitchFamily="34" charset="0"/>
                        <a:buChar char="•"/>
                      </a:pPr>
                      <a:r>
                        <a:rPr lang="en-US" sz="1600" dirty="0">
                          <a:solidFill>
                            <a:schemeClr val="tx1">
                              <a:lumMod val="85000"/>
                            </a:schemeClr>
                          </a:solidFill>
                        </a:rPr>
                        <a:t>No sophisticated knowledge about Hadoop internals needed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 xmlns:a16="http://schemas.microsoft.com/office/drawing/2014/main" val="10004"/>
                  </a:ext>
                </a:extLst>
              </a:tr>
            </a:tbl>
          </a:graphicData>
        </a:graphic>
      </p:graphicFrame>
    </p:spTree>
    <p:extLst>
      <p:ext uri="{BB962C8B-B14F-4D97-AF65-F5344CB8AC3E}">
        <p14:creationId xmlns:p14="http://schemas.microsoft.com/office/powerpoint/2010/main" val="13208388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400" y="2583054"/>
            <a:ext cx="2938473" cy="1080618"/>
          </a:xfrm>
          <a:prstGeom prst="rect">
            <a:avLst/>
          </a:prstGeom>
        </p:spPr>
      </p:pic>
      <p:sp>
        <p:nvSpPr>
          <p:cNvPr id="5" name="TextBox 4"/>
          <p:cNvSpPr txBox="1"/>
          <p:nvPr/>
        </p:nvSpPr>
        <p:spPr>
          <a:xfrm>
            <a:off x="135201" y="5991150"/>
            <a:ext cx="11990363" cy="810478"/>
          </a:xfrm>
          <a:prstGeom prst="rect">
            <a:avLst/>
          </a:prstGeom>
          <a:noFill/>
        </p:spPr>
        <p:txBody>
          <a:bodyPr wrap="square" rtlCol="0">
            <a:spAutoFit/>
          </a:bodyPr>
          <a:lstStyle/>
          <a:p>
            <a:pPr defTabSz="932706">
              <a:lnSpc>
                <a:spcPts val="1441"/>
              </a:lnSpc>
            </a:pPr>
            <a:r>
              <a:rPr lang="en-US" sz="1000" dirty="0" smtClean="0">
                <a:solidFill>
                  <a:srgbClr val="FFFFFF"/>
                </a:solidFill>
              </a:rPr>
              <a:t>© 2015 Microsoft Corporation. All rights reserved. Microsoft, Windows, Microsoft Azure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00" dirty="0">
              <a:solidFill>
                <a:srgbClr val="FFFFFF"/>
              </a:solidFill>
            </a:endParaRPr>
          </a:p>
        </p:txBody>
      </p:sp>
    </p:spTree>
    <p:extLst>
      <p:ext uri="{BB962C8B-B14F-4D97-AF65-F5344CB8AC3E}">
        <p14:creationId xmlns:p14="http://schemas.microsoft.com/office/powerpoint/2010/main" val="35658355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3"/>
          <p:cNvPicPr>
            <a:picLocks noChangeAspect="1"/>
          </p:cNvPicPr>
          <p:nvPr/>
        </p:nvPicPr>
        <p:blipFill>
          <a:blip r:embed="rId3">
            <a:extLst>
              <a:ext uri="{28A0092B-C50C-407E-A947-70E740481C1C}">
                <a14:useLocalDpi xmlns:a14="http://schemas.microsoft.com/office/drawing/2010/main" val="0"/>
              </a:ext>
            </a:extLst>
          </a:blip>
          <a:srcRect t="7818" b="7818"/>
          <a:stretch>
            <a:fillRect/>
          </a:stretch>
        </p:blipFill>
        <p:spPr>
          <a:xfrm>
            <a:off x="1" y="2"/>
            <a:ext cx="12436475" cy="6994525"/>
          </a:xfrm>
          <a:prstGeom prst="rect">
            <a:avLst/>
          </a:prstGeom>
        </p:spPr>
      </p:pic>
      <p:pic>
        <p:nvPicPr>
          <p:cNvPr id="8" name="Picture 7" descr="C:\Users\petern\AppData\Local\Temp\vmware-petern\VMwareDnD\8013908a\PPE_Logo_RGB_bootcamp_600x1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4758" y="6287836"/>
            <a:ext cx="1877080" cy="40982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p:cNvSpPr/>
          <p:nvPr/>
        </p:nvSpPr>
        <p:spPr bwMode="ltGray">
          <a:xfrm>
            <a:off x="274320" y="307608"/>
            <a:ext cx="5486400" cy="5475656"/>
          </a:xfrm>
          <a:prstGeom prst="rect">
            <a:avLst/>
          </a:prstGeom>
          <a:solidFill>
            <a:srgbClr val="BA141A">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txBox="1">
            <a:spLocks/>
          </p:cNvSpPr>
          <p:nvPr/>
        </p:nvSpPr>
        <p:spPr>
          <a:xfrm>
            <a:off x="274320" y="307609"/>
            <a:ext cx="5486718" cy="3375393"/>
          </a:xfrm>
          <a:prstGeom prst="rect">
            <a:avLst/>
          </a:prstGeom>
        </p:spPr>
        <p:txBody>
          <a:bodyPr vert="horz" wrap="square" lIns="182880" tIns="182880" rIns="182880" bIns="182880" rtlCol="0" anchor="t">
            <a:noAutofit/>
          </a:bodyPr>
          <a:lstStyle>
            <a:lvl1pPr algn="l" defTabSz="932742" rtl="0" eaLnBrk="1" latinLnBrk="0" hangingPunct="1">
              <a:lnSpc>
                <a:spcPct val="90000"/>
              </a:lnSpc>
              <a:spcBef>
                <a:spcPct val="0"/>
              </a:spcBef>
              <a:buNone/>
              <a:defRPr lang="en-US" sz="6000" b="0" kern="1200" cap="none" spc="-102" baseline="0">
                <a:ln w="3175">
                  <a:noFill/>
                </a:ln>
                <a:gradFill>
                  <a:gsLst>
                    <a:gs pos="8850">
                      <a:srgbClr val="FFFFFF"/>
                    </a:gs>
                    <a:gs pos="34000">
                      <a:srgbClr val="FFFFFF"/>
                    </a:gs>
                  </a:gsLst>
                  <a:lin ang="5400000" scaled="0"/>
                </a:gradFill>
                <a:effectLst/>
                <a:latin typeface="+mj-lt"/>
                <a:ea typeface="+mn-ea"/>
                <a:cs typeface="Segoe UI" pitchFamily="34" charset="0"/>
              </a:defRPr>
            </a:lvl1pPr>
          </a:lstStyle>
          <a:p>
            <a:r>
              <a:rPr sz="4800" dirty="0"/>
              <a:t>Row-Level Security and Dynamic Data Masking overview</a:t>
            </a:r>
          </a:p>
        </p:txBody>
      </p:sp>
      <p:sp>
        <p:nvSpPr>
          <p:cNvPr id="18" name="Text Placeholder 4"/>
          <p:cNvSpPr txBox="1">
            <a:spLocks/>
          </p:cNvSpPr>
          <p:nvPr/>
        </p:nvSpPr>
        <p:spPr>
          <a:xfrm>
            <a:off x="276542" y="4764296"/>
            <a:ext cx="5197379" cy="1018969"/>
          </a:xfrm>
          <a:prstGeom prst="rect">
            <a:avLst/>
          </a:prstGeom>
          <a:noFill/>
        </p:spPr>
        <p:txBody>
          <a:bodyPr vert="horz" wrap="square" lIns="182880" tIns="182880" rIns="182880" bIns="182880"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600" kern="1200" spc="0" baseline="0">
                <a:gradFill>
                  <a:gsLst>
                    <a:gs pos="7965">
                      <a:schemeClr val="tx1"/>
                    </a:gs>
                    <a:gs pos="8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rgbClr val="FFFFFF"/>
                </a:solidFill>
              </a:rPr>
              <a:t>Speaker Name</a:t>
            </a:r>
          </a:p>
        </p:txBody>
      </p:sp>
      <p:sp>
        <p:nvSpPr>
          <p:cNvPr id="19" name="Rectangle 18"/>
          <p:cNvSpPr/>
          <p:nvPr/>
        </p:nvSpPr>
        <p:spPr>
          <a:xfrm>
            <a:off x="274320" y="3129002"/>
            <a:ext cx="5486718" cy="1107996"/>
          </a:xfrm>
          <a:prstGeom prst="rect">
            <a:avLst/>
          </a:prstGeom>
        </p:spPr>
        <p:txBody>
          <a:bodyPr wrap="square" lIns="182880" tIns="182880" rIns="182880" bIns="182880">
            <a:spAutoFit/>
          </a:bodyPr>
          <a:lstStyle/>
          <a:p>
            <a:r>
              <a:rPr lang="en-US" sz="2400" dirty="0">
                <a:solidFill>
                  <a:srgbClr val="FFFFFF"/>
                </a:solidFill>
                <a:latin typeface="Segoe UI Light"/>
              </a:rPr>
              <a:t>Mission-critical performance </a:t>
            </a:r>
            <a:br>
              <a:rPr lang="en-US" sz="2400" dirty="0">
                <a:solidFill>
                  <a:srgbClr val="FFFFFF"/>
                </a:solidFill>
                <a:latin typeface="Segoe UI Light"/>
              </a:rPr>
            </a:br>
            <a:r>
              <a:rPr lang="en-US" sz="2400" dirty="0">
                <a:solidFill>
                  <a:srgbClr val="FFFFFF"/>
                </a:solidFill>
                <a:latin typeface="Segoe UI Light"/>
              </a:rPr>
              <a:t>with Microsoft SQL Server 2016</a:t>
            </a:r>
          </a:p>
        </p:txBody>
      </p:sp>
      <p:pic>
        <p:nvPicPr>
          <p:cNvPr id="26" name="Picture 25"/>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bwMode="invGray">
          <a:xfrm>
            <a:off x="10344362" y="476800"/>
            <a:ext cx="1627763" cy="348690"/>
          </a:xfrm>
          <a:prstGeom prst="rect">
            <a:avLst/>
          </a:prstGeom>
        </p:spPr>
      </p:pic>
    </p:spTree>
    <p:extLst>
      <p:ext uri="{BB962C8B-B14F-4D97-AF65-F5344CB8AC3E}">
        <p14:creationId xmlns:p14="http://schemas.microsoft.com/office/powerpoint/2010/main" val="4101812066"/>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p:cNvSpPr txBox="1">
            <a:spLocks/>
          </p:cNvSpPr>
          <p:nvPr/>
        </p:nvSpPr>
        <p:spPr>
          <a:xfrm>
            <a:off x="293110" y="2345895"/>
            <a:ext cx="9271804" cy="446019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sz="1400" dirty="0">
                <a:solidFill>
                  <a:srgbClr val="FFFFFF"/>
                </a:solidFill>
              </a:rPr>
              <a:t>Row-Level Security overview</a:t>
            </a:r>
          </a:p>
          <a:p>
            <a:pPr>
              <a:lnSpc>
                <a:spcPct val="100000"/>
              </a:lnSpc>
              <a:spcBef>
                <a:spcPts val="1000"/>
              </a:spcBef>
            </a:pPr>
            <a:r>
              <a:rPr lang="en-US" sz="1400" dirty="0">
                <a:solidFill>
                  <a:srgbClr val="FFFFFF"/>
                </a:solidFill>
              </a:rPr>
              <a:t>Row-Level Security benefits</a:t>
            </a:r>
          </a:p>
          <a:p>
            <a:pPr>
              <a:lnSpc>
                <a:spcPct val="100000"/>
              </a:lnSpc>
              <a:spcBef>
                <a:spcPts val="1000"/>
              </a:spcBef>
            </a:pPr>
            <a:r>
              <a:rPr lang="en-US" sz="1400" dirty="0">
                <a:solidFill>
                  <a:srgbClr val="FFFFFF"/>
                </a:solidFill>
              </a:rPr>
              <a:t>Row-Level Security concepts</a:t>
            </a:r>
          </a:p>
          <a:p>
            <a:pPr>
              <a:lnSpc>
                <a:spcPct val="100000"/>
              </a:lnSpc>
              <a:spcBef>
                <a:spcPts val="1000"/>
              </a:spcBef>
            </a:pPr>
            <a:r>
              <a:rPr lang="en-US" sz="1400" dirty="0">
                <a:solidFill>
                  <a:srgbClr val="FFFFFF"/>
                </a:solidFill>
              </a:rPr>
              <a:t>Row-Level Security walkthrough</a:t>
            </a:r>
          </a:p>
          <a:p>
            <a:pPr>
              <a:lnSpc>
                <a:spcPct val="100000"/>
              </a:lnSpc>
              <a:spcBef>
                <a:spcPts val="1000"/>
              </a:spcBef>
            </a:pPr>
            <a:r>
              <a:rPr lang="en-US" sz="1400" dirty="0">
                <a:solidFill>
                  <a:srgbClr val="FFFFFF"/>
                </a:solidFill>
              </a:rPr>
              <a:t>Row-Level Security use cases</a:t>
            </a:r>
          </a:p>
          <a:p>
            <a:pPr>
              <a:lnSpc>
                <a:spcPct val="100000"/>
              </a:lnSpc>
              <a:spcBef>
                <a:spcPts val="500"/>
              </a:spcBef>
            </a:pPr>
            <a:endParaRPr lang="en-US" sz="1400" dirty="0">
              <a:solidFill>
                <a:srgbClr val="FFFFFF"/>
              </a:solidFill>
            </a:endParaRPr>
          </a:p>
          <a:p>
            <a:pPr>
              <a:lnSpc>
                <a:spcPct val="100000"/>
              </a:lnSpc>
              <a:spcBef>
                <a:spcPts val="500"/>
              </a:spcBef>
            </a:pPr>
            <a:r>
              <a:rPr lang="en-US" sz="1400" dirty="0">
                <a:solidFill>
                  <a:srgbClr val="FFFFFF"/>
                </a:solidFill>
              </a:rPr>
              <a:t>Dynamic Data Masking overview</a:t>
            </a:r>
          </a:p>
          <a:p>
            <a:pPr>
              <a:lnSpc>
                <a:spcPct val="100000"/>
              </a:lnSpc>
              <a:spcBef>
                <a:spcPts val="1000"/>
              </a:spcBef>
            </a:pPr>
            <a:r>
              <a:rPr lang="en-US" sz="1400" dirty="0">
                <a:solidFill>
                  <a:srgbClr val="FFFFFF"/>
                </a:solidFill>
              </a:rPr>
              <a:t>Dynamic Data Masking benefits</a:t>
            </a:r>
          </a:p>
          <a:p>
            <a:pPr>
              <a:lnSpc>
                <a:spcPct val="100000"/>
              </a:lnSpc>
              <a:spcBef>
                <a:spcPts val="1000"/>
              </a:spcBef>
            </a:pPr>
            <a:r>
              <a:rPr lang="en-US" sz="1400" dirty="0">
                <a:solidFill>
                  <a:srgbClr val="FFFFFF"/>
                </a:solidFill>
              </a:rPr>
              <a:t>Dynamic Data Masking walkthrough</a:t>
            </a:r>
          </a:p>
          <a:p>
            <a:pPr>
              <a:lnSpc>
                <a:spcPct val="100000"/>
              </a:lnSpc>
              <a:spcBef>
                <a:spcPts val="1000"/>
              </a:spcBef>
            </a:pPr>
            <a:r>
              <a:rPr lang="en-US" sz="1400" dirty="0">
                <a:solidFill>
                  <a:srgbClr val="FFFFFF"/>
                </a:solidFill>
              </a:rPr>
              <a:t>Dynamic Data Masking limitations and restrictions</a:t>
            </a:r>
          </a:p>
          <a:p>
            <a:pPr>
              <a:lnSpc>
                <a:spcPct val="100000"/>
              </a:lnSpc>
              <a:spcBef>
                <a:spcPts val="1000"/>
              </a:spcBef>
            </a:pPr>
            <a:r>
              <a:rPr lang="en-US" sz="1400" dirty="0">
                <a:solidFill>
                  <a:srgbClr val="FFFFFF"/>
                </a:solidFill>
              </a:rPr>
              <a:t>Dynamic Data Masking use cases</a:t>
            </a:r>
          </a:p>
          <a:p>
            <a:pPr>
              <a:lnSpc>
                <a:spcPct val="100000"/>
              </a:lnSpc>
              <a:spcBef>
                <a:spcPts val="1000"/>
              </a:spcBef>
            </a:pPr>
            <a:endParaRPr lang="en-US" sz="1400" dirty="0">
              <a:solidFill>
                <a:srgbClr val="FFFFFF"/>
              </a:solidFill>
            </a:endParaRPr>
          </a:p>
          <a:p>
            <a:pPr>
              <a:lnSpc>
                <a:spcPct val="100000"/>
              </a:lnSpc>
              <a:spcBef>
                <a:spcPts val="500"/>
              </a:spcBef>
            </a:pPr>
            <a:r>
              <a:rPr lang="en-US" sz="1400" dirty="0">
                <a:solidFill>
                  <a:srgbClr val="FFFFFF"/>
                </a:solidFill>
              </a:rPr>
              <a:t>Row-Level Security hands-on lab</a:t>
            </a:r>
          </a:p>
        </p:txBody>
      </p:sp>
      <p:sp>
        <p:nvSpPr>
          <p:cNvPr id="5" name="Title 1"/>
          <p:cNvSpPr txBox="1">
            <a:spLocks/>
          </p:cNvSpPr>
          <p:nvPr/>
        </p:nvSpPr>
        <p:spPr>
          <a:xfrm>
            <a:off x="274320" y="296899"/>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800" b="0" kern="1200" cap="none" spc="-102" baseline="0">
                <a:ln w="3175">
                  <a:noFill/>
                </a:ln>
                <a:gradFill>
                  <a:gsLst>
                    <a:gs pos="56637">
                      <a:schemeClr val="tx1"/>
                    </a:gs>
                    <a:gs pos="33000">
                      <a:schemeClr val="tx1"/>
                    </a:gs>
                  </a:gsLst>
                  <a:lin ang="5400000" scaled="0"/>
                </a:gradFill>
                <a:effectLst/>
                <a:latin typeface="+mj-lt"/>
                <a:ea typeface="+mn-ea"/>
                <a:cs typeface="Segoe UI" pitchFamily="34" charset="0"/>
              </a:defRPr>
            </a:lvl1pPr>
          </a:lstStyle>
          <a:p>
            <a:r>
              <a:rPr dirty="0">
                <a:solidFill>
                  <a:srgbClr val="FFFFFF"/>
                </a:solidFill>
              </a:rPr>
              <a:t>Learning</a:t>
            </a:r>
            <a:br>
              <a:rPr dirty="0">
                <a:solidFill>
                  <a:srgbClr val="FFFFFF"/>
                </a:solidFill>
              </a:rPr>
            </a:br>
            <a:r>
              <a:rPr dirty="0">
                <a:solidFill>
                  <a:srgbClr val="FFFFFF"/>
                </a:solidFill>
              </a:rPr>
              <a:t>objectives</a:t>
            </a:r>
          </a:p>
        </p:txBody>
      </p:sp>
      <p:pic>
        <p:nvPicPr>
          <p:cNvPr id="10" name="Picture Placeholder 4"/>
          <p:cNvPicPr>
            <a:picLocks noChangeAspect="1"/>
          </p:cNvPicPr>
          <p:nvPr/>
        </p:nvPicPr>
        <p:blipFill rotWithShape="1">
          <a:blip r:embed="rId3">
            <a:extLst>
              <a:ext uri="{28A0092B-C50C-407E-A947-70E740481C1C}">
                <a14:useLocalDpi xmlns:a14="http://schemas.microsoft.com/office/drawing/2010/main" val="0"/>
              </a:ext>
            </a:extLst>
          </a:blip>
          <a:srcRect l="23279" r="17893"/>
          <a:stretch/>
        </p:blipFill>
        <p:spPr>
          <a:xfrm>
            <a:off x="6273889" y="0"/>
            <a:ext cx="6161792" cy="6983720"/>
          </a:xfrm>
          <a:prstGeom prst="rect">
            <a:avLst/>
          </a:prstGeom>
        </p:spPr>
      </p:pic>
    </p:spTree>
    <p:extLst>
      <p:ext uri="{BB962C8B-B14F-4D97-AF65-F5344CB8AC3E}">
        <p14:creationId xmlns:p14="http://schemas.microsoft.com/office/powerpoint/2010/main" val="40354903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75431" y="2689433"/>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Row-Level Security overview</a:t>
            </a:r>
          </a:p>
        </p:txBody>
      </p:sp>
    </p:spTree>
    <p:extLst>
      <p:ext uri="{BB962C8B-B14F-4D97-AF65-F5344CB8AC3E}">
        <p14:creationId xmlns:p14="http://schemas.microsoft.com/office/powerpoint/2010/main" val="363518869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rPr>
              <a:t>Live Query Statistics</a:t>
            </a:r>
            <a:br>
              <a:rPr lang="en-US" dirty="0">
                <a:solidFill>
                  <a:schemeClr val="bg1"/>
                </a:solidFill>
              </a:rPr>
            </a:br>
            <a:r>
              <a:rPr lang="en-US" sz="3600" dirty="0">
                <a:solidFill>
                  <a:schemeClr val="bg2"/>
                </a:solidFill>
              </a:rPr>
              <a:t>Collect actual metrics about query while running</a:t>
            </a:r>
            <a:endParaRPr lang="en-US" dirty="0">
              <a:solidFill>
                <a:schemeClr val="bg2"/>
              </a:solidFill>
            </a:endParaRPr>
          </a:p>
        </p:txBody>
      </p:sp>
      <p:pic>
        <p:nvPicPr>
          <p:cNvPr id="11" name="Picture 2" descr="Live Query Stats button on toolb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412" y="2042687"/>
            <a:ext cx="5112326" cy="830753"/>
          </a:xfrm>
          <a:prstGeom prst="rect">
            <a:avLst/>
          </a:prstGeom>
          <a:noFill/>
          <a:ln w="63500">
            <a:solidFill>
              <a:srgbClr val="C00000"/>
            </a:solidFill>
            <a:miter lim="800000"/>
          </a:ln>
          <a:extLst/>
        </p:spPr>
      </p:pic>
      <p:sp>
        <p:nvSpPr>
          <p:cNvPr id="16" name="Text Placeholder 2"/>
          <p:cNvSpPr txBox="1">
            <a:spLocks/>
          </p:cNvSpPr>
          <p:nvPr/>
        </p:nvSpPr>
        <p:spPr>
          <a:xfrm>
            <a:off x="6058427" y="1884050"/>
            <a:ext cx="5911135" cy="422166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39"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500"/>
              </a:spcBef>
              <a:buNone/>
            </a:pPr>
            <a:r>
              <a:rPr lang="en-US" sz="1800" dirty="0">
                <a:solidFill>
                  <a:srgbClr val="505050"/>
                </a:solidFill>
                <a:latin typeface="Segoe UI"/>
              </a:rPr>
              <a:t>To view live query execution plan, from </a:t>
            </a:r>
            <a:r>
              <a:rPr lang="en-US" sz="1800" b="1" dirty="0">
                <a:solidFill>
                  <a:srgbClr val="505050"/>
                </a:solidFill>
                <a:latin typeface="Segoe UI"/>
              </a:rPr>
              <a:t>Tools</a:t>
            </a:r>
            <a:r>
              <a:rPr lang="en-US" sz="1800" dirty="0">
                <a:solidFill>
                  <a:srgbClr val="505050"/>
                </a:solidFill>
                <a:latin typeface="Segoe UI"/>
              </a:rPr>
              <a:t> menu, click </a:t>
            </a:r>
            <a:r>
              <a:rPr lang="en-US" sz="1800" b="1" dirty="0">
                <a:solidFill>
                  <a:srgbClr val="505050"/>
                </a:solidFill>
                <a:latin typeface="Segoe UI"/>
              </a:rPr>
              <a:t>Live Query Statistics</a:t>
            </a:r>
          </a:p>
          <a:p>
            <a:pPr marL="0" indent="0">
              <a:lnSpc>
                <a:spcPct val="100000"/>
              </a:lnSpc>
              <a:spcBef>
                <a:spcPts val="1500"/>
              </a:spcBef>
              <a:buNone/>
            </a:pPr>
            <a:r>
              <a:rPr lang="en-US" sz="1800" dirty="0">
                <a:solidFill>
                  <a:srgbClr val="505050"/>
                </a:solidFill>
                <a:latin typeface="Segoe UI"/>
              </a:rPr>
              <a:t>Using LQS, you can view CPU/memory usage, execution time, query progress, and so on  </a:t>
            </a:r>
          </a:p>
          <a:p>
            <a:pPr marL="0" indent="0">
              <a:lnSpc>
                <a:spcPct val="100000"/>
              </a:lnSpc>
              <a:spcBef>
                <a:spcPts val="1500"/>
              </a:spcBef>
              <a:buNone/>
            </a:pPr>
            <a:r>
              <a:rPr lang="en-US" sz="1800" dirty="0">
                <a:solidFill>
                  <a:srgbClr val="505050"/>
                </a:solidFill>
                <a:latin typeface="Segoe UI"/>
              </a:rPr>
              <a:t>Enables rapid identification of potential bottlenecks for troubleshooting query performance issues  </a:t>
            </a:r>
          </a:p>
          <a:p>
            <a:pPr marL="0" indent="0">
              <a:lnSpc>
                <a:spcPct val="100000"/>
              </a:lnSpc>
              <a:spcBef>
                <a:spcPts val="3500"/>
              </a:spcBef>
              <a:buNone/>
            </a:pPr>
            <a:r>
              <a:rPr lang="en-US" sz="1800" b="1" dirty="0">
                <a:solidFill>
                  <a:srgbClr val="BA141A"/>
                </a:solidFill>
                <a:latin typeface="Segoe UI"/>
              </a:rPr>
              <a:t>Allows drill-down to live operator level statistics:</a:t>
            </a:r>
          </a:p>
          <a:p>
            <a:pPr marL="241300" lvl="1" indent="0">
              <a:lnSpc>
                <a:spcPct val="100000"/>
              </a:lnSpc>
              <a:spcBef>
                <a:spcPts val="1500"/>
              </a:spcBef>
              <a:buNone/>
            </a:pPr>
            <a:r>
              <a:rPr lang="en-US" sz="1800" dirty="0">
                <a:solidFill>
                  <a:srgbClr val="505050"/>
                </a:solidFill>
              </a:rPr>
              <a:t>Number of generated rows</a:t>
            </a:r>
          </a:p>
          <a:p>
            <a:pPr marL="241300" lvl="1" indent="0">
              <a:lnSpc>
                <a:spcPct val="100000"/>
              </a:lnSpc>
              <a:spcBef>
                <a:spcPts val="1500"/>
              </a:spcBef>
              <a:buNone/>
            </a:pPr>
            <a:r>
              <a:rPr lang="en-US" sz="1800" dirty="0">
                <a:solidFill>
                  <a:srgbClr val="505050"/>
                </a:solidFill>
              </a:rPr>
              <a:t>Elapsed time</a:t>
            </a:r>
          </a:p>
          <a:p>
            <a:pPr marL="241300" lvl="1" indent="0">
              <a:lnSpc>
                <a:spcPct val="100000"/>
              </a:lnSpc>
              <a:spcBef>
                <a:spcPts val="1500"/>
              </a:spcBef>
              <a:buNone/>
            </a:pPr>
            <a:r>
              <a:rPr lang="en-US" sz="1800" dirty="0">
                <a:solidFill>
                  <a:srgbClr val="505050"/>
                </a:solidFill>
              </a:rPr>
              <a:t>Operator progress </a:t>
            </a:r>
          </a:p>
          <a:p>
            <a:pPr marL="241300" lvl="1" indent="0">
              <a:lnSpc>
                <a:spcPct val="100000"/>
              </a:lnSpc>
              <a:spcBef>
                <a:spcPts val="1500"/>
              </a:spcBef>
              <a:buNone/>
            </a:pPr>
            <a:r>
              <a:rPr lang="en-US" sz="1800" dirty="0">
                <a:solidFill>
                  <a:srgbClr val="505050"/>
                </a:solidFill>
              </a:rPr>
              <a:t>Live warnings</a:t>
            </a:r>
          </a:p>
        </p:txBody>
      </p:sp>
      <p:grpSp>
        <p:nvGrpSpPr>
          <p:cNvPr id="2" name="Group 1"/>
          <p:cNvGrpSpPr/>
          <p:nvPr/>
        </p:nvGrpSpPr>
        <p:grpSpPr>
          <a:xfrm>
            <a:off x="534412" y="3148133"/>
            <a:ext cx="5093664" cy="3429812"/>
            <a:chOff x="533619" y="3401983"/>
            <a:chExt cx="5093664" cy="3429812"/>
          </a:xfrm>
        </p:grpSpPr>
        <p:pic>
          <p:nvPicPr>
            <p:cNvPr id="8" name="Picture 7"/>
            <p:cNvPicPr/>
            <p:nvPr/>
          </p:nvPicPr>
          <p:blipFill rotWithShape="1">
            <a:blip r:embed="rId4"/>
            <a:srcRect l="665" t="831" r="304" b="1274"/>
            <a:stretch/>
          </p:blipFill>
          <p:spPr>
            <a:xfrm>
              <a:off x="548132" y="3401983"/>
              <a:ext cx="5079151" cy="3407028"/>
            </a:xfrm>
            <a:prstGeom prst="rect">
              <a:avLst/>
            </a:prstGeom>
            <a:ln w="63500">
              <a:solidFill>
                <a:srgbClr val="C00000"/>
              </a:solidFill>
              <a:miter lim="800000"/>
            </a:ln>
          </p:spPr>
        </p:pic>
        <p:sp>
          <p:nvSpPr>
            <p:cNvPr id="19" name="Rectangle 18"/>
            <p:cNvSpPr/>
            <p:nvPr/>
          </p:nvSpPr>
          <p:spPr>
            <a:xfrm>
              <a:off x="533619" y="6638925"/>
              <a:ext cx="1154292" cy="192870"/>
            </a:xfrm>
            <a:prstGeom prst="rect">
              <a:avLst/>
            </a:prstGeom>
            <a:noFill/>
            <a:ln w="635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solidFill>
                  <a:srgbClr val="FFFFFF"/>
                </a:solidFill>
              </a:endParaRPr>
            </a:p>
          </p:txBody>
        </p:sp>
      </p:grpSp>
      <p:sp>
        <p:nvSpPr>
          <p:cNvPr id="20" name="Rectangle 19"/>
          <p:cNvSpPr/>
          <p:nvPr/>
        </p:nvSpPr>
        <p:spPr>
          <a:xfrm>
            <a:off x="3975099" y="2579319"/>
            <a:ext cx="1016794" cy="168645"/>
          </a:xfrm>
          <a:prstGeom prst="rect">
            <a:avLst/>
          </a:prstGeom>
          <a:noFill/>
          <a:ln w="635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solidFill>
                <a:srgbClr val="FFFFFF"/>
              </a:solidFill>
            </a:endParaRPr>
          </a:p>
        </p:txBody>
      </p:sp>
      <p:sp>
        <p:nvSpPr>
          <p:cNvPr id="21" name="Rectangle 20"/>
          <p:cNvSpPr/>
          <p:nvPr/>
        </p:nvSpPr>
        <p:spPr>
          <a:xfrm>
            <a:off x="3920331" y="2317380"/>
            <a:ext cx="245269" cy="239154"/>
          </a:xfrm>
          <a:prstGeom prst="rect">
            <a:avLst/>
          </a:prstGeom>
          <a:noFill/>
          <a:ln w="635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solidFill>
                <a:srgbClr val="FFFFFF"/>
              </a:solidFill>
            </a:endParaRPr>
          </a:p>
        </p:txBody>
      </p:sp>
    </p:spTree>
    <p:extLst>
      <p:ext uri="{BB962C8B-B14F-4D97-AF65-F5344CB8AC3E}">
        <p14:creationId xmlns:p14="http://schemas.microsoft.com/office/powerpoint/2010/main" val="538500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7" name="TextBox 386"/>
          <p:cNvSpPr txBox="1"/>
          <p:nvPr/>
        </p:nvSpPr>
        <p:spPr>
          <a:xfrm>
            <a:off x="270035" y="1732348"/>
            <a:ext cx="4593045" cy="2751137"/>
          </a:xfrm>
          <a:prstGeom prst="rect">
            <a:avLst/>
          </a:prstGeom>
          <a:noFill/>
        </p:spPr>
        <p:txBody>
          <a:bodyPr wrap="square" lIns="182880" tIns="146304" rIns="182880" bIns="146304" rtlCol="0">
            <a:noAutofit/>
          </a:bodyPr>
          <a:lstStyle/>
          <a:p>
            <a:pPr defTabSz="634092">
              <a:spcBef>
                <a:spcPts val="2000"/>
              </a:spcBef>
            </a:pPr>
            <a:r>
              <a:rPr lang="en-US" sz="2000" dirty="0">
                <a:solidFill>
                  <a:srgbClr val="505050"/>
                </a:solidFill>
              </a:rPr>
              <a:t>Enable fine-grained access control over specific rows in database table</a:t>
            </a:r>
          </a:p>
          <a:p>
            <a:pPr defTabSz="634092">
              <a:spcBef>
                <a:spcPts val="2000"/>
              </a:spcBef>
            </a:pPr>
            <a:r>
              <a:rPr lang="en-US" sz="2000" dirty="0">
                <a:solidFill>
                  <a:srgbClr val="505050"/>
                </a:solidFill>
              </a:rPr>
              <a:t>Help prevent unauthorized access when multiple users share same tables, or implement connection filtering in multi-tenant applications</a:t>
            </a:r>
          </a:p>
          <a:p>
            <a:pPr defTabSz="634092">
              <a:spcBef>
                <a:spcPts val="2000"/>
              </a:spcBef>
            </a:pPr>
            <a:r>
              <a:rPr lang="en-US" sz="2000" dirty="0">
                <a:solidFill>
                  <a:srgbClr val="505050"/>
                </a:solidFill>
              </a:rPr>
              <a:t>Administer via SQL Server Management Studio or SQL Server Data Tools</a:t>
            </a:r>
          </a:p>
          <a:p>
            <a:pPr defTabSz="634092">
              <a:spcBef>
                <a:spcPts val="2000"/>
              </a:spcBef>
            </a:pPr>
            <a:r>
              <a:rPr lang="en-US" sz="2000" dirty="0">
                <a:solidFill>
                  <a:srgbClr val="505050"/>
                </a:solidFill>
              </a:rPr>
              <a:t>Use enforcement logic inside database and schema bound to table</a:t>
            </a:r>
          </a:p>
        </p:txBody>
      </p:sp>
      <p:grpSp>
        <p:nvGrpSpPr>
          <p:cNvPr id="7" name="Group 6"/>
          <p:cNvGrpSpPr/>
          <p:nvPr/>
        </p:nvGrpSpPr>
        <p:grpSpPr>
          <a:xfrm>
            <a:off x="4653271" y="1943101"/>
            <a:ext cx="7782323" cy="5076825"/>
            <a:chOff x="4652477" y="1943100"/>
            <a:chExt cx="7782323" cy="5076825"/>
          </a:xfrm>
        </p:grpSpPr>
        <p:grpSp>
          <p:nvGrpSpPr>
            <p:cNvPr id="6" name="Group 5"/>
            <p:cNvGrpSpPr/>
            <p:nvPr/>
          </p:nvGrpSpPr>
          <p:grpSpPr>
            <a:xfrm flipH="1">
              <a:off x="11544093" y="4943136"/>
              <a:ext cx="204283" cy="240062"/>
              <a:chOff x="11544093" y="4943136"/>
              <a:chExt cx="204283" cy="240062"/>
            </a:xfrm>
          </p:grpSpPr>
          <p:sp>
            <p:nvSpPr>
              <p:cNvPr id="680" name="Freeform 633"/>
              <p:cNvSpPr>
                <a:spLocks/>
              </p:cNvSpPr>
              <p:nvPr/>
            </p:nvSpPr>
            <p:spPr bwMode="auto">
              <a:xfrm>
                <a:off x="11568331" y="4967374"/>
                <a:ext cx="180045" cy="215824"/>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681" name="Freeform 634"/>
              <p:cNvSpPr>
                <a:spLocks/>
              </p:cNvSpPr>
              <p:nvPr/>
            </p:nvSpPr>
            <p:spPr bwMode="auto">
              <a:xfrm>
                <a:off x="11544093" y="4943136"/>
                <a:ext cx="177737" cy="201975"/>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grpSp>
        <p:grpSp>
          <p:nvGrpSpPr>
            <p:cNvPr id="5" name="Group 4"/>
            <p:cNvGrpSpPr/>
            <p:nvPr/>
          </p:nvGrpSpPr>
          <p:grpSpPr>
            <a:xfrm>
              <a:off x="4652477" y="1943100"/>
              <a:ext cx="7782323" cy="5076825"/>
              <a:chOff x="5333856" y="2362200"/>
              <a:chExt cx="7100944" cy="4632325"/>
            </a:xfrm>
          </p:grpSpPr>
          <p:sp>
            <p:nvSpPr>
              <p:cNvPr id="247" name="Freeform 6"/>
              <p:cNvSpPr>
                <a:spLocks/>
              </p:cNvSpPr>
              <p:nvPr/>
            </p:nvSpPr>
            <p:spPr bwMode="auto">
              <a:xfrm flipH="1">
                <a:off x="7291832" y="2362200"/>
                <a:ext cx="3377793" cy="206676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bg2">
                  <a:lumMod val="20000"/>
                  <a:lumOff val="80000"/>
                </a:schemeClr>
              </a:solidFill>
              <a:ln>
                <a:noFill/>
              </a:ln>
              <a:extLst/>
            </p:spPr>
            <p:txBody>
              <a:bodyPr vert="horz" wrap="square" lIns="93260" tIns="46630" rIns="93260" bIns="46630" numCol="1" anchor="t" anchorCtr="0" compatLnSpc="1">
                <a:prstTxWarp prst="textNoShape">
                  <a:avLst/>
                </a:prstTxWarp>
              </a:bodyPr>
              <a:lstStyle/>
              <a:p>
                <a:endParaRPr lang="en-US" sz="2448" dirty="0">
                  <a:solidFill>
                    <a:srgbClr val="FFFFFF"/>
                  </a:solidFill>
                  <a:latin typeface="Calibri" panose="020F0502020204030204"/>
                </a:endParaRPr>
              </a:p>
            </p:txBody>
          </p:sp>
          <p:grpSp>
            <p:nvGrpSpPr>
              <p:cNvPr id="492" name="Group 491"/>
              <p:cNvGrpSpPr/>
              <p:nvPr/>
            </p:nvGrpSpPr>
            <p:grpSpPr>
              <a:xfrm>
                <a:off x="5333856" y="5414056"/>
                <a:ext cx="3888832" cy="1567659"/>
                <a:chOff x="4092791" y="3635676"/>
                <a:chExt cx="8355063" cy="3368075"/>
              </a:xfrm>
            </p:grpSpPr>
            <p:grpSp>
              <p:nvGrpSpPr>
                <p:cNvPr id="586" name="Group 585"/>
                <p:cNvGrpSpPr/>
                <p:nvPr/>
              </p:nvGrpSpPr>
              <p:grpSpPr>
                <a:xfrm>
                  <a:off x="4092791" y="3635676"/>
                  <a:ext cx="8355063" cy="3368075"/>
                  <a:chOff x="3324709" y="3101831"/>
                  <a:chExt cx="8935445" cy="3602037"/>
                </a:xfrm>
              </p:grpSpPr>
              <p:sp>
                <p:nvSpPr>
                  <p:cNvPr id="592" name="Rectangle 12"/>
                  <p:cNvSpPr>
                    <a:spLocks noChangeArrowheads="1"/>
                  </p:cNvSpPr>
                  <p:nvPr/>
                </p:nvSpPr>
                <p:spPr bwMode="auto">
                  <a:xfrm>
                    <a:off x="11435400" y="5682395"/>
                    <a:ext cx="475302" cy="9518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3"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4" name="Rectangle 6"/>
                  <p:cNvSpPr>
                    <a:spLocks noChangeArrowheads="1"/>
                  </p:cNvSpPr>
                  <p:nvPr/>
                </p:nvSpPr>
                <p:spPr bwMode="auto">
                  <a:xfrm>
                    <a:off x="6464883" y="5419696"/>
                    <a:ext cx="245593"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5" name="Rectangle 7"/>
                  <p:cNvSpPr>
                    <a:spLocks noChangeArrowheads="1"/>
                  </p:cNvSpPr>
                  <p:nvPr/>
                </p:nvSpPr>
                <p:spPr bwMode="auto">
                  <a:xfrm>
                    <a:off x="6312151" y="4896741"/>
                    <a:ext cx="245593" cy="1737482"/>
                  </a:xfrm>
                  <a:prstGeom prst="rect">
                    <a:avLst/>
                  </a:pr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6" name="Rectangle 8"/>
                  <p:cNvSpPr>
                    <a:spLocks noChangeArrowheads="1"/>
                  </p:cNvSpPr>
                  <p:nvPr/>
                </p:nvSpPr>
                <p:spPr bwMode="auto">
                  <a:xfrm>
                    <a:off x="6996391" y="5682395"/>
                    <a:ext cx="475302" cy="9518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7" name="Rectangle 9"/>
                  <p:cNvSpPr>
                    <a:spLocks noChangeArrowheads="1"/>
                  </p:cNvSpPr>
                  <p:nvPr/>
                </p:nvSpPr>
                <p:spPr bwMode="auto">
                  <a:xfrm>
                    <a:off x="7189445" y="5235195"/>
                    <a:ext cx="476525" cy="13990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8" name="Rectangle 10"/>
                  <p:cNvSpPr>
                    <a:spLocks noChangeArrowheads="1"/>
                  </p:cNvSpPr>
                  <p:nvPr/>
                </p:nvSpPr>
                <p:spPr bwMode="auto">
                  <a:xfrm>
                    <a:off x="10228205" y="5419696"/>
                    <a:ext cx="245593" cy="1214527"/>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9" name="Rectangle 11"/>
                  <p:cNvSpPr>
                    <a:spLocks noChangeArrowheads="1"/>
                  </p:cNvSpPr>
                  <p:nvPr/>
                </p:nvSpPr>
                <p:spPr bwMode="auto">
                  <a:xfrm>
                    <a:off x="10075472" y="4896741"/>
                    <a:ext cx="245593" cy="1737482"/>
                  </a:xfrm>
                  <a:prstGeom prst="rect">
                    <a:avLst/>
                  </a:prstGeom>
                  <a:solidFill>
                    <a:schemeClr val="tx2">
                      <a:lumMod val="9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0" name="Rectangle 12"/>
                  <p:cNvSpPr>
                    <a:spLocks noChangeArrowheads="1"/>
                  </p:cNvSpPr>
                  <p:nvPr/>
                </p:nvSpPr>
                <p:spPr bwMode="auto">
                  <a:xfrm>
                    <a:off x="10759713" y="5682395"/>
                    <a:ext cx="475302" cy="9518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1" name="Rectangle 13"/>
                  <p:cNvSpPr>
                    <a:spLocks noChangeArrowheads="1"/>
                  </p:cNvSpPr>
                  <p:nvPr/>
                </p:nvSpPr>
                <p:spPr bwMode="auto">
                  <a:xfrm>
                    <a:off x="10952766" y="5235195"/>
                    <a:ext cx="476525" cy="1399028"/>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2" name="Rectangle 14"/>
                  <p:cNvSpPr>
                    <a:spLocks noChangeArrowheads="1"/>
                  </p:cNvSpPr>
                  <p:nvPr/>
                </p:nvSpPr>
                <p:spPr bwMode="auto">
                  <a:xfrm>
                    <a:off x="9408338" y="5044585"/>
                    <a:ext cx="779545" cy="1656839"/>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3" name="Rectangle 15"/>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4" name="Rectangle 16"/>
                  <p:cNvSpPr>
                    <a:spLocks noChangeArrowheads="1"/>
                  </p:cNvSpPr>
                  <p:nvPr/>
                </p:nvSpPr>
                <p:spPr bwMode="auto">
                  <a:xfrm>
                    <a:off x="9660041"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5" name="Rectangle 17"/>
                  <p:cNvSpPr>
                    <a:spLocks noChangeArrowheads="1"/>
                  </p:cNvSpPr>
                  <p:nvPr/>
                </p:nvSpPr>
                <p:spPr bwMode="auto">
                  <a:xfrm>
                    <a:off x="9486537" y="5818021"/>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6" name="Rectangle 18"/>
                  <p:cNvSpPr>
                    <a:spLocks noChangeArrowheads="1"/>
                  </p:cNvSpPr>
                  <p:nvPr/>
                </p:nvSpPr>
                <p:spPr bwMode="auto">
                  <a:xfrm>
                    <a:off x="9486537" y="599396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7" name="Rectangle 19"/>
                  <p:cNvSpPr>
                    <a:spLocks noChangeArrowheads="1"/>
                  </p:cNvSpPr>
                  <p:nvPr/>
                </p:nvSpPr>
                <p:spPr bwMode="auto">
                  <a:xfrm>
                    <a:off x="9486537" y="6167473"/>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8" name="Rectangle 20"/>
                  <p:cNvSpPr>
                    <a:spLocks noChangeArrowheads="1"/>
                  </p:cNvSpPr>
                  <p:nvPr/>
                </p:nvSpPr>
                <p:spPr bwMode="auto">
                  <a:xfrm>
                    <a:off x="9486537" y="6343420"/>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9" name="Rectangle 21"/>
                  <p:cNvSpPr>
                    <a:spLocks noChangeArrowheads="1"/>
                  </p:cNvSpPr>
                  <p:nvPr/>
                </p:nvSpPr>
                <p:spPr bwMode="auto">
                  <a:xfrm>
                    <a:off x="9486537" y="5468570"/>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0" name="Rectangle 22"/>
                  <p:cNvSpPr>
                    <a:spLocks noChangeArrowheads="1"/>
                  </p:cNvSpPr>
                  <p:nvPr/>
                </p:nvSpPr>
                <p:spPr bwMode="auto">
                  <a:xfrm>
                    <a:off x="9486537" y="5644518"/>
                    <a:ext cx="626813" cy="9774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1" name="Rectangle 23"/>
                  <p:cNvSpPr>
                    <a:spLocks noChangeArrowheads="1"/>
                  </p:cNvSpPr>
                  <p:nvPr/>
                </p:nvSpPr>
                <p:spPr bwMode="auto">
                  <a:xfrm>
                    <a:off x="9486537" y="5119119"/>
                    <a:ext cx="626813" cy="10141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2" name="Rectangle 24"/>
                  <p:cNvSpPr>
                    <a:spLocks noChangeArrowheads="1"/>
                  </p:cNvSpPr>
                  <p:nvPr/>
                </p:nvSpPr>
                <p:spPr bwMode="auto">
                  <a:xfrm>
                    <a:off x="9486537" y="5295066"/>
                    <a:ext cx="626813" cy="10141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3" name="Rectangle 26"/>
                  <p:cNvSpPr>
                    <a:spLocks noChangeArrowheads="1"/>
                  </p:cNvSpPr>
                  <p:nvPr/>
                </p:nvSpPr>
                <p:spPr bwMode="auto">
                  <a:xfrm>
                    <a:off x="4767723" y="5044585"/>
                    <a:ext cx="779544" cy="1656840"/>
                  </a:xfrm>
                  <a:prstGeom prst="rect">
                    <a:avLst/>
                  </a:prstGeom>
                  <a:solidFill>
                    <a:schemeClr val="bg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4" name="Rectangle 27"/>
                  <p:cNvSpPr>
                    <a:spLocks noChangeArrowheads="1"/>
                  </p:cNvSpPr>
                  <p:nvPr/>
                </p:nvSpPr>
                <p:spPr bwMode="auto">
                  <a:xfrm>
                    <a:off x="5195373" y="6504706"/>
                    <a:ext cx="103858" cy="19672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5" name="Rectangle 28"/>
                  <p:cNvSpPr>
                    <a:spLocks noChangeArrowheads="1"/>
                  </p:cNvSpPr>
                  <p:nvPr/>
                </p:nvSpPr>
                <p:spPr bwMode="auto">
                  <a:xfrm>
                    <a:off x="5019425" y="6504706"/>
                    <a:ext cx="103858" cy="19672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6" name="Rectangle 29"/>
                  <p:cNvSpPr>
                    <a:spLocks noChangeArrowheads="1"/>
                  </p:cNvSpPr>
                  <p:nvPr/>
                </p:nvSpPr>
                <p:spPr bwMode="auto">
                  <a:xfrm>
                    <a:off x="4845921" y="5818021"/>
                    <a:ext cx="625591" cy="100192"/>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7" name="Rectangle 30"/>
                  <p:cNvSpPr>
                    <a:spLocks noChangeArrowheads="1"/>
                  </p:cNvSpPr>
                  <p:nvPr/>
                </p:nvSpPr>
                <p:spPr bwMode="auto">
                  <a:xfrm>
                    <a:off x="4845921" y="5993969"/>
                    <a:ext cx="625591"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8" name="Rectangle 31"/>
                  <p:cNvSpPr>
                    <a:spLocks noChangeArrowheads="1"/>
                  </p:cNvSpPr>
                  <p:nvPr/>
                </p:nvSpPr>
                <p:spPr bwMode="auto">
                  <a:xfrm>
                    <a:off x="4845921" y="6167473"/>
                    <a:ext cx="625591" cy="100192"/>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9" name="Rectangle 32"/>
                  <p:cNvSpPr>
                    <a:spLocks noChangeArrowheads="1"/>
                  </p:cNvSpPr>
                  <p:nvPr/>
                </p:nvSpPr>
                <p:spPr bwMode="auto">
                  <a:xfrm>
                    <a:off x="4845921" y="6343420"/>
                    <a:ext cx="625591" cy="100192"/>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0" name="Rectangle 33"/>
                  <p:cNvSpPr>
                    <a:spLocks noChangeArrowheads="1"/>
                  </p:cNvSpPr>
                  <p:nvPr/>
                </p:nvSpPr>
                <p:spPr bwMode="auto">
                  <a:xfrm>
                    <a:off x="4845921" y="5468570"/>
                    <a:ext cx="625591"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1" name="Rectangle 34"/>
                  <p:cNvSpPr>
                    <a:spLocks noChangeArrowheads="1"/>
                  </p:cNvSpPr>
                  <p:nvPr/>
                </p:nvSpPr>
                <p:spPr bwMode="auto">
                  <a:xfrm>
                    <a:off x="4845921" y="5644518"/>
                    <a:ext cx="625591" cy="97749"/>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2" name="Rectangle 35"/>
                  <p:cNvSpPr>
                    <a:spLocks noChangeArrowheads="1"/>
                  </p:cNvSpPr>
                  <p:nvPr/>
                </p:nvSpPr>
                <p:spPr bwMode="auto">
                  <a:xfrm>
                    <a:off x="4845921" y="5119119"/>
                    <a:ext cx="625591"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3" name="Rectangle 36"/>
                  <p:cNvSpPr>
                    <a:spLocks noChangeArrowheads="1"/>
                  </p:cNvSpPr>
                  <p:nvPr/>
                </p:nvSpPr>
                <p:spPr bwMode="auto">
                  <a:xfrm>
                    <a:off x="4845921" y="5295066"/>
                    <a:ext cx="625591"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4" name="Freeform 37"/>
                  <p:cNvSpPr>
                    <a:spLocks/>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5" name="Freeform 38"/>
                  <p:cNvSpPr>
                    <a:spLocks/>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6" name="Rectangle 39"/>
                  <p:cNvSpPr>
                    <a:spLocks noChangeArrowheads="1"/>
                  </p:cNvSpPr>
                  <p:nvPr/>
                </p:nvSpPr>
                <p:spPr bwMode="auto">
                  <a:xfrm>
                    <a:off x="8670336" y="5381818"/>
                    <a:ext cx="1058129" cy="1319606"/>
                  </a:xfrm>
                  <a:prstGeom prst="rect">
                    <a:avLst/>
                  </a:prstGeom>
                  <a:solidFill>
                    <a:srgbClr val="FFFFFF">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7" name="Rectangle 40"/>
                  <p:cNvSpPr>
                    <a:spLocks noChangeArrowheads="1"/>
                  </p:cNvSpPr>
                  <p:nvPr/>
                </p:nvSpPr>
                <p:spPr bwMode="auto">
                  <a:xfrm>
                    <a:off x="8617797" y="5341497"/>
                    <a:ext cx="1163209" cy="4032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8" name="Rectangle 41"/>
                  <p:cNvSpPr>
                    <a:spLocks noChangeArrowheads="1"/>
                  </p:cNvSpPr>
                  <p:nvPr/>
                </p:nvSpPr>
                <p:spPr bwMode="auto">
                  <a:xfrm>
                    <a:off x="9253163" y="6435059"/>
                    <a:ext cx="138070" cy="26636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9" name="Rectangle 42"/>
                  <p:cNvSpPr>
                    <a:spLocks noChangeArrowheads="1"/>
                  </p:cNvSpPr>
                  <p:nvPr/>
                </p:nvSpPr>
                <p:spPr bwMode="auto">
                  <a:xfrm>
                    <a:off x="9013678" y="6435059"/>
                    <a:ext cx="138070" cy="26636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0" name="Rectangle 43"/>
                  <p:cNvSpPr>
                    <a:spLocks noChangeArrowheads="1"/>
                  </p:cNvSpPr>
                  <p:nvPr/>
                </p:nvSpPr>
                <p:spPr bwMode="auto">
                  <a:xfrm>
                    <a:off x="8776638" y="5500338"/>
                    <a:ext cx="854078" cy="1380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1" name="Rectangle 44"/>
                  <p:cNvSpPr>
                    <a:spLocks noChangeArrowheads="1"/>
                  </p:cNvSpPr>
                  <p:nvPr/>
                </p:nvSpPr>
                <p:spPr bwMode="auto">
                  <a:xfrm>
                    <a:off x="8776638" y="5737379"/>
                    <a:ext cx="854078" cy="1380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2" name="Rectangle 45"/>
                  <p:cNvSpPr>
                    <a:spLocks noChangeArrowheads="1"/>
                  </p:cNvSpPr>
                  <p:nvPr/>
                </p:nvSpPr>
                <p:spPr bwMode="auto">
                  <a:xfrm>
                    <a:off x="8776638" y="5976863"/>
                    <a:ext cx="854078" cy="135627"/>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3" name="Rectangle 46"/>
                  <p:cNvSpPr>
                    <a:spLocks noChangeArrowheads="1"/>
                  </p:cNvSpPr>
                  <p:nvPr/>
                </p:nvSpPr>
                <p:spPr bwMode="auto">
                  <a:xfrm>
                    <a:off x="8776638" y="6212681"/>
                    <a:ext cx="854078" cy="13562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4" name="Rectangle 47"/>
                  <p:cNvSpPr>
                    <a:spLocks noChangeArrowheads="1"/>
                  </p:cNvSpPr>
                  <p:nvPr/>
                </p:nvSpPr>
                <p:spPr bwMode="auto">
                  <a:xfrm>
                    <a:off x="9728465" y="6634222"/>
                    <a:ext cx="2531689"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5" name="Rectangle 48"/>
                  <p:cNvSpPr>
                    <a:spLocks noChangeArrowheads="1"/>
                  </p:cNvSpPr>
                  <p:nvPr/>
                </p:nvSpPr>
                <p:spPr bwMode="auto">
                  <a:xfrm>
                    <a:off x="8842618" y="5176546"/>
                    <a:ext cx="410544" cy="164951"/>
                  </a:xfrm>
                  <a:prstGeom prst="rect">
                    <a:avLst/>
                  </a:prstGeom>
                  <a:solidFill>
                    <a:schemeClr val="tx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6" name="Rectangle 49"/>
                  <p:cNvSpPr>
                    <a:spLocks noChangeArrowheads="1"/>
                  </p:cNvSpPr>
                  <p:nvPr/>
                </p:nvSpPr>
                <p:spPr bwMode="auto">
                  <a:xfrm>
                    <a:off x="7380053" y="3500156"/>
                    <a:ext cx="1055684" cy="320126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7" name="Rectangle 51"/>
                  <p:cNvSpPr>
                    <a:spLocks noChangeArrowheads="1"/>
                  </p:cNvSpPr>
                  <p:nvPr/>
                </p:nvSpPr>
                <p:spPr bwMode="auto">
                  <a:xfrm>
                    <a:off x="7959215" y="6435059"/>
                    <a:ext cx="139292" cy="26636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8" name="Rectangle 52"/>
                  <p:cNvSpPr>
                    <a:spLocks noChangeArrowheads="1"/>
                  </p:cNvSpPr>
                  <p:nvPr/>
                </p:nvSpPr>
                <p:spPr bwMode="auto">
                  <a:xfrm>
                    <a:off x="7723397" y="6435059"/>
                    <a:ext cx="135626" cy="26636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9" name="Rectangle 53"/>
                  <p:cNvSpPr>
                    <a:spLocks noChangeArrowheads="1"/>
                  </p:cNvSpPr>
                  <p:nvPr/>
                </p:nvSpPr>
                <p:spPr bwMode="auto">
                  <a:xfrm>
                    <a:off x="7483913" y="5500338"/>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0" name="Rectangle 54"/>
                  <p:cNvSpPr>
                    <a:spLocks noChangeArrowheads="1"/>
                  </p:cNvSpPr>
                  <p:nvPr/>
                </p:nvSpPr>
                <p:spPr bwMode="auto">
                  <a:xfrm>
                    <a:off x="7483913" y="5737379"/>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1" name="Rectangle 55"/>
                  <p:cNvSpPr>
                    <a:spLocks noChangeArrowheads="1"/>
                  </p:cNvSpPr>
                  <p:nvPr/>
                </p:nvSpPr>
                <p:spPr bwMode="auto">
                  <a:xfrm>
                    <a:off x="7483913" y="5976863"/>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2" name="Rectangle 56"/>
                  <p:cNvSpPr>
                    <a:spLocks noChangeArrowheads="1"/>
                  </p:cNvSpPr>
                  <p:nvPr/>
                </p:nvSpPr>
                <p:spPr bwMode="auto">
                  <a:xfrm>
                    <a:off x="7483913" y="6212681"/>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3" name="Rectangle 57"/>
                  <p:cNvSpPr>
                    <a:spLocks noChangeArrowheads="1"/>
                  </p:cNvSpPr>
                  <p:nvPr/>
                </p:nvSpPr>
                <p:spPr bwMode="auto">
                  <a:xfrm>
                    <a:off x="7483913" y="5027479"/>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4" name="Rectangle 58"/>
                  <p:cNvSpPr>
                    <a:spLocks noChangeArrowheads="1"/>
                  </p:cNvSpPr>
                  <p:nvPr/>
                </p:nvSpPr>
                <p:spPr bwMode="auto">
                  <a:xfrm>
                    <a:off x="7483913" y="5263298"/>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5" name="Rectangle 59"/>
                  <p:cNvSpPr>
                    <a:spLocks noChangeArrowheads="1"/>
                  </p:cNvSpPr>
                  <p:nvPr/>
                </p:nvSpPr>
                <p:spPr bwMode="auto">
                  <a:xfrm>
                    <a:off x="7483913" y="4313914"/>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6" name="Rectangle 60"/>
                  <p:cNvSpPr>
                    <a:spLocks noChangeArrowheads="1"/>
                  </p:cNvSpPr>
                  <p:nvPr/>
                </p:nvSpPr>
                <p:spPr bwMode="auto">
                  <a:xfrm>
                    <a:off x="7483913" y="4553398"/>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7" name="Rectangle 61"/>
                  <p:cNvSpPr>
                    <a:spLocks noChangeArrowheads="1"/>
                  </p:cNvSpPr>
                  <p:nvPr/>
                </p:nvSpPr>
                <p:spPr bwMode="auto">
                  <a:xfrm>
                    <a:off x="7483913" y="4790439"/>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8" name="Rectangle 62"/>
                  <p:cNvSpPr>
                    <a:spLocks noChangeArrowheads="1"/>
                  </p:cNvSpPr>
                  <p:nvPr/>
                </p:nvSpPr>
                <p:spPr bwMode="auto">
                  <a:xfrm>
                    <a:off x="7483913" y="3841055"/>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9" name="Rectangle 63"/>
                  <p:cNvSpPr>
                    <a:spLocks noChangeArrowheads="1"/>
                  </p:cNvSpPr>
                  <p:nvPr/>
                </p:nvSpPr>
                <p:spPr bwMode="auto">
                  <a:xfrm>
                    <a:off x="7483913" y="4076874"/>
                    <a:ext cx="854078" cy="139292"/>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0" name="Rectangle 64"/>
                  <p:cNvSpPr>
                    <a:spLocks noChangeArrowheads="1"/>
                  </p:cNvSpPr>
                  <p:nvPr/>
                </p:nvSpPr>
                <p:spPr bwMode="auto">
                  <a:xfrm>
                    <a:off x="7483913" y="3597905"/>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1" name="Rectangle 65"/>
                  <p:cNvSpPr>
                    <a:spLocks noChangeArrowheads="1"/>
                  </p:cNvSpPr>
                  <p:nvPr/>
                </p:nvSpPr>
                <p:spPr bwMode="auto">
                  <a:xfrm>
                    <a:off x="5420195" y="4447097"/>
                    <a:ext cx="1059350" cy="2254328"/>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2" name="Rectangle 66"/>
                  <p:cNvSpPr>
                    <a:spLocks noChangeArrowheads="1"/>
                  </p:cNvSpPr>
                  <p:nvPr/>
                </p:nvSpPr>
                <p:spPr bwMode="auto">
                  <a:xfrm>
                    <a:off x="6003021" y="6435059"/>
                    <a:ext cx="135626" cy="26636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3" name="Rectangle 67"/>
                  <p:cNvSpPr>
                    <a:spLocks noChangeArrowheads="1"/>
                  </p:cNvSpPr>
                  <p:nvPr/>
                </p:nvSpPr>
                <p:spPr bwMode="auto">
                  <a:xfrm>
                    <a:off x="5763537" y="6435059"/>
                    <a:ext cx="138070" cy="26636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4" name="Rectangle 68"/>
                  <p:cNvSpPr>
                    <a:spLocks noChangeArrowheads="1"/>
                  </p:cNvSpPr>
                  <p:nvPr/>
                </p:nvSpPr>
                <p:spPr bwMode="auto">
                  <a:xfrm>
                    <a:off x="5524053" y="5500338"/>
                    <a:ext cx="854078" cy="13807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5" name="Rectangle 69"/>
                  <p:cNvSpPr>
                    <a:spLocks noChangeArrowheads="1"/>
                  </p:cNvSpPr>
                  <p:nvPr/>
                </p:nvSpPr>
                <p:spPr bwMode="auto">
                  <a:xfrm>
                    <a:off x="5524053" y="5737379"/>
                    <a:ext cx="854078" cy="13807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6" name="Rectangle 70"/>
                  <p:cNvSpPr>
                    <a:spLocks noChangeArrowheads="1"/>
                  </p:cNvSpPr>
                  <p:nvPr/>
                </p:nvSpPr>
                <p:spPr bwMode="auto">
                  <a:xfrm>
                    <a:off x="5524053" y="5976863"/>
                    <a:ext cx="854078" cy="13562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7" name="Rectangle 71"/>
                  <p:cNvSpPr>
                    <a:spLocks noChangeArrowheads="1"/>
                  </p:cNvSpPr>
                  <p:nvPr/>
                </p:nvSpPr>
                <p:spPr bwMode="auto">
                  <a:xfrm>
                    <a:off x="5524053" y="6212681"/>
                    <a:ext cx="854078" cy="13562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8" name="Rectangle 72"/>
                  <p:cNvSpPr>
                    <a:spLocks noChangeArrowheads="1"/>
                  </p:cNvSpPr>
                  <p:nvPr/>
                </p:nvSpPr>
                <p:spPr bwMode="auto">
                  <a:xfrm>
                    <a:off x="5524053" y="5027479"/>
                    <a:ext cx="854078" cy="13562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9" name="Rectangle 73"/>
                  <p:cNvSpPr>
                    <a:spLocks noChangeArrowheads="1"/>
                  </p:cNvSpPr>
                  <p:nvPr/>
                </p:nvSpPr>
                <p:spPr bwMode="auto">
                  <a:xfrm>
                    <a:off x="5524053" y="5263298"/>
                    <a:ext cx="854078" cy="13562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0" name="Rectangle 74"/>
                  <p:cNvSpPr>
                    <a:spLocks noChangeArrowheads="1"/>
                  </p:cNvSpPr>
                  <p:nvPr/>
                </p:nvSpPr>
                <p:spPr bwMode="auto">
                  <a:xfrm>
                    <a:off x="5524053" y="4553398"/>
                    <a:ext cx="854078" cy="13562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1" name="Rectangle 75"/>
                  <p:cNvSpPr>
                    <a:spLocks noChangeArrowheads="1"/>
                  </p:cNvSpPr>
                  <p:nvPr/>
                </p:nvSpPr>
                <p:spPr bwMode="auto">
                  <a:xfrm>
                    <a:off x="5524053" y="4790439"/>
                    <a:ext cx="854078" cy="13807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2" name="Rectangle 76"/>
                  <p:cNvSpPr>
                    <a:spLocks noChangeArrowheads="1"/>
                  </p:cNvSpPr>
                  <p:nvPr/>
                </p:nvSpPr>
                <p:spPr bwMode="auto">
                  <a:xfrm>
                    <a:off x="8322861"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3" name="Rectangle 77"/>
                  <p:cNvSpPr>
                    <a:spLocks noChangeArrowheads="1"/>
                  </p:cNvSpPr>
                  <p:nvPr/>
                </p:nvSpPr>
                <p:spPr bwMode="auto">
                  <a:xfrm>
                    <a:off x="6479546" y="6634222"/>
                    <a:ext cx="1142437"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4" name="Rectangle 79"/>
                  <p:cNvSpPr>
                    <a:spLocks noChangeArrowheads="1"/>
                  </p:cNvSpPr>
                  <p:nvPr/>
                </p:nvSpPr>
                <p:spPr bwMode="auto">
                  <a:xfrm>
                    <a:off x="5318780" y="5044584"/>
                    <a:ext cx="101414" cy="1654198"/>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5" name="Freeform 84"/>
                  <p:cNvSpPr>
                    <a:spLocks/>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6" name="Oval 85"/>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7" name="Oval 86"/>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8" name="Freeform 87"/>
                  <p:cNvSpPr>
                    <a:spLocks/>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9" name="Oval 88"/>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0" name="Oval 89"/>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1" name="Freeform 90"/>
                  <p:cNvSpPr>
                    <a:spLocks/>
                  </p:cNvSpPr>
                  <p:nvPr/>
                </p:nvSpPr>
                <p:spPr bwMode="auto">
                  <a:xfrm>
                    <a:off x="11310771"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2" name="Freeform 96"/>
                  <p:cNvSpPr>
                    <a:spLocks/>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3"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4" name="Freeform 99"/>
                  <p:cNvSpPr>
                    <a:spLocks/>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5"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6"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7" name="Rectangle 78"/>
                  <p:cNvSpPr>
                    <a:spLocks noChangeArrowheads="1"/>
                  </p:cNvSpPr>
                  <p:nvPr/>
                </p:nvSpPr>
                <p:spPr bwMode="auto">
                  <a:xfrm>
                    <a:off x="4484278" y="6634222"/>
                    <a:ext cx="1139993" cy="67203"/>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8" name="Rectangle 77"/>
                  <p:cNvSpPr>
                    <a:spLocks noChangeArrowheads="1"/>
                  </p:cNvSpPr>
                  <p:nvPr/>
                </p:nvSpPr>
                <p:spPr bwMode="auto">
                  <a:xfrm>
                    <a:off x="6155100" y="6634222"/>
                    <a:ext cx="1142438" cy="67204"/>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9" name="Rectangle 76"/>
                  <p:cNvSpPr>
                    <a:spLocks noChangeArrowheads="1"/>
                  </p:cNvSpPr>
                  <p:nvPr/>
                </p:nvSpPr>
                <p:spPr bwMode="auto">
                  <a:xfrm>
                    <a:off x="8522022"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grpSp>
            <p:sp>
              <p:nvSpPr>
                <p:cNvPr id="587" name="Freeform 586"/>
                <p:cNvSpPr>
                  <a:spLocks noEditPoints="1"/>
                </p:cNvSpPr>
                <p:nvPr/>
              </p:nvSpPr>
              <p:spPr bwMode="auto">
                <a:xfrm flipH="1">
                  <a:off x="10755933"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8" name="Freeform 587"/>
                <p:cNvSpPr>
                  <a:spLocks noEditPoints="1"/>
                </p:cNvSpPr>
                <p:nvPr/>
              </p:nvSpPr>
              <p:spPr bwMode="auto">
                <a:xfrm flipH="1">
                  <a:off x="8781898" y="6646632"/>
                  <a:ext cx="461492" cy="299404"/>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9" name="Freeform 588"/>
                <p:cNvSpPr>
                  <a:spLocks noEditPoints="1"/>
                </p:cNvSpPr>
                <p:nvPr/>
              </p:nvSpPr>
              <p:spPr bwMode="auto">
                <a:xfrm flipH="1">
                  <a:off x="5710014" y="6646633"/>
                  <a:ext cx="461492" cy="299405"/>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0" name="Freeform 589"/>
                <p:cNvSpPr>
                  <a:spLocks noEditPoints="1"/>
                </p:cNvSpPr>
                <p:nvPr/>
              </p:nvSpPr>
              <p:spPr bwMode="auto">
                <a:xfrm flipH="1">
                  <a:off x="6826516"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bg2">
                    <a:lumMod val="20000"/>
                    <a:lumOff val="8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1" name="Freeform 590"/>
                <p:cNvSpPr>
                  <a:spLocks noEditPoints="1"/>
                </p:cNvSpPr>
                <p:nvPr/>
              </p:nvSpPr>
              <p:spPr bwMode="auto">
                <a:xfrm>
                  <a:off x="7346081"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bg2"/>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grpSp>
          <p:grpSp>
            <p:nvGrpSpPr>
              <p:cNvPr id="493" name="Group 492"/>
              <p:cNvGrpSpPr/>
              <p:nvPr/>
            </p:nvGrpSpPr>
            <p:grpSpPr>
              <a:xfrm>
                <a:off x="8747719" y="5474628"/>
                <a:ext cx="3607260" cy="1454152"/>
                <a:chOff x="4092791" y="3635676"/>
                <a:chExt cx="8355063" cy="3368075"/>
              </a:xfrm>
            </p:grpSpPr>
            <p:grpSp>
              <p:nvGrpSpPr>
                <p:cNvPr id="494" name="Group 493"/>
                <p:cNvGrpSpPr/>
                <p:nvPr/>
              </p:nvGrpSpPr>
              <p:grpSpPr>
                <a:xfrm>
                  <a:off x="4092791" y="3635676"/>
                  <a:ext cx="8355063" cy="3368075"/>
                  <a:chOff x="3324709" y="3101831"/>
                  <a:chExt cx="8935445" cy="3602037"/>
                </a:xfrm>
              </p:grpSpPr>
              <p:sp>
                <p:nvSpPr>
                  <p:cNvPr id="497"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498" name="Rectangle 6"/>
                  <p:cNvSpPr>
                    <a:spLocks noChangeArrowheads="1"/>
                  </p:cNvSpPr>
                  <p:nvPr/>
                </p:nvSpPr>
                <p:spPr bwMode="auto">
                  <a:xfrm>
                    <a:off x="6464880" y="5419697"/>
                    <a:ext cx="531508"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499" name="Rectangle 7"/>
                  <p:cNvSpPr>
                    <a:spLocks noChangeArrowheads="1"/>
                  </p:cNvSpPr>
                  <p:nvPr/>
                </p:nvSpPr>
                <p:spPr bwMode="auto">
                  <a:xfrm>
                    <a:off x="6312151" y="4896741"/>
                    <a:ext cx="245593" cy="1737482"/>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0" name="Rectangle 8"/>
                  <p:cNvSpPr>
                    <a:spLocks noChangeArrowheads="1"/>
                  </p:cNvSpPr>
                  <p:nvPr/>
                </p:nvSpPr>
                <p:spPr bwMode="auto">
                  <a:xfrm>
                    <a:off x="6996391" y="5682395"/>
                    <a:ext cx="475302" cy="951828"/>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1" name="Rectangle 9"/>
                  <p:cNvSpPr>
                    <a:spLocks noChangeArrowheads="1"/>
                  </p:cNvSpPr>
                  <p:nvPr/>
                </p:nvSpPr>
                <p:spPr bwMode="auto">
                  <a:xfrm>
                    <a:off x="7189445" y="5235195"/>
                    <a:ext cx="476525" cy="1399028"/>
                  </a:xfrm>
                  <a:prstGeom prst="rect">
                    <a:avLst/>
                  </a:pr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2" name="Rectangle 10"/>
                  <p:cNvSpPr>
                    <a:spLocks noChangeArrowheads="1"/>
                  </p:cNvSpPr>
                  <p:nvPr/>
                </p:nvSpPr>
                <p:spPr bwMode="auto">
                  <a:xfrm>
                    <a:off x="10228205" y="5419696"/>
                    <a:ext cx="245593"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3" name="Rectangle 11"/>
                  <p:cNvSpPr>
                    <a:spLocks noChangeArrowheads="1"/>
                  </p:cNvSpPr>
                  <p:nvPr/>
                </p:nvSpPr>
                <p:spPr bwMode="auto">
                  <a:xfrm>
                    <a:off x="10075472" y="4896741"/>
                    <a:ext cx="245593" cy="1737482"/>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4" name="Rectangle 12"/>
                  <p:cNvSpPr>
                    <a:spLocks noChangeArrowheads="1"/>
                  </p:cNvSpPr>
                  <p:nvPr/>
                </p:nvSpPr>
                <p:spPr bwMode="auto">
                  <a:xfrm>
                    <a:off x="10759713" y="5682395"/>
                    <a:ext cx="475302" cy="951828"/>
                  </a:xfrm>
                  <a:prstGeom prst="rect">
                    <a:avLst/>
                  </a:pr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6" name="Rectangle 14"/>
                  <p:cNvSpPr>
                    <a:spLocks noChangeArrowheads="1"/>
                  </p:cNvSpPr>
                  <p:nvPr/>
                </p:nvSpPr>
                <p:spPr bwMode="auto">
                  <a:xfrm>
                    <a:off x="9408338" y="5044585"/>
                    <a:ext cx="779545" cy="165683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7" name="Rectangle 15"/>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8" name="Rectangle 16"/>
                  <p:cNvSpPr>
                    <a:spLocks noChangeArrowheads="1"/>
                  </p:cNvSpPr>
                  <p:nvPr/>
                </p:nvSpPr>
                <p:spPr bwMode="auto">
                  <a:xfrm>
                    <a:off x="9660041"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9" name="Rectangle 17"/>
                  <p:cNvSpPr>
                    <a:spLocks noChangeArrowheads="1"/>
                  </p:cNvSpPr>
                  <p:nvPr/>
                </p:nvSpPr>
                <p:spPr bwMode="auto">
                  <a:xfrm>
                    <a:off x="9486537" y="5818021"/>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0" name="Rectangle 18"/>
                  <p:cNvSpPr>
                    <a:spLocks noChangeArrowheads="1"/>
                  </p:cNvSpPr>
                  <p:nvPr/>
                </p:nvSpPr>
                <p:spPr bwMode="auto">
                  <a:xfrm>
                    <a:off x="9486537" y="599396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1" name="Rectangle 19"/>
                  <p:cNvSpPr>
                    <a:spLocks noChangeArrowheads="1"/>
                  </p:cNvSpPr>
                  <p:nvPr/>
                </p:nvSpPr>
                <p:spPr bwMode="auto">
                  <a:xfrm>
                    <a:off x="9486537" y="6167473"/>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2" name="Rectangle 20"/>
                  <p:cNvSpPr>
                    <a:spLocks noChangeArrowheads="1"/>
                  </p:cNvSpPr>
                  <p:nvPr/>
                </p:nvSpPr>
                <p:spPr bwMode="auto">
                  <a:xfrm>
                    <a:off x="9486537" y="6343420"/>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3" name="Rectangle 21"/>
                  <p:cNvSpPr>
                    <a:spLocks noChangeArrowheads="1"/>
                  </p:cNvSpPr>
                  <p:nvPr/>
                </p:nvSpPr>
                <p:spPr bwMode="auto">
                  <a:xfrm>
                    <a:off x="9486537" y="5468570"/>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4" name="Rectangle 22"/>
                  <p:cNvSpPr>
                    <a:spLocks noChangeArrowheads="1"/>
                  </p:cNvSpPr>
                  <p:nvPr/>
                </p:nvSpPr>
                <p:spPr bwMode="auto">
                  <a:xfrm>
                    <a:off x="9486537" y="5644518"/>
                    <a:ext cx="626813" cy="9774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5" name="Rectangle 23"/>
                  <p:cNvSpPr>
                    <a:spLocks noChangeArrowheads="1"/>
                  </p:cNvSpPr>
                  <p:nvPr/>
                </p:nvSpPr>
                <p:spPr bwMode="auto">
                  <a:xfrm>
                    <a:off x="9486537" y="511911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6" name="Rectangle 24"/>
                  <p:cNvSpPr>
                    <a:spLocks noChangeArrowheads="1"/>
                  </p:cNvSpPr>
                  <p:nvPr/>
                </p:nvSpPr>
                <p:spPr bwMode="auto">
                  <a:xfrm>
                    <a:off x="9486537" y="5295066"/>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7" name="Rectangle 26"/>
                  <p:cNvSpPr>
                    <a:spLocks noChangeArrowheads="1"/>
                  </p:cNvSpPr>
                  <p:nvPr/>
                </p:nvSpPr>
                <p:spPr bwMode="auto">
                  <a:xfrm>
                    <a:off x="4767723" y="5044585"/>
                    <a:ext cx="779545" cy="165683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8" name="Rectangle 27"/>
                  <p:cNvSpPr>
                    <a:spLocks noChangeArrowheads="1"/>
                  </p:cNvSpPr>
                  <p:nvPr/>
                </p:nvSpPr>
                <p:spPr bwMode="auto">
                  <a:xfrm>
                    <a:off x="5195373"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9" name="Rectangle 28"/>
                  <p:cNvSpPr>
                    <a:spLocks noChangeArrowheads="1"/>
                  </p:cNvSpPr>
                  <p:nvPr/>
                </p:nvSpPr>
                <p:spPr bwMode="auto">
                  <a:xfrm>
                    <a:off x="5019425"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0" name="Rectangle 29"/>
                  <p:cNvSpPr>
                    <a:spLocks noChangeArrowheads="1"/>
                  </p:cNvSpPr>
                  <p:nvPr/>
                </p:nvSpPr>
                <p:spPr bwMode="auto">
                  <a:xfrm>
                    <a:off x="4845921" y="5818021"/>
                    <a:ext cx="625591"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1" name="Rectangle 30"/>
                  <p:cNvSpPr>
                    <a:spLocks noChangeArrowheads="1"/>
                  </p:cNvSpPr>
                  <p:nvPr/>
                </p:nvSpPr>
                <p:spPr bwMode="auto">
                  <a:xfrm>
                    <a:off x="4845921" y="5993969"/>
                    <a:ext cx="625591"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2" name="Rectangle 31"/>
                  <p:cNvSpPr>
                    <a:spLocks noChangeArrowheads="1"/>
                  </p:cNvSpPr>
                  <p:nvPr/>
                </p:nvSpPr>
                <p:spPr bwMode="auto">
                  <a:xfrm>
                    <a:off x="4845921" y="6167473"/>
                    <a:ext cx="625591"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3" name="Rectangle 32"/>
                  <p:cNvSpPr>
                    <a:spLocks noChangeArrowheads="1"/>
                  </p:cNvSpPr>
                  <p:nvPr/>
                </p:nvSpPr>
                <p:spPr bwMode="auto">
                  <a:xfrm>
                    <a:off x="4845921" y="6343420"/>
                    <a:ext cx="625591"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4" name="Rectangle 33"/>
                  <p:cNvSpPr>
                    <a:spLocks noChangeArrowheads="1"/>
                  </p:cNvSpPr>
                  <p:nvPr/>
                </p:nvSpPr>
                <p:spPr bwMode="auto">
                  <a:xfrm>
                    <a:off x="4845921" y="5468570"/>
                    <a:ext cx="625591"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5" name="Rectangle 34"/>
                  <p:cNvSpPr>
                    <a:spLocks noChangeArrowheads="1"/>
                  </p:cNvSpPr>
                  <p:nvPr/>
                </p:nvSpPr>
                <p:spPr bwMode="auto">
                  <a:xfrm>
                    <a:off x="4845921" y="5644518"/>
                    <a:ext cx="625591" cy="9774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6" name="Rectangle 35"/>
                  <p:cNvSpPr>
                    <a:spLocks noChangeArrowheads="1"/>
                  </p:cNvSpPr>
                  <p:nvPr/>
                </p:nvSpPr>
                <p:spPr bwMode="auto">
                  <a:xfrm>
                    <a:off x="4845921" y="5119119"/>
                    <a:ext cx="625591"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7" name="Rectangle 36"/>
                  <p:cNvSpPr>
                    <a:spLocks noChangeArrowheads="1"/>
                  </p:cNvSpPr>
                  <p:nvPr/>
                </p:nvSpPr>
                <p:spPr bwMode="auto">
                  <a:xfrm>
                    <a:off x="4845921" y="5295066"/>
                    <a:ext cx="625591"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8" name="Freeform 37"/>
                  <p:cNvSpPr>
                    <a:spLocks/>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9" name="Freeform 38"/>
                  <p:cNvSpPr>
                    <a:spLocks/>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0" name="Rectangle 39"/>
                  <p:cNvSpPr>
                    <a:spLocks noChangeArrowheads="1"/>
                  </p:cNvSpPr>
                  <p:nvPr/>
                </p:nvSpPr>
                <p:spPr bwMode="auto">
                  <a:xfrm>
                    <a:off x="8670336" y="5381818"/>
                    <a:ext cx="1058129" cy="1319606"/>
                  </a:xfrm>
                  <a:prstGeom prst="rect">
                    <a:avLst/>
                  </a:prstGeom>
                  <a:solidFill>
                    <a:srgbClr val="FFFFFF">
                      <a:lumMod val="6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1" name="Rectangle 40"/>
                  <p:cNvSpPr>
                    <a:spLocks noChangeArrowheads="1"/>
                  </p:cNvSpPr>
                  <p:nvPr/>
                </p:nvSpPr>
                <p:spPr bwMode="auto">
                  <a:xfrm>
                    <a:off x="8617797" y="5341497"/>
                    <a:ext cx="1163209" cy="40322"/>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2" name="Rectangle 41"/>
                  <p:cNvSpPr>
                    <a:spLocks noChangeArrowheads="1"/>
                  </p:cNvSpPr>
                  <p:nvPr/>
                </p:nvSpPr>
                <p:spPr bwMode="auto">
                  <a:xfrm>
                    <a:off x="9253163" y="6435059"/>
                    <a:ext cx="138070" cy="266365"/>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3" name="Rectangle 42"/>
                  <p:cNvSpPr>
                    <a:spLocks noChangeArrowheads="1"/>
                  </p:cNvSpPr>
                  <p:nvPr/>
                </p:nvSpPr>
                <p:spPr bwMode="auto">
                  <a:xfrm>
                    <a:off x="9013678" y="6435059"/>
                    <a:ext cx="138070" cy="266365"/>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4" name="Rectangle 43"/>
                  <p:cNvSpPr>
                    <a:spLocks noChangeArrowheads="1"/>
                  </p:cNvSpPr>
                  <p:nvPr/>
                </p:nvSpPr>
                <p:spPr bwMode="auto">
                  <a:xfrm>
                    <a:off x="8776638" y="5500338"/>
                    <a:ext cx="854078" cy="138070"/>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5" name="Rectangle 44"/>
                  <p:cNvSpPr>
                    <a:spLocks noChangeArrowheads="1"/>
                  </p:cNvSpPr>
                  <p:nvPr/>
                </p:nvSpPr>
                <p:spPr bwMode="auto">
                  <a:xfrm>
                    <a:off x="8776638" y="5737379"/>
                    <a:ext cx="854078" cy="138070"/>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6" name="Rectangle 45"/>
                  <p:cNvSpPr>
                    <a:spLocks noChangeArrowheads="1"/>
                  </p:cNvSpPr>
                  <p:nvPr/>
                </p:nvSpPr>
                <p:spPr bwMode="auto">
                  <a:xfrm>
                    <a:off x="8776638" y="5976863"/>
                    <a:ext cx="854078" cy="135627"/>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7" name="Rectangle 46"/>
                  <p:cNvSpPr>
                    <a:spLocks noChangeArrowheads="1"/>
                  </p:cNvSpPr>
                  <p:nvPr/>
                </p:nvSpPr>
                <p:spPr bwMode="auto">
                  <a:xfrm>
                    <a:off x="8776638" y="6212681"/>
                    <a:ext cx="854078" cy="135627"/>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8" name="Rectangle 48"/>
                  <p:cNvSpPr>
                    <a:spLocks noChangeArrowheads="1"/>
                  </p:cNvSpPr>
                  <p:nvPr/>
                </p:nvSpPr>
                <p:spPr bwMode="auto">
                  <a:xfrm>
                    <a:off x="8842618" y="5176546"/>
                    <a:ext cx="410544" cy="164951"/>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9" name="Rectangle 49"/>
                  <p:cNvSpPr>
                    <a:spLocks noChangeArrowheads="1"/>
                  </p:cNvSpPr>
                  <p:nvPr/>
                </p:nvSpPr>
                <p:spPr bwMode="auto">
                  <a:xfrm>
                    <a:off x="7380053" y="4689026"/>
                    <a:ext cx="1055684" cy="2012399"/>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0" name="Rectangle 51"/>
                  <p:cNvSpPr>
                    <a:spLocks noChangeArrowheads="1"/>
                  </p:cNvSpPr>
                  <p:nvPr/>
                </p:nvSpPr>
                <p:spPr bwMode="auto">
                  <a:xfrm>
                    <a:off x="7959215" y="6435059"/>
                    <a:ext cx="139292" cy="266365"/>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1" name="Rectangle 52"/>
                  <p:cNvSpPr>
                    <a:spLocks noChangeArrowheads="1"/>
                  </p:cNvSpPr>
                  <p:nvPr/>
                </p:nvSpPr>
                <p:spPr bwMode="auto">
                  <a:xfrm>
                    <a:off x="7723397" y="6435059"/>
                    <a:ext cx="135626" cy="266365"/>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2" name="Rectangle 53"/>
                  <p:cNvSpPr>
                    <a:spLocks noChangeArrowheads="1"/>
                  </p:cNvSpPr>
                  <p:nvPr/>
                </p:nvSpPr>
                <p:spPr bwMode="auto">
                  <a:xfrm>
                    <a:off x="7483913" y="5500338"/>
                    <a:ext cx="854078" cy="138070"/>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3" name="Rectangle 54"/>
                  <p:cNvSpPr>
                    <a:spLocks noChangeArrowheads="1"/>
                  </p:cNvSpPr>
                  <p:nvPr/>
                </p:nvSpPr>
                <p:spPr bwMode="auto">
                  <a:xfrm>
                    <a:off x="7483913" y="5737379"/>
                    <a:ext cx="854078" cy="138070"/>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4" name="Rectangle 55"/>
                  <p:cNvSpPr>
                    <a:spLocks noChangeArrowheads="1"/>
                  </p:cNvSpPr>
                  <p:nvPr/>
                </p:nvSpPr>
                <p:spPr bwMode="auto">
                  <a:xfrm>
                    <a:off x="7483913" y="5976863"/>
                    <a:ext cx="854078" cy="135627"/>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5" name="Rectangle 56"/>
                  <p:cNvSpPr>
                    <a:spLocks noChangeArrowheads="1"/>
                  </p:cNvSpPr>
                  <p:nvPr/>
                </p:nvSpPr>
                <p:spPr bwMode="auto">
                  <a:xfrm>
                    <a:off x="7483913" y="6212681"/>
                    <a:ext cx="854078" cy="135627"/>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6" name="Rectangle 57"/>
                  <p:cNvSpPr>
                    <a:spLocks noChangeArrowheads="1"/>
                  </p:cNvSpPr>
                  <p:nvPr/>
                </p:nvSpPr>
                <p:spPr bwMode="auto">
                  <a:xfrm>
                    <a:off x="7483913" y="5027479"/>
                    <a:ext cx="854078" cy="135627"/>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7" name="Rectangle 58"/>
                  <p:cNvSpPr>
                    <a:spLocks noChangeArrowheads="1"/>
                  </p:cNvSpPr>
                  <p:nvPr/>
                </p:nvSpPr>
                <p:spPr bwMode="auto">
                  <a:xfrm>
                    <a:off x="7483913" y="5263298"/>
                    <a:ext cx="854078" cy="135627"/>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8" name="Rectangle 61"/>
                  <p:cNvSpPr>
                    <a:spLocks noChangeArrowheads="1"/>
                  </p:cNvSpPr>
                  <p:nvPr/>
                </p:nvSpPr>
                <p:spPr bwMode="auto">
                  <a:xfrm>
                    <a:off x="7483913" y="4790439"/>
                    <a:ext cx="854078" cy="138070"/>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9" name="Rectangle 65"/>
                  <p:cNvSpPr>
                    <a:spLocks noChangeArrowheads="1"/>
                  </p:cNvSpPr>
                  <p:nvPr/>
                </p:nvSpPr>
                <p:spPr bwMode="auto">
                  <a:xfrm>
                    <a:off x="5420195" y="4447097"/>
                    <a:ext cx="1059350" cy="225432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0" name="Rectangle 66"/>
                  <p:cNvSpPr>
                    <a:spLocks noChangeArrowheads="1"/>
                  </p:cNvSpPr>
                  <p:nvPr/>
                </p:nvSpPr>
                <p:spPr bwMode="auto">
                  <a:xfrm>
                    <a:off x="6003021" y="6435059"/>
                    <a:ext cx="135626" cy="26636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1" name="Rectangle 67"/>
                  <p:cNvSpPr>
                    <a:spLocks noChangeArrowheads="1"/>
                  </p:cNvSpPr>
                  <p:nvPr/>
                </p:nvSpPr>
                <p:spPr bwMode="auto">
                  <a:xfrm>
                    <a:off x="5763537" y="6435059"/>
                    <a:ext cx="138070" cy="26636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2" name="Rectangle 68"/>
                  <p:cNvSpPr>
                    <a:spLocks noChangeArrowheads="1"/>
                  </p:cNvSpPr>
                  <p:nvPr/>
                </p:nvSpPr>
                <p:spPr bwMode="auto">
                  <a:xfrm>
                    <a:off x="5524053" y="5500338"/>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3" name="Rectangle 69"/>
                  <p:cNvSpPr>
                    <a:spLocks noChangeArrowheads="1"/>
                  </p:cNvSpPr>
                  <p:nvPr/>
                </p:nvSpPr>
                <p:spPr bwMode="auto">
                  <a:xfrm>
                    <a:off x="5524053" y="5737379"/>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4" name="Rectangle 70"/>
                  <p:cNvSpPr>
                    <a:spLocks noChangeArrowheads="1"/>
                  </p:cNvSpPr>
                  <p:nvPr/>
                </p:nvSpPr>
                <p:spPr bwMode="auto">
                  <a:xfrm>
                    <a:off x="5524053" y="5976863"/>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5" name="Rectangle 71"/>
                  <p:cNvSpPr>
                    <a:spLocks noChangeArrowheads="1"/>
                  </p:cNvSpPr>
                  <p:nvPr/>
                </p:nvSpPr>
                <p:spPr bwMode="auto">
                  <a:xfrm>
                    <a:off x="5524053" y="6212681"/>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6" name="Rectangle 72"/>
                  <p:cNvSpPr>
                    <a:spLocks noChangeArrowheads="1"/>
                  </p:cNvSpPr>
                  <p:nvPr/>
                </p:nvSpPr>
                <p:spPr bwMode="auto">
                  <a:xfrm>
                    <a:off x="5524053" y="5027479"/>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7" name="Rectangle 73"/>
                  <p:cNvSpPr>
                    <a:spLocks noChangeArrowheads="1"/>
                  </p:cNvSpPr>
                  <p:nvPr/>
                </p:nvSpPr>
                <p:spPr bwMode="auto">
                  <a:xfrm>
                    <a:off x="5524053" y="5263298"/>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8" name="Rectangle 74"/>
                  <p:cNvSpPr>
                    <a:spLocks noChangeArrowheads="1"/>
                  </p:cNvSpPr>
                  <p:nvPr/>
                </p:nvSpPr>
                <p:spPr bwMode="auto">
                  <a:xfrm>
                    <a:off x="5524053" y="4553398"/>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9" name="Rectangle 75"/>
                  <p:cNvSpPr>
                    <a:spLocks noChangeArrowheads="1"/>
                  </p:cNvSpPr>
                  <p:nvPr/>
                </p:nvSpPr>
                <p:spPr bwMode="auto">
                  <a:xfrm>
                    <a:off x="5524053" y="4790439"/>
                    <a:ext cx="854079" cy="1380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0" name="Rectangle 76"/>
                  <p:cNvSpPr>
                    <a:spLocks noChangeArrowheads="1"/>
                  </p:cNvSpPr>
                  <p:nvPr/>
                </p:nvSpPr>
                <p:spPr bwMode="auto">
                  <a:xfrm>
                    <a:off x="8586028"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1" name="Rectangle 77"/>
                  <p:cNvSpPr>
                    <a:spLocks noChangeArrowheads="1"/>
                  </p:cNvSpPr>
                  <p:nvPr/>
                </p:nvSpPr>
                <p:spPr bwMode="auto">
                  <a:xfrm>
                    <a:off x="6479546" y="6634222"/>
                    <a:ext cx="1142437"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2" name="Rectangle 79"/>
                  <p:cNvSpPr>
                    <a:spLocks noChangeArrowheads="1"/>
                  </p:cNvSpPr>
                  <p:nvPr/>
                </p:nvSpPr>
                <p:spPr bwMode="auto">
                  <a:xfrm>
                    <a:off x="5318780" y="5044584"/>
                    <a:ext cx="101414" cy="1654198"/>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3" name="Freeform 84"/>
                  <p:cNvSpPr>
                    <a:spLocks/>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4" name="Oval 85"/>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5" name="Oval 86"/>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6" name="Freeform 87"/>
                  <p:cNvSpPr>
                    <a:spLocks/>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7" name="Oval 88"/>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8" name="Oval 89"/>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9" name="Freeform 90"/>
                  <p:cNvSpPr>
                    <a:spLocks/>
                  </p:cNvSpPr>
                  <p:nvPr/>
                </p:nvSpPr>
                <p:spPr bwMode="auto">
                  <a:xfrm>
                    <a:off x="11396912" y="6464383"/>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0" name="Oval 91"/>
                  <p:cNvSpPr>
                    <a:spLocks noChangeArrowheads="1"/>
                  </p:cNvSpPr>
                  <p:nvPr/>
                </p:nvSpPr>
                <p:spPr bwMode="auto">
                  <a:xfrm>
                    <a:off x="11295497" y="6299434"/>
                    <a:ext cx="248038"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1" name="Oval 92"/>
                  <p:cNvSpPr>
                    <a:spLocks noChangeArrowheads="1"/>
                  </p:cNvSpPr>
                  <p:nvPr/>
                </p:nvSpPr>
                <p:spPr bwMode="auto">
                  <a:xfrm>
                    <a:off x="11330931" y="6169916"/>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2" name="Freeform 93"/>
                  <p:cNvSpPr>
                    <a:spLocks/>
                  </p:cNvSpPr>
                  <p:nvPr/>
                </p:nvSpPr>
                <p:spPr bwMode="auto">
                  <a:xfrm>
                    <a:off x="11489161" y="6514883"/>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3" name="Oval 94"/>
                  <p:cNvSpPr>
                    <a:spLocks noChangeArrowheads="1"/>
                  </p:cNvSpPr>
                  <p:nvPr/>
                </p:nvSpPr>
                <p:spPr bwMode="auto">
                  <a:xfrm>
                    <a:off x="11506878" y="6403291"/>
                    <a:ext cx="169839" cy="17350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4" name="Oval 95"/>
                  <p:cNvSpPr>
                    <a:spLocks noChangeArrowheads="1"/>
                  </p:cNvSpPr>
                  <p:nvPr/>
                </p:nvSpPr>
                <p:spPr bwMode="auto">
                  <a:xfrm>
                    <a:off x="11530094" y="6314096"/>
                    <a:ext cx="123407" cy="12951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5" name="Freeform 96"/>
                  <p:cNvSpPr>
                    <a:spLocks/>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6"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7" name="Freeform 99"/>
                  <p:cNvSpPr>
                    <a:spLocks/>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8"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9"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0" name="Rectangle 78"/>
                  <p:cNvSpPr>
                    <a:spLocks noChangeArrowheads="1"/>
                  </p:cNvSpPr>
                  <p:nvPr/>
                </p:nvSpPr>
                <p:spPr bwMode="auto">
                  <a:xfrm>
                    <a:off x="4484278" y="6634222"/>
                    <a:ext cx="1139993"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1" name="Rectangle 76"/>
                  <p:cNvSpPr>
                    <a:spLocks noChangeArrowheads="1"/>
                  </p:cNvSpPr>
                  <p:nvPr/>
                </p:nvSpPr>
                <p:spPr bwMode="auto">
                  <a:xfrm>
                    <a:off x="8294494"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2" name="Freeform 90"/>
                  <p:cNvSpPr>
                    <a:spLocks/>
                  </p:cNvSpPr>
                  <p:nvPr/>
                </p:nvSpPr>
                <p:spPr bwMode="auto">
                  <a:xfrm>
                    <a:off x="10436830" y="6464383"/>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3" name="Oval 91"/>
                  <p:cNvSpPr>
                    <a:spLocks noChangeArrowheads="1"/>
                  </p:cNvSpPr>
                  <p:nvPr/>
                </p:nvSpPr>
                <p:spPr bwMode="auto">
                  <a:xfrm>
                    <a:off x="10335415" y="6299434"/>
                    <a:ext cx="248038"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4" name="Oval 92"/>
                  <p:cNvSpPr>
                    <a:spLocks noChangeArrowheads="1"/>
                  </p:cNvSpPr>
                  <p:nvPr/>
                </p:nvSpPr>
                <p:spPr bwMode="auto">
                  <a:xfrm>
                    <a:off x="10370849" y="6169916"/>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5" name="Rectangle 47"/>
                  <p:cNvSpPr>
                    <a:spLocks noChangeArrowheads="1"/>
                  </p:cNvSpPr>
                  <p:nvPr/>
                </p:nvSpPr>
                <p:spPr bwMode="auto">
                  <a:xfrm>
                    <a:off x="9728465" y="6634222"/>
                    <a:ext cx="2531689"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grpSp>
            <p:sp>
              <p:nvSpPr>
                <p:cNvPr id="495" name="Freeform 494"/>
                <p:cNvSpPr>
                  <a:spLocks noEditPoints="1"/>
                </p:cNvSpPr>
                <p:nvPr/>
              </p:nvSpPr>
              <p:spPr bwMode="auto">
                <a:xfrm flipH="1">
                  <a:off x="8903396" y="6638710"/>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496" name="Freeform 495"/>
                <p:cNvSpPr>
                  <a:spLocks noEditPoints="1"/>
                </p:cNvSpPr>
                <p:nvPr/>
              </p:nvSpPr>
              <p:spPr bwMode="auto">
                <a:xfrm>
                  <a:off x="7183039"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grpSp>
          <p:sp>
            <p:nvSpPr>
              <p:cNvPr id="246" name="Rectangle 20"/>
              <p:cNvSpPr>
                <a:spLocks noChangeArrowheads="1"/>
              </p:cNvSpPr>
              <p:nvPr/>
            </p:nvSpPr>
            <p:spPr bwMode="auto">
              <a:xfrm flipH="1">
                <a:off x="9776671" y="6233256"/>
                <a:ext cx="1227431" cy="19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2448" dirty="0">
                  <a:solidFill>
                    <a:srgbClr val="FFFFFF"/>
                  </a:solidFill>
                </a:endParaRPr>
              </a:p>
            </p:txBody>
          </p:sp>
          <p:cxnSp>
            <p:nvCxnSpPr>
              <p:cNvPr id="251" name="Straight Connector 250"/>
              <p:cNvCxnSpPr/>
              <p:nvPr/>
            </p:nvCxnSpPr>
            <p:spPr>
              <a:xfrm flipH="1">
                <a:off x="9523875" y="3820819"/>
                <a:ext cx="506917" cy="9097"/>
              </a:xfrm>
              <a:prstGeom prst="line">
                <a:avLst/>
              </a:prstGeom>
              <a:noFill/>
              <a:ln w="28575" cap="flat" cmpd="sng" algn="ctr">
                <a:solidFill>
                  <a:schemeClr val="bg2"/>
                </a:solidFill>
                <a:prstDash val="sysDash"/>
                <a:miter lim="800000"/>
                <a:headEnd type="none"/>
                <a:tailEnd type="none"/>
              </a:ln>
              <a:effectLst/>
            </p:spPr>
          </p:cxnSp>
          <p:cxnSp>
            <p:nvCxnSpPr>
              <p:cNvPr id="252" name="Straight Connector 251"/>
              <p:cNvCxnSpPr/>
              <p:nvPr/>
            </p:nvCxnSpPr>
            <p:spPr>
              <a:xfrm flipV="1">
                <a:off x="10054525" y="3813050"/>
                <a:ext cx="1106" cy="547139"/>
              </a:xfrm>
              <a:prstGeom prst="line">
                <a:avLst/>
              </a:prstGeom>
              <a:noFill/>
              <a:ln w="28575" cap="flat" cmpd="sng" algn="ctr">
                <a:solidFill>
                  <a:schemeClr val="bg2"/>
                </a:solidFill>
                <a:prstDash val="sysDash"/>
                <a:miter lim="800000"/>
                <a:headEnd type="none"/>
                <a:tailEnd type="none"/>
              </a:ln>
              <a:effectLst/>
            </p:spPr>
          </p:cxnSp>
          <p:cxnSp>
            <p:nvCxnSpPr>
              <p:cNvPr id="253" name="Straight Connector 252"/>
              <p:cNvCxnSpPr/>
              <p:nvPr/>
            </p:nvCxnSpPr>
            <p:spPr>
              <a:xfrm flipH="1">
                <a:off x="9375284" y="3557555"/>
                <a:ext cx="1509267" cy="160"/>
              </a:xfrm>
              <a:prstGeom prst="line">
                <a:avLst/>
              </a:prstGeom>
              <a:noFill/>
              <a:ln w="28575" cap="flat" cmpd="sng" algn="ctr">
                <a:solidFill>
                  <a:schemeClr val="bg2"/>
                </a:solidFill>
                <a:prstDash val="sysDash"/>
                <a:miter lim="800000"/>
                <a:headEnd type="none"/>
                <a:tailEnd type="none"/>
              </a:ln>
              <a:effectLst/>
            </p:spPr>
          </p:cxnSp>
          <p:cxnSp>
            <p:nvCxnSpPr>
              <p:cNvPr id="257" name="Straight Connector 256"/>
              <p:cNvCxnSpPr/>
              <p:nvPr/>
            </p:nvCxnSpPr>
            <p:spPr>
              <a:xfrm flipV="1">
                <a:off x="10878122" y="3593834"/>
                <a:ext cx="1106" cy="840504"/>
              </a:xfrm>
              <a:prstGeom prst="line">
                <a:avLst/>
              </a:prstGeom>
              <a:noFill/>
              <a:ln w="28575" cap="flat" cmpd="sng" algn="ctr">
                <a:solidFill>
                  <a:schemeClr val="bg2"/>
                </a:solidFill>
                <a:prstDash val="sysDash"/>
                <a:miter lim="800000"/>
                <a:headEnd type="none"/>
                <a:tailEnd type="none"/>
              </a:ln>
              <a:effectLst/>
            </p:spPr>
          </p:cxnSp>
          <p:cxnSp>
            <p:nvCxnSpPr>
              <p:cNvPr id="258" name="Straight Connector 257"/>
              <p:cNvCxnSpPr/>
              <p:nvPr/>
            </p:nvCxnSpPr>
            <p:spPr>
              <a:xfrm flipH="1" flipV="1">
                <a:off x="9302467" y="3278754"/>
                <a:ext cx="2415439" cy="15698"/>
              </a:xfrm>
              <a:prstGeom prst="line">
                <a:avLst/>
              </a:prstGeom>
              <a:noFill/>
              <a:ln w="28575" cap="flat" cmpd="sng" algn="ctr">
                <a:solidFill>
                  <a:schemeClr val="bg2"/>
                </a:solidFill>
                <a:prstDash val="sysDash"/>
                <a:miter lim="800000"/>
                <a:headEnd type="none"/>
                <a:tailEnd type="none"/>
              </a:ln>
              <a:effectLst/>
            </p:spPr>
          </p:cxnSp>
          <p:cxnSp>
            <p:nvCxnSpPr>
              <p:cNvPr id="259" name="Straight Connector 258"/>
              <p:cNvCxnSpPr/>
              <p:nvPr/>
            </p:nvCxnSpPr>
            <p:spPr>
              <a:xfrm flipV="1">
                <a:off x="11698157" y="3294454"/>
                <a:ext cx="3077" cy="1606230"/>
              </a:xfrm>
              <a:prstGeom prst="line">
                <a:avLst/>
              </a:prstGeom>
              <a:noFill/>
              <a:ln w="28575" cap="flat" cmpd="sng" algn="ctr">
                <a:solidFill>
                  <a:schemeClr val="bg2"/>
                </a:solidFill>
                <a:prstDash val="sysDash"/>
                <a:miter lim="800000"/>
                <a:headEnd type="none"/>
                <a:tailEnd type="none"/>
              </a:ln>
              <a:effectLst/>
            </p:spPr>
          </p:cxnSp>
          <p:grpSp>
            <p:nvGrpSpPr>
              <p:cNvPr id="260" name="Group 259"/>
              <p:cNvGrpSpPr/>
              <p:nvPr/>
            </p:nvGrpSpPr>
            <p:grpSpPr>
              <a:xfrm>
                <a:off x="10572864" y="4359009"/>
                <a:ext cx="631561" cy="710027"/>
                <a:chOff x="5694218" y="4030957"/>
                <a:chExt cx="764771" cy="823540"/>
              </a:xfrm>
            </p:grpSpPr>
            <p:sp>
              <p:nvSpPr>
                <p:cNvPr id="261" name="Flowchart: Process 260"/>
                <p:cNvSpPr/>
                <p:nvPr/>
              </p:nvSpPr>
              <p:spPr bwMode="auto">
                <a:xfrm>
                  <a:off x="5694218" y="4404350"/>
                  <a:ext cx="764771" cy="450147"/>
                </a:xfrm>
                <a:prstGeom prst="flowChartProcess">
                  <a:avLst/>
                </a:prstGeom>
                <a:solidFill>
                  <a:schemeClr val="bg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solidFill>
                      <a:srgbClr val="FFFFFF"/>
                    </a:solidFill>
                    <a:latin typeface="Calibri" panose="020F0502020204030204"/>
                    <a:ea typeface="Segoe UI" pitchFamily="34" charset="0"/>
                    <a:cs typeface="Segoe UI" pitchFamily="34" charset="0"/>
                  </a:endParaRPr>
                </a:p>
              </p:txBody>
            </p:sp>
            <p:sp>
              <p:nvSpPr>
                <p:cNvPr id="262" name="U-Turn Arrow 261"/>
                <p:cNvSpPr/>
                <p:nvPr/>
              </p:nvSpPr>
              <p:spPr bwMode="auto">
                <a:xfrm>
                  <a:off x="5896944" y="4030957"/>
                  <a:ext cx="432262" cy="733355"/>
                </a:xfrm>
                <a:prstGeom prst="uturnArrow">
                  <a:avLst/>
                </a:prstGeom>
                <a:solidFill>
                  <a:schemeClr val="bg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solidFill>
                      <a:srgbClr val="FFFFFF"/>
                    </a:solidFill>
                    <a:latin typeface="Calibri" panose="020F0502020204030204"/>
                    <a:ea typeface="Segoe UI" pitchFamily="34" charset="0"/>
                    <a:cs typeface="Segoe UI" pitchFamily="34" charset="0"/>
                  </a:endParaRPr>
                </a:p>
              </p:txBody>
            </p:sp>
            <p:sp>
              <p:nvSpPr>
                <p:cNvPr id="263" name="Oval 262"/>
                <p:cNvSpPr/>
                <p:nvPr/>
              </p:nvSpPr>
              <p:spPr bwMode="auto">
                <a:xfrm>
                  <a:off x="6023884" y="4492254"/>
                  <a:ext cx="104350" cy="95067"/>
                </a:xfrm>
                <a:prstGeom prst="ellipse">
                  <a:avLst/>
                </a:pr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solidFill>
                      <a:srgbClr val="FFFFFF"/>
                    </a:solidFill>
                    <a:latin typeface="Calibri" panose="020F0502020204030204"/>
                    <a:ea typeface="Segoe UI" pitchFamily="34" charset="0"/>
                    <a:cs typeface="Segoe UI" pitchFamily="34" charset="0"/>
                  </a:endParaRPr>
                </a:p>
              </p:txBody>
            </p:sp>
            <p:sp>
              <p:nvSpPr>
                <p:cNvPr id="264" name="Rectangle 263"/>
                <p:cNvSpPr/>
                <p:nvPr/>
              </p:nvSpPr>
              <p:spPr bwMode="auto">
                <a:xfrm>
                  <a:off x="6051300" y="4556679"/>
                  <a:ext cx="50291" cy="223338"/>
                </a:xfrm>
                <a:prstGeom prst="rect">
                  <a:avLst/>
                </a:pr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solidFill>
                      <a:srgbClr val="FFFFFF"/>
                    </a:solidFill>
                    <a:latin typeface="Calibri" panose="020F0502020204030204"/>
                    <a:ea typeface="Segoe UI" pitchFamily="34" charset="0"/>
                    <a:cs typeface="Segoe UI" pitchFamily="34" charset="0"/>
                  </a:endParaRPr>
                </a:p>
              </p:txBody>
            </p:sp>
          </p:grpSp>
          <p:grpSp>
            <p:nvGrpSpPr>
              <p:cNvPr id="271" name="Group 270"/>
              <p:cNvGrpSpPr/>
              <p:nvPr/>
            </p:nvGrpSpPr>
            <p:grpSpPr>
              <a:xfrm>
                <a:off x="9828960" y="4374490"/>
                <a:ext cx="477422" cy="536737"/>
                <a:chOff x="5694218" y="4030957"/>
                <a:chExt cx="764771" cy="823540"/>
              </a:xfrm>
            </p:grpSpPr>
            <p:sp>
              <p:nvSpPr>
                <p:cNvPr id="272" name="Flowchart: Process 271"/>
                <p:cNvSpPr/>
                <p:nvPr/>
              </p:nvSpPr>
              <p:spPr bwMode="auto">
                <a:xfrm>
                  <a:off x="5694218" y="4404351"/>
                  <a:ext cx="764771" cy="450146"/>
                </a:xfrm>
                <a:prstGeom prst="flowChartProcess">
                  <a:avLst/>
                </a:prstGeom>
                <a:solidFill>
                  <a:schemeClr val="bg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solidFill>
                      <a:srgbClr val="FFFFFF"/>
                    </a:solidFill>
                    <a:latin typeface="Calibri" panose="020F0502020204030204"/>
                    <a:ea typeface="Segoe UI" pitchFamily="34" charset="0"/>
                    <a:cs typeface="Segoe UI" pitchFamily="34" charset="0"/>
                  </a:endParaRPr>
                </a:p>
              </p:txBody>
            </p:sp>
            <p:sp>
              <p:nvSpPr>
                <p:cNvPr id="273" name="U-Turn Arrow 272"/>
                <p:cNvSpPr/>
                <p:nvPr/>
              </p:nvSpPr>
              <p:spPr bwMode="auto">
                <a:xfrm>
                  <a:off x="5886129" y="4030957"/>
                  <a:ext cx="432262" cy="733354"/>
                </a:xfrm>
                <a:prstGeom prst="uturnArrow">
                  <a:avLst/>
                </a:prstGeom>
                <a:solidFill>
                  <a:schemeClr val="bg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solidFill>
                      <a:srgbClr val="FFFFFF"/>
                    </a:solidFill>
                    <a:latin typeface="Calibri" panose="020F0502020204030204"/>
                    <a:ea typeface="Segoe UI" pitchFamily="34" charset="0"/>
                    <a:cs typeface="Segoe UI" pitchFamily="34" charset="0"/>
                  </a:endParaRPr>
                </a:p>
              </p:txBody>
            </p:sp>
            <p:sp>
              <p:nvSpPr>
                <p:cNvPr id="274" name="Oval 273"/>
                <p:cNvSpPr/>
                <p:nvPr/>
              </p:nvSpPr>
              <p:spPr bwMode="auto">
                <a:xfrm>
                  <a:off x="6023884" y="4492254"/>
                  <a:ext cx="104350" cy="95067"/>
                </a:xfrm>
                <a:prstGeom prst="ellipse">
                  <a:avLst/>
                </a:pr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solidFill>
                      <a:srgbClr val="FFFFFF"/>
                    </a:solidFill>
                    <a:latin typeface="Calibri" panose="020F0502020204030204"/>
                    <a:ea typeface="Segoe UI" pitchFamily="34" charset="0"/>
                    <a:cs typeface="Segoe UI" pitchFamily="34" charset="0"/>
                  </a:endParaRPr>
                </a:p>
              </p:txBody>
            </p:sp>
            <p:sp>
              <p:nvSpPr>
                <p:cNvPr id="275" name="Rectangle 274"/>
                <p:cNvSpPr/>
                <p:nvPr/>
              </p:nvSpPr>
              <p:spPr bwMode="auto">
                <a:xfrm>
                  <a:off x="6051459" y="4556679"/>
                  <a:ext cx="50291" cy="223338"/>
                </a:xfrm>
                <a:prstGeom prst="rect">
                  <a:avLst/>
                </a:pr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solidFill>
                      <a:srgbClr val="FFFFFF"/>
                    </a:solidFill>
                    <a:latin typeface="Calibri" panose="020F0502020204030204"/>
                    <a:ea typeface="Segoe UI" pitchFamily="34" charset="0"/>
                    <a:cs typeface="Segoe UI" pitchFamily="34" charset="0"/>
                  </a:endParaRPr>
                </a:p>
              </p:txBody>
            </p:sp>
          </p:grpSp>
          <p:sp>
            <p:nvSpPr>
              <p:cNvPr id="276" name="Freeform 275"/>
              <p:cNvSpPr>
                <a:spLocks/>
              </p:cNvSpPr>
              <p:nvPr/>
            </p:nvSpPr>
            <p:spPr bwMode="auto">
              <a:xfrm>
                <a:off x="7394554" y="5507144"/>
                <a:ext cx="5040246" cy="1478340"/>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sp>
            <p:nvSpPr>
              <p:cNvPr id="277" name="Freeform 29"/>
              <p:cNvSpPr>
                <a:spLocks/>
              </p:cNvSpPr>
              <p:nvPr/>
            </p:nvSpPr>
            <p:spPr bwMode="auto">
              <a:xfrm>
                <a:off x="7684400" y="6387148"/>
                <a:ext cx="3521641" cy="59259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grpSp>
            <p:nvGrpSpPr>
              <p:cNvPr id="278" name="Group 37"/>
              <p:cNvGrpSpPr/>
              <p:nvPr/>
            </p:nvGrpSpPr>
            <p:grpSpPr>
              <a:xfrm>
                <a:off x="9770604" y="4860414"/>
                <a:ext cx="595942" cy="1705451"/>
                <a:chOff x="5893176" y="3792885"/>
                <a:chExt cx="585200" cy="1674708"/>
              </a:xfrm>
            </p:grpSpPr>
            <p:sp>
              <p:nvSpPr>
                <p:cNvPr id="279"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8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8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8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8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8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8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8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87"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88"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89"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90"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91"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92"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93"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94"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95"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96"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97"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98"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99"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00"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01"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02"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03"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04"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05"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06"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09"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10"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11"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12"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grpSp>
          <p:grpSp>
            <p:nvGrpSpPr>
              <p:cNvPr id="313" name="Group 37"/>
              <p:cNvGrpSpPr/>
              <p:nvPr/>
            </p:nvGrpSpPr>
            <p:grpSpPr>
              <a:xfrm>
                <a:off x="10573795" y="5038633"/>
                <a:ext cx="683454" cy="1955892"/>
                <a:chOff x="5893176" y="3792885"/>
                <a:chExt cx="585200" cy="1674708"/>
              </a:xfrm>
            </p:grpSpPr>
            <p:sp>
              <p:nvSpPr>
                <p:cNvPr id="314"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15"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16"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17"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18"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19"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20"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21"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22"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23"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24"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25"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26"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27"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28"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29"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30"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31"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32"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33"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34"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35"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36"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37"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38"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39"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40"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41"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42"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43"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44"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45"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grpSp>
          <p:grpSp>
            <p:nvGrpSpPr>
              <p:cNvPr id="346" name="Group 37"/>
              <p:cNvGrpSpPr/>
              <p:nvPr/>
            </p:nvGrpSpPr>
            <p:grpSpPr>
              <a:xfrm>
                <a:off x="11477806" y="5007950"/>
                <a:ext cx="487580" cy="1395345"/>
                <a:chOff x="5893176" y="3792885"/>
                <a:chExt cx="585200" cy="1674708"/>
              </a:xfrm>
            </p:grpSpPr>
            <p:sp>
              <p:nvSpPr>
                <p:cNvPr id="34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4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4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5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5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5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5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5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5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5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5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6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6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6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6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6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6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6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6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6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6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7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7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7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73" name="Freeform 656"/>
                <p:cNvSpPr>
                  <a:spLocks/>
                </p:cNvSpPr>
                <p:nvPr/>
              </p:nvSpPr>
              <p:spPr bwMode="auto">
                <a:xfrm>
                  <a:off x="6081503"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7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7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7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7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sp>
              <p:nvSpPr>
                <p:cNvPr id="37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FFFFFF"/>
                    </a:solidFill>
                    <a:latin typeface="Calibri" panose="020F0502020204030204"/>
                  </a:endParaRPr>
                </a:p>
              </p:txBody>
            </p:sp>
          </p:grpSp>
          <p:sp>
            <p:nvSpPr>
              <p:cNvPr id="2" name="Rectangle 1"/>
              <p:cNvSpPr/>
              <p:nvPr/>
            </p:nvSpPr>
            <p:spPr bwMode="auto">
              <a:xfrm>
                <a:off x="11468036" y="4522629"/>
                <a:ext cx="466397" cy="4836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b="1" dirty="0">
                  <a:solidFill>
                    <a:srgbClr val="FFFFFF"/>
                  </a:solidFill>
                  <a:latin typeface="Segoe UI Light"/>
                  <a:ea typeface="Segoe UI" pitchFamily="34" charset="0"/>
                  <a:cs typeface="Segoe UI" pitchFamily="34" charset="0"/>
                </a:endParaRPr>
              </a:p>
            </p:txBody>
          </p:sp>
          <p:sp>
            <p:nvSpPr>
              <p:cNvPr id="379" name="Freeform 6"/>
              <p:cNvSpPr>
                <a:spLocks/>
              </p:cNvSpPr>
              <p:nvPr/>
            </p:nvSpPr>
            <p:spPr bwMode="auto">
              <a:xfrm>
                <a:off x="11553416" y="4623233"/>
                <a:ext cx="324842" cy="281252"/>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ysClr val="window" lastClr="FFFF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solidFill>
                    <a:srgbClr val="FFFFFF"/>
                  </a:solidFill>
                </a:endParaRPr>
              </a:p>
            </p:txBody>
          </p:sp>
          <p:sp>
            <p:nvSpPr>
              <p:cNvPr id="385" name="TextBox 384"/>
              <p:cNvSpPr txBox="1"/>
              <p:nvPr/>
            </p:nvSpPr>
            <p:spPr>
              <a:xfrm>
                <a:off x="8388800" y="4108672"/>
                <a:ext cx="1263627" cy="284750"/>
              </a:xfrm>
              <a:prstGeom prst="rect">
                <a:avLst/>
              </a:prstGeom>
              <a:noFill/>
            </p:spPr>
            <p:txBody>
              <a:bodyPr wrap="square" rtlCol="0">
                <a:spAutoFit/>
              </a:bodyPr>
              <a:lstStyle/>
              <a:p>
                <a:pPr defTabSz="951304">
                  <a:defRPr/>
                </a:pPr>
                <a:r>
                  <a:rPr lang="en-US" sz="1428" kern="0" dirty="0">
                    <a:solidFill>
                      <a:srgbClr val="505050"/>
                    </a:solidFill>
                    <a:latin typeface="Segoe UI Light"/>
                  </a:rPr>
                  <a:t>SQL Database</a:t>
                </a:r>
              </a:p>
            </p:txBody>
          </p:sp>
          <p:grpSp>
            <p:nvGrpSpPr>
              <p:cNvPr id="4" name="Group 3"/>
              <p:cNvGrpSpPr/>
              <p:nvPr/>
            </p:nvGrpSpPr>
            <p:grpSpPr>
              <a:xfrm>
                <a:off x="8382863" y="2382466"/>
                <a:ext cx="1252886" cy="1662094"/>
                <a:chOff x="11227315" y="1279574"/>
                <a:chExt cx="1252886" cy="1662094"/>
              </a:xfrm>
            </p:grpSpPr>
            <p:sp>
              <p:nvSpPr>
                <p:cNvPr id="388" name="Freeform 100"/>
                <p:cNvSpPr>
                  <a:spLocks/>
                </p:cNvSpPr>
                <p:nvPr/>
              </p:nvSpPr>
              <p:spPr bwMode="auto">
                <a:xfrm>
                  <a:off x="11227315" y="1279574"/>
                  <a:ext cx="1252886" cy="1662094"/>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0" rIns="0" bIns="45720" numCol="1" anchor="t" anchorCtr="0" compatLnSpc="1">
                  <a:prstTxWarp prst="textNoShape">
                    <a:avLst/>
                  </a:prstTxWarp>
                </a:bodyPr>
                <a:lstStyle/>
                <a:p>
                  <a:pPr algn="ctr" defTabSz="951304">
                    <a:spcBef>
                      <a:spcPts val="612"/>
                    </a:spcBef>
                    <a:defRPr/>
                  </a:pPr>
                  <a:r>
                    <a:rPr lang="en-US" sz="1600" kern="0" dirty="0">
                      <a:solidFill>
                        <a:srgbClr val="FFFFFF"/>
                      </a:solidFill>
                      <a:latin typeface="Segoe UI Semibold" panose="020B0702040204020203" pitchFamily="34" charset="0"/>
                      <a:cs typeface="Segoe UI Semibold" panose="020B0702040204020203" pitchFamily="34" charset="0"/>
                    </a:rPr>
                    <a:t>Customer 1</a:t>
                  </a:r>
                </a:p>
                <a:p>
                  <a:pPr algn="ctr" defTabSz="951304">
                    <a:spcBef>
                      <a:spcPts val="612"/>
                    </a:spcBef>
                    <a:defRPr/>
                  </a:pPr>
                  <a:r>
                    <a:rPr lang="en-US" sz="1600" kern="0" dirty="0">
                      <a:solidFill>
                        <a:srgbClr val="FFFFFF"/>
                      </a:solidFill>
                      <a:latin typeface="Segoe UI Semibold" panose="020B0702040204020203" pitchFamily="34" charset="0"/>
                      <a:cs typeface="Segoe UI Semibold" panose="020B0702040204020203" pitchFamily="34" charset="0"/>
                    </a:rPr>
                    <a:t>Customer 2</a:t>
                  </a:r>
                </a:p>
                <a:p>
                  <a:pPr algn="ctr" defTabSz="951304">
                    <a:spcBef>
                      <a:spcPts val="612"/>
                    </a:spcBef>
                    <a:defRPr/>
                  </a:pPr>
                  <a:r>
                    <a:rPr lang="en-US" sz="1600" kern="0" dirty="0">
                      <a:solidFill>
                        <a:srgbClr val="FFFFFF"/>
                      </a:solidFill>
                      <a:latin typeface="Segoe UI Semibold" panose="020B0702040204020203" pitchFamily="34" charset="0"/>
                      <a:cs typeface="Segoe UI Semibold" panose="020B0702040204020203" pitchFamily="34" charset="0"/>
                    </a:rPr>
                    <a:t>Customer 3</a:t>
                  </a:r>
                </a:p>
              </p:txBody>
            </p:sp>
            <p:sp>
              <p:nvSpPr>
                <p:cNvPr id="389" name="Oval 101"/>
                <p:cNvSpPr>
                  <a:spLocks noChangeArrowheads="1"/>
                </p:cNvSpPr>
                <p:nvPr/>
              </p:nvSpPr>
              <p:spPr bwMode="auto">
                <a:xfrm>
                  <a:off x="11409186" y="1365457"/>
                  <a:ext cx="884093" cy="2677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endParaRPr lang="en-US" sz="1100" dirty="0">
                    <a:solidFill>
                      <a:srgbClr val="505050"/>
                    </a:solidFill>
                  </a:endParaRPr>
                </a:p>
              </p:txBody>
            </p:sp>
          </p:grpSp>
        </p:grpSp>
      </p:grpSp>
      <p:sp>
        <p:nvSpPr>
          <p:cNvPr id="684" name="Title 3"/>
          <p:cNvSpPr>
            <a:spLocks noGrp="1"/>
          </p:cNvSpPr>
          <p:nvPr>
            <p:ph type="title"/>
          </p:nvPr>
        </p:nvSpPr>
        <p:spPr>
          <a:xfrm>
            <a:off x="275082" y="296905"/>
            <a:ext cx="11888047" cy="917575"/>
          </a:xfrm>
        </p:spPr>
        <p:txBody>
          <a:bodyPr/>
          <a:lstStyle/>
          <a:p>
            <a:r>
              <a:rPr lang="en-US" sz="4800" dirty="0">
                <a:solidFill>
                  <a:schemeClr val="bg1"/>
                </a:solidFill>
              </a:rPr>
              <a:t>Need for Row-Level Security (RLS)</a:t>
            </a:r>
            <a:br>
              <a:rPr lang="en-US" sz="4800" dirty="0">
                <a:solidFill>
                  <a:schemeClr val="bg1"/>
                </a:solidFill>
              </a:rPr>
            </a:br>
            <a:r>
              <a:rPr lang="en-US" sz="3600" dirty="0">
                <a:solidFill>
                  <a:schemeClr val="bg2"/>
                </a:solidFill>
              </a:rPr>
              <a:t>Collect actual metrics about query while running</a:t>
            </a:r>
            <a:endParaRPr lang="en-US" dirty="0">
              <a:solidFill>
                <a:schemeClr val="bg2"/>
              </a:solidFill>
            </a:endParaRPr>
          </a:p>
        </p:txBody>
      </p:sp>
    </p:spTree>
    <p:extLst>
      <p:ext uri="{BB962C8B-B14F-4D97-AF65-F5344CB8AC3E}">
        <p14:creationId xmlns:p14="http://schemas.microsoft.com/office/powerpoint/2010/main" val="2935361855"/>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50" name="Group 249"/>
          <p:cNvGrpSpPr/>
          <p:nvPr/>
        </p:nvGrpSpPr>
        <p:grpSpPr>
          <a:xfrm>
            <a:off x="4776503" y="1775189"/>
            <a:ext cx="5873325" cy="2537846"/>
            <a:chOff x="4775709" y="1775188"/>
            <a:chExt cx="6194710" cy="3468579"/>
          </a:xfrm>
        </p:grpSpPr>
        <p:grpSp>
          <p:nvGrpSpPr>
            <p:cNvPr id="182" name="Group 181"/>
            <p:cNvGrpSpPr/>
            <p:nvPr/>
          </p:nvGrpSpPr>
          <p:grpSpPr>
            <a:xfrm>
              <a:off x="4775709" y="1775188"/>
              <a:ext cx="2922906" cy="3468579"/>
              <a:chOff x="5066096" y="1775188"/>
              <a:chExt cx="2922906" cy="3468579"/>
            </a:xfrm>
          </p:grpSpPr>
          <p:grpSp>
            <p:nvGrpSpPr>
              <p:cNvPr id="97" name="Group 96"/>
              <p:cNvGrpSpPr/>
              <p:nvPr/>
            </p:nvGrpSpPr>
            <p:grpSpPr>
              <a:xfrm>
                <a:off x="5066096" y="1775188"/>
                <a:ext cx="2922906" cy="3468579"/>
                <a:chOff x="7994055" y="1965311"/>
                <a:chExt cx="1373108" cy="1821582"/>
              </a:xfrm>
            </p:grpSpPr>
            <p:sp>
              <p:nvSpPr>
                <p:cNvPr id="95" name="Freeform 100"/>
                <p:cNvSpPr>
                  <a:spLocks/>
                </p:cNvSpPr>
                <p:nvPr/>
              </p:nvSpPr>
              <p:spPr bwMode="auto">
                <a:xfrm>
                  <a:off x="7994055" y="1965311"/>
                  <a:ext cx="1373108" cy="1821582"/>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0" rIns="0" bIns="45720" numCol="1" anchor="t" anchorCtr="0" compatLnSpc="1">
                  <a:prstTxWarp prst="textNoShape">
                    <a:avLst/>
                  </a:prstTxWarp>
                </a:bodyPr>
                <a:lstStyle/>
                <a:p>
                  <a:pPr algn="ctr" defTabSz="951304">
                    <a:spcBef>
                      <a:spcPts val="612"/>
                    </a:spcBef>
                    <a:defRPr/>
                  </a:pPr>
                  <a:endParaRPr lang="en-US" sz="1400" kern="0" dirty="0">
                    <a:solidFill>
                      <a:srgbClr val="FFFFFF"/>
                    </a:solidFill>
                    <a:latin typeface="Segoe UI Semibold" panose="020B0702040204020203" pitchFamily="34" charset="0"/>
                    <a:cs typeface="Segoe UI Semibold" panose="020B0702040204020203" pitchFamily="34" charset="0"/>
                  </a:endParaRPr>
                </a:p>
              </p:txBody>
            </p:sp>
            <p:sp>
              <p:nvSpPr>
                <p:cNvPr id="96" name="Oval 101"/>
                <p:cNvSpPr>
                  <a:spLocks noChangeArrowheads="1"/>
                </p:cNvSpPr>
                <p:nvPr/>
              </p:nvSpPr>
              <p:spPr bwMode="auto">
                <a:xfrm>
                  <a:off x="8193378" y="2059435"/>
                  <a:ext cx="968927" cy="2934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endParaRPr lang="en-US" sz="1050" dirty="0">
                    <a:solidFill>
                      <a:srgbClr val="505050"/>
                    </a:solidFill>
                  </a:endParaRPr>
                </a:p>
              </p:txBody>
            </p:sp>
          </p:grpSp>
          <p:grpSp>
            <p:nvGrpSpPr>
              <p:cNvPr id="180" name="Group 179"/>
              <p:cNvGrpSpPr/>
              <p:nvPr/>
            </p:nvGrpSpPr>
            <p:grpSpPr>
              <a:xfrm>
                <a:off x="5394356" y="2790018"/>
                <a:ext cx="2266386" cy="2013067"/>
                <a:chOff x="5394356" y="2790018"/>
                <a:chExt cx="2266386" cy="2013067"/>
              </a:xfrm>
            </p:grpSpPr>
            <p:sp>
              <p:nvSpPr>
                <p:cNvPr id="131" name="Rectangle 130"/>
                <p:cNvSpPr/>
                <p:nvPr/>
              </p:nvSpPr>
              <p:spPr bwMode="auto">
                <a:xfrm>
                  <a:off x="5583525" y="4315575"/>
                  <a:ext cx="1888048" cy="48751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Security Policy</a:t>
                  </a:r>
                </a:p>
              </p:txBody>
            </p:sp>
            <p:grpSp>
              <p:nvGrpSpPr>
                <p:cNvPr id="156" name="Group 155"/>
                <p:cNvGrpSpPr/>
                <p:nvPr/>
              </p:nvGrpSpPr>
              <p:grpSpPr>
                <a:xfrm>
                  <a:off x="5394356" y="2790018"/>
                  <a:ext cx="2266386" cy="1323531"/>
                  <a:chOff x="5389224" y="3009637"/>
                  <a:chExt cx="2266386" cy="1323531"/>
                </a:xfrm>
              </p:grpSpPr>
              <p:sp>
                <p:nvSpPr>
                  <p:cNvPr id="120" name="Rectangle 119"/>
                  <p:cNvSpPr/>
                  <p:nvPr/>
                </p:nvSpPr>
                <p:spPr bwMode="auto">
                  <a:xfrm>
                    <a:off x="5389224" y="3009637"/>
                    <a:ext cx="2266386" cy="34399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p:cNvSpPr/>
                  <p:nvPr/>
                </p:nvSpPr>
                <p:spPr bwMode="auto">
                  <a:xfrm>
                    <a:off x="5389224" y="3329498"/>
                    <a:ext cx="2266386" cy="3439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p:cNvSpPr/>
                  <p:nvPr/>
                </p:nvSpPr>
                <p:spPr bwMode="auto">
                  <a:xfrm>
                    <a:off x="5389224" y="3672780"/>
                    <a:ext cx="2266386" cy="343999"/>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5389224" y="3989169"/>
                    <a:ext cx="2266386" cy="343999"/>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30" name="TextBox 129"/>
                  <p:cNvSpPr txBox="1"/>
                  <p:nvPr/>
                </p:nvSpPr>
                <p:spPr>
                  <a:xfrm>
                    <a:off x="5483513" y="3082210"/>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rgbClr val="FFFFFF"/>
                            </a:gs>
                            <a:gs pos="30000">
                              <a:srgbClr val="FFFFFF"/>
                            </a:gs>
                          </a:gsLst>
                          <a:lin ang="5400000" scaled="0"/>
                        </a:gradFill>
                      </a:rPr>
                      <a:t>BlogID</a:t>
                    </a:r>
                  </a:p>
                </p:txBody>
              </p:sp>
              <p:sp>
                <p:nvSpPr>
                  <p:cNvPr id="133" name="TextBox 132"/>
                  <p:cNvSpPr txBox="1"/>
                  <p:nvPr/>
                </p:nvSpPr>
                <p:spPr>
                  <a:xfrm>
                    <a:off x="6077958" y="3082210"/>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rgbClr val="FFFFFF"/>
                            </a:gs>
                            <a:gs pos="30000">
                              <a:srgbClr val="FFFFFF"/>
                            </a:gs>
                          </a:gsLst>
                          <a:lin ang="5400000" scaled="0"/>
                        </a:gradFill>
                      </a:rPr>
                      <a:t>Name</a:t>
                    </a:r>
                  </a:p>
                </p:txBody>
              </p:sp>
              <p:sp>
                <p:nvSpPr>
                  <p:cNvPr id="134" name="TextBox 133"/>
                  <p:cNvSpPr txBox="1"/>
                  <p:nvPr/>
                </p:nvSpPr>
                <p:spPr>
                  <a:xfrm>
                    <a:off x="6580881" y="3082210"/>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rgbClr val="FFFFFF"/>
                            </a:gs>
                            <a:gs pos="30000">
                              <a:srgbClr val="FFFFFF"/>
                            </a:gs>
                          </a:gsLst>
                          <a:lin ang="5400000" scaled="0"/>
                        </a:gradFill>
                      </a:rPr>
                      <a:t>URL</a:t>
                    </a:r>
                  </a:p>
                </p:txBody>
              </p:sp>
              <p:sp>
                <p:nvSpPr>
                  <p:cNvPr id="135" name="TextBox 134"/>
                  <p:cNvSpPr txBox="1"/>
                  <p:nvPr/>
                </p:nvSpPr>
                <p:spPr>
                  <a:xfrm>
                    <a:off x="7083805" y="3082210"/>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rgbClr val="FFFFFF"/>
                            </a:gs>
                            <a:gs pos="30000">
                              <a:srgbClr val="FFFFFF"/>
                            </a:gs>
                          </a:gsLst>
                          <a:lin ang="5400000" scaled="0"/>
                        </a:gradFill>
                      </a:rPr>
                      <a:t>Tenant</a:t>
                    </a:r>
                  </a:p>
                </p:txBody>
              </p:sp>
              <p:sp>
                <p:nvSpPr>
                  <p:cNvPr id="136" name="TextBox 135"/>
                  <p:cNvSpPr txBox="1"/>
                  <p:nvPr/>
                </p:nvSpPr>
                <p:spPr>
                  <a:xfrm>
                    <a:off x="5483513" y="34251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rgbClr val="FFFFFF"/>
                            </a:gs>
                            <a:gs pos="30000">
                              <a:srgbClr val="FFFFFF"/>
                            </a:gs>
                          </a:gsLst>
                          <a:lin ang="5400000" scaled="0"/>
                        </a:gradFill>
                      </a:rPr>
                      <a:t>…</a:t>
                    </a:r>
                  </a:p>
                </p:txBody>
              </p:sp>
              <p:sp>
                <p:nvSpPr>
                  <p:cNvPr id="137" name="TextBox 136"/>
                  <p:cNvSpPr txBox="1"/>
                  <p:nvPr/>
                </p:nvSpPr>
                <p:spPr>
                  <a:xfrm>
                    <a:off x="6077958" y="34251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rgbClr val="FFFFFF"/>
                            </a:gs>
                            <a:gs pos="30000">
                              <a:srgbClr val="FFFFFF"/>
                            </a:gs>
                          </a:gsLst>
                          <a:lin ang="5400000" scaled="0"/>
                        </a:gradFill>
                      </a:rPr>
                      <a:t>…</a:t>
                    </a:r>
                  </a:p>
                </p:txBody>
              </p:sp>
              <p:sp>
                <p:nvSpPr>
                  <p:cNvPr id="138" name="TextBox 137"/>
                  <p:cNvSpPr txBox="1"/>
                  <p:nvPr/>
                </p:nvSpPr>
                <p:spPr>
                  <a:xfrm>
                    <a:off x="6580881" y="34251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rgbClr val="FFFFFF"/>
                            </a:gs>
                            <a:gs pos="30000">
                              <a:srgbClr val="FFFFFF"/>
                            </a:gs>
                          </a:gsLst>
                          <a:lin ang="5400000" scaled="0"/>
                        </a:gradFill>
                      </a:rPr>
                      <a:t>…</a:t>
                    </a:r>
                  </a:p>
                </p:txBody>
              </p:sp>
              <p:sp>
                <p:nvSpPr>
                  <p:cNvPr id="139" name="TextBox 138"/>
                  <p:cNvSpPr txBox="1"/>
                  <p:nvPr/>
                </p:nvSpPr>
                <p:spPr>
                  <a:xfrm>
                    <a:off x="7083805" y="34251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rgbClr val="FFFFFF"/>
                            </a:gs>
                            <a:gs pos="30000">
                              <a:srgbClr val="FFFFFF"/>
                            </a:gs>
                          </a:gsLst>
                          <a:lin ang="5400000" scaled="0"/>
                        </a:gradFill>
                      </a:rPr>
                      <a:t>1</a:t>
                    </a:r>
                  </a:p>
                </p:txBody>
              </p:sp>
              <p:sp>
                <p:nvSpPr>
                  <p:cNvPr id="148" name="TextBox 147"/>
                  <p:cNvSpPr txBox="1"/>
                  <p:nvPr/>
                </p:nvSpPr>
                <p:spPr>
                  <a:xfrm>
                    <a:off x="5483513" y="37807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rgbClr val="BA141A">
                            <a:lumMod val="50000"/>
                          </a:srgbClr>
                        </a:solidFill>
                      </a:rPr>
                      <a:t>…</a:t>
                    </a:r>
                  </a:p>
                </p:txBody>
              </p:sp>
              <p:sp>
                <p:nvSpPr>
                  <p:cNvPr id="149" name="TextBox 148"/>
                  <p:cNvSpPr txBox="1"/>
                  <p:nvPr/>
                </p:nvSpPr>
                <p:spPr>
                  <a:xfrm>
                    <a:off x="6077958" y="37807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rgbClr val="BA141A">
                            <a:lumMod val="50000"/>
                          </a:srgbClr>
                        </a:solidFill>
                      </a:rPr>
                      <a:t>…</a:t>
                    </a:r>
                  </a:p>
                </p:txBody>
              </p:sp>
              <p:sp>
                <p:nvSpPr>
                  <p:cNvPr id="150" name="TextBox 149"/>
                  <p:cNvSpPr txBox="1"/>
                  <p:nvPr/>
                </p:nvSpPr>
                <p:spPr>
                  <a:xfrm>
                    <a:off x="6580881" y="37807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rgbClr val="BA141A">
                            <a:lumMod val="50000"/>
                          </a:srgbClr>
                        </a:solidFill>
                      </a:rPr>
                      <a:t>…</a:t>
                    </a:r>
                  </a:p>
                </p:txBody>
              </p:sp>
              <p:sp>
                <p:nvSpPr>
                  <p:cNvPr id="151" name="TextBox 150"/>
                  <p:cNvSpPr txBox="1"/>
                  <p:nvPr/>
                </p:nvSpPr>
                <p:spPr>
                  <a:xfrm>
                    <a:off x="7083805" y="37807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rgbClr val="BA141A">
                            <a:lumMod val="50000"/>
                          </a:srgbClr>
                        </a:solidFill>
                      </a:rPr>
                      <a:t>3</a:t>
                    </a:r>
                  </a:p>
                </p:txBody>
              </p:sp>
              <p:sp>
                <p:nvSpPr>
                  <p:cNvPr id="152" name="TextBox 151"/>
                  <p:cNvSpPr txBox="1"/>
                  <p:nvPr/>
                </p:nvSpPr>
                <p:spPr>
                  <a:xfrm>
                    <a:off x="5483513" y="40728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rgbClr val="BA141A">
                            <a:lumMod val="50000"/>
                          </a:srgbClr>
                        </a:solidFill>
                      </a:rPr>
                      <a:t>…</a:t>
                    </a:r>
                  </a:p>
                </p:txBody>
              </p:sp>
              <p:sp>
                <p:nvSpPr>
                  <p:cNvPr id="153" name="TextBox 152"/>
                  <p:cNvSpPr txBox="1"/>
                  <p:nvPr/>
                </p:nvSpPr>
                <p:spPr>
                  <a:xfrm>
                    <a:off x="6077958" y="40728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rgbClr val="BA141A">
                            <a:lumMod val="50000"/>
                          </a:srgbClr>
                        </a:solidFill>
                      </a:rPr>
                      <a:t>…</a:t>
                    </a:r>
                  </a:p>
                </p:txBody>
              </p:sp>
              <p:sp>
                <p:nvSpPr>
                  <p:cNvPr id="154" name="TextBox 153"/>
                  <p:cNvSpPr txBox="1"/>
                  <p:nvPr/>
                </p:nvSpPr>
                <p:spPr>
                  <a:xfrm>
                    <a:off x="6580881" y="40728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rgbClr val="BA141A">
                            <a:lumMod val="50000"/>
                          </a:srgbClr>
                        </a:solidFill>
                      </a:rPr>
                      <a:t>…</a:t>
                    </a:r>
                  </a:p>
                </p:txBody>
              </p:sp>
              <p:sp>
                <p:nvSpPr>
                  <p:cNvPr id="155" name="TextBox 154"/>
                  <p:cNvSpPr txBox="1"/>
                  <p:nvPr/>
                </p:nvSpPr>
                <p:spPr>
                  <a:xfrm>
                    <a:off x="7083805" y="40728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rgbClr val="BA141A">
                            <a:lumMod val="50000"/>
                          </a:srgbClr>
                        </a:solidFill>
                      </a:rPr>
                      <a:t>3</a:t>
                    </a:r>
                  </a:p>
                </p:txBody>
              </p:sp>
            </p:grpSp>
          </p:grpSp>
        </p:grpSp>
        <p:grpSp>
          <p:nvGrpSpPr>
            <p:cNvPr id="181" name="Group 180"/>
            <p:cNvGrpSpPr/>
            <p:nvPr/>
          </p:nvGrpSpPr>
          <p:grpSpPr>
            <a:xfrm>
              <a:off x="7838771" y="1775188"/>
              <a:ext cx="2922906" cy="3468579"/>
              <a:chOff x="8766351" y="1775188"/>
              <a:chExt cx="2922906" cy="3468579"/>
            </a:xfrm>
          </p:grpSpPr>
          <p:grpSp>
            <p:nvGrpSpPr>
              <p:cNvPr id="98" name="Group 97"/>
              <p:cNvGrpSpPr/>
              <p:nvPr/>
            </p:nvGrpSpPr>
            <p:grpSpPr>
              <a:xfrm>
                <a:off x="8766351" y="1775188"/>
                <a:ext cx="2922906" cy="3468579"/>
                <a:chOff x="7994055" y="1965311"/>
                <a:chExt cx="1373108" cy="1821582"/>
              </a:xfrm>
            </p:grpSpPr>
            <p:sp>
              <p:nvSpPr>
                <p:cNvPr id="99" name="Freeform 100"/>
                <p:cNvSpPr>
                  <a:spLocks/>
                </p:cNvSpPr>
                <p:nvPr/>
              </p:nvSpPr>
              <p:spPr bwMode="auto">
                <a:xfrm>
                  <a:off x="7994055" y="1965311"/>
                  <a:ext cx="1373108" cy="1821582"/>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0" rIns="0" bIns="45720" numCol="1" anchor="t" anchorCtr="0" compatLnSpc="1">
                  <a:prstTxWarp prst="textNoShape">
                    <a:avLst/>
                  </a:prstTxWarp>
                </a:bodyPr>
                <a:lstStyle/>
                <a:p>
                  <a:pPr algn="ctr" defTabSz="951304">
                    <a:spcBef>
                      <a:spcPts val="612"/>
                    </a:spcBef>
                    <a:defRPr/>
                  </a:pPr>
                  <a:endParaRPr lang="en-US" sz="1400" kern="0" dirty="0">
                    <a:solidFill>
                      <a:srgbClr val="FFFFFF"/>
                    </a:solidFill>
                    <a:latin typeface="Segoe UI Semibold" panose="020B0702040204020203" pitchFamily="34" charset="0"/>
                    <a:cs typeface="Segoe UI Semibold" panose="020B0702040204020203" pitchFamily="34" charset="0"/>
                  </a:endParaRPr>
                </a:p>
              </p:txBody>
            </p:sp>
            <p:sp>
              <p:nvSpPr>
                <p:cNvPr id="100" name="Oval 101"/>
                <p:cNvSpPr>
                  <a:spLocks noChangeArrowheads="1"/>
                </p:cNvSpPr>
                <p:nvPr/>
              </p:nvSpPr>
              <p:spPr bwMode="auto">
                <a:xfrm>
                  <a:off x="8193378" y="2059435"/>
                  <a:ext cx="968927" cy="2934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endParaRPr lang="en-US" sz="1050" dirty="0">
                    <a:solidFill>
                      <a:srgbClr val="505050"/>
                    </a:solidFill>
                  </a:endParaRPr>
                </a:p>
              </p:txBody>
            </p:sp>
          </p:grpSp>
          <p:grpSp>
            <p:nvGrpSpPr>
              <p:cNvPr id="179" name="Group 178"/>
              <p:cNvGrpSpPr/>
              <p:nvPr/>
            </p:nvGrpSpPr>
            <p:grpSpPr>
              <a:xfrm>
                <a:off x="9094611" y="2790018"/>
                <a:ext cx="2266386" cy="2013067"/>
                <a:chOff x="9094611" y="2790018"/>
                <a:chExt cx="2266386" cy="2013067"/>
              </a:xfrm>
            </p:grpSpPr>
            <p:sp>
              <p:nvSpPr>
                <p:cNvPr id="157" name="Rectangle 156"/>
                <p:cNvSpPr/>
                <p:nvPr/>
              </p:nvSpPr>
              <p:spPr bwMode="auto">
                <a:xfrm>
                  <a:off x="9283780" y="4315575"/>
                  <a:ext cx="1888048" cy="48751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Security Policy</a:t>
                  </a:r>
                </a:p>
              </p:txBody>
            </p:sp>
            <p:grpSp>
              <p:nvGrpSpPr>
                <p:cNvPr id="158" name="Group 157"/>
                <p:cNvGrpSpPr/>
                <p:nvPr/>
              </p:nvGrpSpPr>
              <p:grpSpPr>
                <a:xfrm>
                  <a:off x="9094611" y="2790018"/>
                  <a:ext cx="2266386" cy="1323531"/>
                  <a:chOff x="5389224" y="3009637"/>
                  <a:chExt cx="2266386" cy="1323531"/>
                </a:xfrm>
              </p:grpSpPr>
              <p:sp>
                <p:nvSpPr>
                  <p:cNvPr id="159" name="Rectangle 158"/>
                  <p:cNvSpPr/>
                  <p:nvPr/>
                </p:nvSpPr>
                <p:spPr bwMode="auto">
                  <a:xfrm>
                    <a:off x="5389224" y="3009637"/>
                    <a:ext cx="2266386" cy="34399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5389224" y="3329498"/>
                    <a:ext cx="2266386" cy="343999"/>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5389224" y="3672780"/>
                    <a:ext cx="2266386" cy="343999"/>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p:cNvSpPr/>
                  <p:nvPr/>
                </p:nvSpPr>
                <p:spPr bwMode="auto">
                  <a:xfrm>
                    <a:off x="5389224" y="3989169"/>
                    <a:ext cx="2266386" cy="3439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3" name="TextBox 162"/>
                  <p:cNvSpPr txBox="1"/>
                  <p:nvPr/>
                </p:nvSpPr>
                <p:spPr>
                  <a:xfrm>
                    <a:off x="5483513" y="3082210"/>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rgbClr val="FFFFFF"/>
                            </a:gs>
                            <a:gs pos="30000">
                              <a:srgbClr val="FFFFFF"/>
                            </a:gs>
                          </a:gsLst>
                          <a:lin ang="5400000" scaled="0"/>
                        </a:gradFill>
                      </a:rPr>
                      <a:t>BlogID</a:t>
                    </a:r>
                  </a:p>
                </p:txBody>
              </p:sp>
              <p:sp>
                <p:nvSpPr>
                  <p:cNvPr id="164" name="TextBox 163"/>
                  <p:cNvSpPr txBox="1"/>
                  <p:nvPr/>
                </p:nvSpPr>
                <p:spPr>
                  <a:xfrm>
                    <a:off x="6077958" y="3082210"/>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rgbClr val="FFFFFF"/>
                            </a:gs>
                            <a:gs pos="30000">
                              <a:srgbClr val="FFFFFF"/>
                            </a:gs>
                          </a:gsLst>
                          <a:lin ang="5400000" scaled="0"/>
                        </a:gradFill>
                      </a:rPr>
                      <a:t>Name</a:t>
                    </a:r>
                  </a:p>
                </p:txBody>
              </p:sp>
              <p:sp>
                <p:nvSpPr>
                  <p:cNvPr id="165" name="TextBox 164"/>
                  <p:cNvSpPr txBox="1"/>
                  <p:nvPr/>
                </p:nvSpPr>
                <p:spPr>
                  <a:xfrm>
                    <a:off x="6580881" y="3082210"/>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rgbClr val="FFFFFF"/>
                            </a:gs>
                            <a:gs pos="30000">
                              <a:srgbClr val="FFFFFF"/>
                            </a:gs>
                          </a:gsLst>
                          <a:lin ang="5400000" scaled="0"/>
                        </a:gradFill>
                      </a:rPr>
                      <a:t>URL</a:t>
                    </a:r>
                  </a:p>
                </p:txBody>
              </p:sp>
              <p:sp>
                <p:nvSpPr>
                  <p:cNvPr id="166" name="TextBox 165"/>
                  <p:cNvSpPr txBox="1"/>
                  <p:nvPr/>
                </p:nvSpPr>
                <p:spPr>
                  <a:xfrm>
                    <a:off x="7083805" y="3082210"/>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rgbClr val="FFFFFF"/>
                            </a:gs>
                            <a:gs pos="30000">
                              <a:srgbClr val="FFFFFF"/>
                            </a:gs>
                          </a:gsLst>
                          <a:lin ang="5400000" scaled="0"/>
                        </a:gradFill>
                      </a:rPr>
                      <a:t>Tenant</a:t>
                    </a:r>
                  </a:p>
                </p:txBody>
              </p:sp>
              <p:sp>
                <p:nvSpPr>
                  <p:cNvPr id="167" name="TextBox 166"/>
                  <p:cNvSpPr txBox="1"/>
                  <p:nvPr/>
                </p:nvSpPr>
                <p:spPr>
                  <a:xfrm>
                    <a:off x="5483513" y="34251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rgbClr val="FFFFFF"/>
                            </a:gs>
                            <a:gs pos="30000">
                              <a:srgbClr val="FFFFFF"/>
                            </a:gs>
                          </a:gsLst>
                          <a:lin ang="5400000" scaled="0"/>
                        </a:gradFill>
                      </a:rPr>
                      <a:t>…</a:t>
                    </a:r>
                  </a:p>
                </p:txBody>
              </p:sp>
              <p:sp>
                <p:nvSpPr>
                  <p:cNvPr id="168" name="TextBox 167"/>
                  <p:cNvSpPr txBox="1"/>
                  <p:nvPr/>
                </p:nvSpPr>
                <p:spPr>
                  <a:xfrm>
                    <a:off x="6077958" y="34251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rgbClr val="FFFFFF"/>
                            </a:gs>
                            <a:gs pos="30000">
                              <a:srgbClr val="FFFFFF"/>
                            </a:gs>
                          </a:gsLst>
                          <a:lin ang="5400000" scaled="0"/>
                        </a:gradFill>
                      </a:rPr>
                      <a:t>…</a:t>
                    </a:r>
                  </a:p>
                </p:txBody>
              </p:sp>
              <p:sp>
                <p:nvSpPr>
                  <p:cNvPr id="169" name="TextBox 168"/>
                  <p:cNvSpPr txBox="1"/>
                  <p:nvPr/>
                </p:nvSpPr>
                <p:spPr>
                  <a:xfrm>
                    <a:off x="6580881" y="34251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rgbClr val="FFFFFF"/>
                            </a:gs>
                            <a:gs pos="30000">
                              <a:srgbClr val="FFFFFF"/>
                            </a:gs>
                          </a:gsLst>
                          <a:lin ang="5400000" scaled="0"/>
                        </a:gradFill>
                      </a:rPr>
                      <a:t>…</a:t>
                    </a:r>
                  </a:p>
                </p:txBody>
              </p:sp>
              <p:sp>
                <p:nvSpPr>
                  <p:cNvPr id="170" name="TextBox 169"/>
                  <p:cNvSpPr txBox="1"/>
                  <p:nvPr/>
                </p:nvSpPr>
                <p:spPr>
                  <a:xfrm>
                    <a:off x="7083805" y="34251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rgbClr val="FFFFFF"/>
                            </a:gs>
                            <a:gs pos="30000">
                              <a:srgbClr val="FFFFFF"/>
                            </a:gs>
                          </a:gsLst>
                          <a:lin ang="5400000" scaled="0"/>
                        </a:gradFill>
                      </a:rPr>
                      <a:t>2</a:t>
                    </a:r>
                  </a:p>
                </p:txBody>
              </p:sp>
              <p:sp>
                <p:nvSpPr>
                  <p:cNvPr id="171" name="TextBox 170"/>
                  <p:cNvSpPr txBox="1"/>
                  <p:nvPr/>
                </p:nvSpPr>
                <p:spPr>
                  <a:xfrm>
                    <a:off x="5483513" y="3742608"/>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rgbClr val="FFFFFF"/>
                        </a:solidFill>
                      </a:rPr>
                      <a:t>…</a:t>
                    </a:r>
                  </a:p>
                </p:txBody>
              </p:sp>
              <p:sp>
                <p:nvSpPr>
                  <p:cNvPr id="172" name="TextBox 171"/>
                  <p:cNvSpPr txBox="1"/>
                  <p:nvPr/>
                </p:nvSpPr>
                <p:spPr>
                  <a:xfrm>
                    <a:off x="6077958" y="3742608"/>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rgbClr val="FFFFFF"/>
                        </a:solidFill>
                      </a:rPr>
                      <a:t>…</a:t>
                    </a:r>
                  </a:p>
                </p:txBody>
              </p:sp>
              <p:sp>
                <p:nvSpPr>
                  <p:cNvPr id="173" name="TextBox 172"/>
                  <p:cNvSpPr txBox="1"/>
                  <p:nvPr/>
                </p:nvSpPr>
                <p:spPr>
                  <a:xfrm>
                    <a:off x="6580881" y="3742608"/>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rgbClr val="FFFFFF"/>
                        </a:solidFill>
                      </a:rPr>
                      <a:t>…</a:t>
                    </a:r>
                  </a:p>
                </p:txBody>
              </p:sp>
              <p:sp>
                <p:nvSpPr>
                  <p:cNvPr id="174" name="TextBox 173"/>
                  <p:cNvSpPr txBox="1"/>
                  <p:nvPr/>
                </p:nvSpPr>
                <p:spPr>
                  <a:xfrm>
                    <a:off x="7083805" y="3733084"/>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rgbClr val="FFFFFF"/>
                        </a:solidFill>
                      </a:rPr>
                      <a:t>2</a:t>
                    </a:r>
                  </a:p>
                </p:txBody>
              </p:sp>
              <p:sp>
                <p:nvSpPr>
                  <p:cNvPr id="175" name="TextBox 174"/>
                  <p:cNvSpPr txBox="1"/>
                  <p:nvPr/>
                </p:nvSpPr>
                <p:spPr>
                  <a:xfrm>
                    <a:off x="5483513" y="40728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rgbClr val="FFFFFF"/>
                        </a:solidFill>
                      </a:rPr>
                      <a:t>…</a:t>
                    </a:r>
                  </a:p>
                </p:txBody>
              </p:sp>
              <p:sp>
                <p:nvSpPr>
                  <p:cNvPr id="176" name="TextBox 175"/>
                  <p:cNvSpPr txBox="1"/>
                  <p:nvPr/>
                </p:nvSpPr>
                <p:spPr>
                  <a:xfrm>
                    <a:off x="6077958" y="40728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rgbClr val="FFFFFF"/>
                        </a:solidFill>
                      </a:rPr>
                      <a:t>…</a:t>
                    </a:r>
                  </a:p>
                </p:txBody>
              </p:sp>
              <p:sp>
                <p:nvSpPr>
                  <p:cNvPr id="177" name="TextBox 176"/>
                  <p:cNvSpPr txBox="1"/>
                  <p:nvPr/>
                </p:nvSpPr>
                <p:spPr>
                  <a:xfrm>
                    <a:off x="6580881" y="40728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rgbClr val="FFFFFF"/>
                        </a:solidFill>
                      </a:rPr>
                      <a:t>…</a:t>
                    </a:r>
                  </a:p>
                </p:txBody>
              </p:sp>
              <p:sp>
                <p:nvSpPr>
                  <p:cNvPr id="178" name="TextBox 177"/>
                  <p:cNvSpPr txBox="1"/>
                  <p:nvPr/>
                </p:nvSpPr>
                <p:spPr>
                  <a:xfrm>
                    <a:off x="7083805" y="40728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rgbClr val="FFFFFF"/>
                        </a:solidFill>
                      </a:rPr>
                      <a:t>4</a:t>
                    </a:r>
                  </a:p>
                </p:txBody>
              </p:sp>
            </p:grpSp>
          </p:grpSp>
        </p:grpSp>
        <p:cxnSp>
          <p:nvCxnSpPr>
            <p:cNvPr id="216" name="Elbow Connector 215"/>
            <p:cNvCxnSpPr/>
            <p:nvPr/>
          </p:nvCxnSpPr>
          <p:spPr>
            <a:xfrm flipV="1">
              <a:off x="10244248" y="3302915"/>
              <a:ext cx="189169" cy="1243380"/>
            </a:xfrm>
            <a:prstGeom prst="bentConnector3">
              <a:avLst>
                <a:gd name="adj1" fmla="val 383647"/>
              </a:avLst>
            </a:prstGeom>
            <a:ln w="3175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flipH="1">
              <a:off x="10433417" y="3595702"/>
              <a:ext cx="537002" cy="0"/>
            </a:xfrm>
            <a:prstGeom prst="straightConnector1">
              <a:avLst/>
            </a:prstGeom>
            <a:ln w="3175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 name="Title 1"/>
          <p:cNvSpPr txBox="1">
            <a:spLocks/>
          </p:cNvSpPr>
          <p:nvPr/>
        </p:nvSpPr>
        <p:spPr>
          <a:xfrm>
            <a:off x="275113" y="29689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RLS introduction</a:t>
            </a:r>
          </a:p>
        </p:txBody>
      </p:sp>
      <p:grpSp>
        <p:nvGrpSpPr>
          <p:cNvPr id="105" name="Group 104"/>
          <p:cNvGrpSpPr/>
          <p:nvPr/>
        </p:nvGrpSpPr>
        <p:grpSpPr>
          <a:xfrm>
            <a:off x="1545460" y="3279397"/>
            <a:ext cx="1766620" cy="1277257"/>
            <a:chOff x="2046691" y="3889829"/>
            <a:chExt cx="1766620" cy="1277257"/>
          </a:xfrm>
        </p:grpSpPr>
        <p:sp>
          <p:nvSpPr>
            <p:cNvPr id="103" name="Rectangle 102"/>
            <p:cNvSpPr/>
            <p:nvPr/>
          </p:nvSpPr>
          <p:spPr bwMode="auto">
            <a:xfrm>
              <a:off x="2046691" y="3889829"/>
              <a:ext cx="1766620" cy="127725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2122891" y="4267201"/>
              <a:ext cx="1614221" cy="8210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rgbClr val="505050"/>
                  </a:solidFill>
                  <a:ea typeface="Segoe UI" pitchFamily="34" charset="0"/>
                  <a:cs typeface="Segoe UI" pitchFamily="34" charset="0"/>
                </a:rPr>
                <a:t>Client App</a:t>
              </a:r>
            </a:p>
          </p:txBody>
        </p:sp>
      </p:grpSp>
      <p:grpSp>
        <p:nvGrpSpPr>
          <p:cNvPr id="112" name="Group 111"/>
          <p:cNvGrpSpPr/>
          <p:nvPr/>
        </p:nvGrpSpPr>
        <p:grpSpPr>
          <a:xfrm>
            <a:off x="435025" y="1485296"/>
            <a:ext cx="802850" cy="1155693"/>
            <a:chOff x="492392" y="1775188"/>
            <a:chExt cx="802850" cy="1155693"/>
          </a:xfrm>
        </p:grpSpPr>
        <p:grpSp>
          <p:nvGrpSpPr>
            <p:cNvPr id="30" name="Group 29"/>
            <p:cNvGrpSpPr/>
            <p:nvPr/>
          </p:nvGrpSpPr>
          <p:grpSpPr>
            <a:xfrm>
              <a:off x="492392" y="1775188"/>
              <a:ext cx="802850" cy="809843"/>
              <a:chOff x="504147" y="1481021"/>
              <a:chExt cx="706499" cy="712653"/>
            </a:xfrm>
          </p:grpSpPr>
          <p:grpSp>
            <p:nvGrpSpPr>
              <p:cNvPr id="59" name="Group 58"/>
              <p:cNvGrpSpPr/>
              <p:nvPr/>
            </p:nvGrpSpPr>
            <p:grpSpPr>
              <a:xfrm>
                <a:off x="504147" y="1481021"/>
                <a:ext cx="706499" cy="712653"/>
                <a:chOff x="-3351069" y="3635378"/>
                <a:chExt cx="561975" cy="566871"/>
              </a:xfrm>
            </p:grpSpPr>
            <p:sp>
              <p:nvSpPr>
                <p:cNvPr id="61" name="Oval 118"/>
                <p:cNvSpPr>
                  <a:spLocks noChangeArrowheads="1"/>
                </p:cNvSpPr>
                <p:nvPr/>
              </p:nvSpPr>
              <p:spPr bwMode="auto">
                <a:xfrm>
                  <a:off x="-3351069" y="3635378"/>
                  <a:ext cx="561975" cy="5651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2" name="Freeform 119"/>
                <p:cNvSpPr>
                  <a:spLocks/>
                </p:cNvSpPr>
                <p:nvPr/>
              </p:nvSpPr>
              <p:spPr bwMode="auto">
                <a:xfrm>
                  <a:off x="-3170094" y="3692528"/>
                  <a:ext cx="196850" cy="131762"/>
                </a:xfrm>
                <a:custGeom>
                  <a:avLst/>
                  <a:gdLst>
                    <a:gd name="T0" fmla="*/ 28 w 52"/>
                    <a:gd name="T1" fmla="*/ 0 h 35"/>
                    <a:gd name="T2" fmla="*/ 24 w 52"/>
                    <a:gd name="T3" fmla="*/ 0 h 35"/>
                    <a:gd name="T4" fmla="*/ 0 w 52"/>
                    <a:gd name="T5" fmla="*/ 24 h 35"/>
                    <a:gd name="T6" fmla="*/ 0 w 52"/>
                    <a:gd name="T7" fmla="*/ 35 h 35"/>
                    <a:gd name="T8" fmla="*/ 52 w 52"/>
                    <a:gd name="T9" fmla="*/ 35 h 35"/>
                    <a:gd name="T10" fmla="*/ 52 w 52"/>
                    <a:gd name="T11" fmla="*/ 24 h 35"/>
                    <a:gd name="T12" fmla="*/ 28 w 5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52" h="35">
                      <a:moveTo>
                        <a:pt x="28" y="0"/>
                      </a:moveTo>
                      <a:cubicBezTo>
                        <a:pt x="24" y="0"/>
                        <a:pt x="24" y="0"/>
                        <a:pt x="24" y="0"/>
                      </a:cubicBezTo>
                      <a:cubicBezTo>
                        <a:pt x="11" y="0"/>
                        <a:pt x="0" y="10"/>
                        <a:pt x="0" y="24"/>
                      </a:cubicBezTo>
                      <a:cubicBezTo>
                        <a:pt x="0" y="35"/>
                        <a:pt x="0" y="35"/>
                        <a:pt x="0" y="35"/>
                      </a:cubicBezTo>
                      <a:cubicBezTo>
                        <a:pt x="52" y="35"/>
                        <a:pt x="52" y="35"/>
                        <a:pt x="52" y="35"/>
                      </a:cubicBezTo>
                      <a:cubicBezTo>
                        <a:pt x="52" y="24"/>
                        <a:pt x="52" y="24"/>
                        <a:pt x="52" y="24"/>
                      </a:cubicBezTo>
                      <a:cubicBezTo>
                        <a:pt x="52" y="10"/>
                        <a:pt x="41" y="0"/>
                        <a:pt x="28" y="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3" name="Freeform 120"/>
                <p:cNvSpPr>
                  <a:spLocks/>
                </p:cNvSpPr>
                <p:nvPr/>
              </p:nvSpPr>
              <p:spPr bwMode="auto">
                <a:xfrm>
                  <a:off x="-3192319" y="3854453"/>
                  <a:ext cx="241300" cy="49212"/>
                </a:xfrm>
                <a:custGeom>
                  <a:avLst/>
                  <a:gdLst>
                    <a:gd name="T0" fmla="*/ 61 w 64"/>
                    <a:gd name="T1" fmla="*/ 0 h 13"/>
                    <a:gd name="T2" fmla="*/ 3 w 64"/>
                    <a:gd name="T3" fmla="*/ 0 h 13"/>
                    <a:gd name="T4" fmla="*/ 0 w 64"/>
                    <a:gd name="T5" fmla="*/ 3 h 13"/>
                    <a:gd name="T6" fmla="*/ 0 w 64"/>
                    <a:gd name="T7" fmla="*/ 10 h 13"/>
                    <a:gd name="T8" fmla="*/ 3 w 64"/>
                    <a:gd name="T9" fmla="*/ 13 h 13"/>
                    <a:gd name="T10" fmla="*/ 61 w 64"/>
                    <a:gd name="T11" fmla="*/ 13 h 13"/>
                    <a:gd name="T12" fmla="*/ 64 w 64"/>
                    <a:gd name="T13" fmla="*/ 10 h 13"/>
                    <a:gd name="T14" fmla="*/ 64 w 64"/>
                    <a:gd name="T15" fmla="*/ 3 h 13"/>
                    <a:gd name="T16" fmla="*/ 61 w 6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3">
                      <a:moveTo>
                        <a:pt x="61" y="0"/>
                      </a:moveTo>
                      <a:cubicBezTo>
                        <a:pt x="3" y="0"/>
                        <a:pt x="3" y="0"/>
                        <a:pt x="3" y="0"/>
                      </a:cubicBezTo>
                      <a:cubicBezTo>
                        <a:pt x="1" y="0"/>
                        <a:pt x="0" y="1"/>
                        <a:pt x="0" y="3"/>
                      </a:cubicBezTo>
                      <a:cubicBezTo>
                        <a:pt x="0" y="10"/>
                        <a:pt x="0" y="10"/>
                        <a:pt x="0" y="10"/>
                      </a:cubicBezTo>
                      <a:cubicBezTo>
                        <a:pt x="0" y="12"/>
                        <a:pt x="1" y="13"/>
                        <a:pt x="3" y="13"/>
                      </a:cubicBezTo>
                      <a:cubicBezTo>
                        <a:pt x="61" y="13"/>
                        <a:pt x="61" y="13"/>
                        <a:pt x="61" y="13"/>
                      </a:cubicBezTo>
                      <a:cubicBezTo>
                        <a:pt x="63" y="13"/>
                        <a:pt x="64" y="12"/>
                        <a:pt x="64" y="10"/>
                      </a:cubicBezTo>
                      <a:cubicBezTo>
                        <a:pt x="64" y="3"/>
                        <a:pt x="64" y="3"/>
                        <a:pt x="64" y="3"/>
                      </a:cubicBezTo>
                      <a:cubicBezTo>
                        <a:pt x="64" y="1"/>
                        <a:pt x="63" y="0"/>
                        <a:pt x="61" y="0"/>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4" name="Freeform 121"/>
                <p:cNvSpPr>
                  <a:spLocks/>
                </p:cNvSpPr>
                <p:nvPr/>
              </p:nvSpPr>
              <p:spPr bwMode="auto">
                <a:xfrm>
                  <a:off x="-3292465" y="4040324"/>
                  <a:ext cx="441325" cy="161925"/>
                </a:xfrm>
                <a:custGeom>
                  <a:avLst/>
                  <a:gdLst>
                    <a:gd name="T0" fmla="*/ 58 w 117"/>
                    <a:gd name="T1" fmla="*/ 43 h 43"/>
                    <a:gd name="T2" fmla="*/ 117 w 117"/>
                    <a:gd name="T3" fmla="*/ 16 h 43"/>
                    <a:gd name="T4" fmla="*/ 93 w 117"/>
                    <a:gd name="T5" fmla="*/ 0 h 43"/>
                    <a:gd name="T6" fmla="*/ 23 w 117"/>
                    <a:gd name="T7" fmla="*/ 0 h 43"/>
                    <a:gd name="T8" fmla="*/ 0 w 117"/>
                    <a:gd name="T9" fmla="*/ 15 h 43"/>
                    <a:gd name="T10" fmla="*/ 58 w 117"/>
                    <a:gd name="T11" fmla="*/ 43 h 43"/>
                  </a:gdLst>
                  <a:ahLst/>
                  <a:cxnLst>
                    <a:cxn ang="0">
                      <a:pos x="T0" y="T1"/>
                    </a:cxn>
                    <a:cxn ang="0">
                      <a:pos x="T2" y="T3"/>
                    </a:cxn>
                    <a:cxn ang="0">
                      <a:pos x="T4" y="T5"/>
                    </a:cxn>
                    <a:cxn ang="0">
                      <a:pos x="T6" y="T7"/>
                    </a:cxn>
                    <a:cxn ang="0">
                      <a:pos x="T8" y="T9"/>
                    </a:cxn>
                    <a:cxn ang="0">
                      <a:pos x="T10" y="T11"/>
                    </a:cxn>
                  </a:cxnLst>
                  <a:rect l="0" t="0" r="r" b="b"/>
                  <a:pathLst>
                    <a:path w="117" h="43">
                      <a:moveTo>
                        <a:pt x="58" y="43"/>
                      </a:moveTo>
                      <a:cubicBezTo>
                        <a:pt x="82" y="43"/>
                        <a:pt x="103" y="33"/>
                        <a:pt x="117" y="16"/>
                      </a:cubicBezTo>
                      <a:cubicBezTo>
                        <a:pt x="112" y="7"/>
                        <a:pt x="104" y="0"/>
                        <a:pt x="93" y="0"/>
                      </a:cubicBezTo>
                      <a:cubicBezTo>
                        <a:pt x="93" y="0"/>
                        <a:pt x="93" y="0"/>
                        <a:pt x="23" y="0"/>
                      </a:cubicBezTo>
                      <a:cubicBezTo>
                        <a:pt x="13" y="0"/>
                        <a:pt x="4" y="6"/>
                        <a:pt x="0" y="15"/>
                      </a:cubicBezTo>
                      <a:cubicBezTo>
                        <a:pt x="14" y="32"/>
                        <a:pt x="35" y="43"/>
                        <a:pt x="58" y="4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5" name="Freeform 122"/>
                <p:cNvSpPr>
                  <a:spLocks/>
                </p:cNvSpPr>
                <p:nvPr/>
              </p:nvSpPr>
              <p:spPr bwMode="auto">
                <a:xfrm>
                  <a:off x="-3112944" y="3944940"/>
                  <a:ext cx="82550" cy="138112"/>
                </a:xfrm>
                <a:custGeom>
                  <a:avLst/>
                  <a:gdLst>
                    <a:gd name="T0" fmla="*/ 0 w 52"/>
                    <a:gd name="T1" fmla="*/ 61 h 87"/>
                    <a:gd name="T2" fmla="*/ 26 w 52"/>
                    <a:gd name="T3" fmla="*/ 87 h 87"/>
                    <a:gd name="T4" fmla="*/ 52 w 52"/>
                    <a:gd name="T5" fmla="*/ 61 h 87"/>
                    <a:gd name="T6" fmla="*/ 52 w 52"/>
                    <a:gd name="T7" fmla="*/ 0 h 87"/>
                    <a:gd name="T8" fmla="*/ 0 w 52"/>
                    <a:gd name="T9" fmla="*/ 0 h 87"/>
                    <a:gd name="T10" fmla="*/ 0 w 52"/>
                    <a:gd name="T11" fmla="*/ 61 h 87"/>
                  </a:gdLst>
                  <a:ahLst/>
                  <a:cxnLst>
                    <a:cxn ang="0">
                      <a:pos x="T0" y="T1"/>
                    </a:cxn>
                    <a:cxn ang="0">
                      <a:pos x="T2" y="T3"/>
                    </a:cxn>
                    <a:cxn ang="0">
                      <a:pos x="T4" y="T5"/>
                    </a:cxn>
                    <a:cxn ang="0">
                      <a:pos x="T6" y="T7"/>
                    </a:cxn>
                    <a:cxn ang="0">
                      <a:pos x="T8" y="T9"/>
                    </a:cxn>
                    <a:cxn ang="0">
                      <a:pos x="T10" y="T11"/>
                    </a:cxn>
                  </a:cxnLst>
                  <a:rect l="0" t="0" r="r" b="b"/>
                  <a:pathLst>
                    <a:path w="52" h="87">
                      <a:moveTo>
                        <a:pt x="0" y="61"/>
                      </a:moveTo>
                      <a:lnTo>
                        <a:pt x="26" y="87"/>
                      </a:lnTo>
                      <a:lnTo>
                        <a:pt x="52" y="61"/>
                      </a:lnTo>
                      <a:lnTo>
                        <a:pt x="52" y="0"/>
                      </a:lnTo>
                      <a:lnTo>
                        <a:pt x="0" y="0"/>
                      </a:lnTo>
                      <a:lnTo>
                        <a:pt x="0" y="61"/>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6" name="Freeform 123"/>
                <p:cNvSpPr>
                  <a:spLocks/>
                </p:cNvSpPr>
                <p:nvPr/>
              </p:nvSpPr>
              <p:spPr bwMode="auto">
                <a:xfrm>
                  <a:off x="-3112944" y="3944940"/>
                  <a:ext cx="82550" cy="71437"/>
                </a:xfrm>
                <a:custGeom>
                  <a:avLst/>
                  <a:gdLst>
                    <a:gd name="T0" fmla="*/ 0 w 22"/>
                    <a:gd name="T1" fmla="*/ 18 h 19"/>
                    <a:gd name="T2" fmla="*/ 11 w 22"/>
                    <a:gd name="T3" fmla="*/ 19 h 19"/>
                    <a:gd name="T4" fmla="*/ 22 w 22"/>
                    <a:gd name="T5" fmla="*/ 18 h 19"/>
                    <a:gd name="T6" fmla="*/ 22 w 22"/>
                    <a:gd name="T7" fmla="*/ 0 h 19"/>
                    <a:gd name="T8" fmla="*/ 0 w 22"/>
                    <a:gd name="T9" fmla="*/ 0 h 19"/>
                    <a:gd name="T10" fmla="*/ 0 w 22"/>
                    <a:gd name="T11" fmla="*/ 18 h 19"/>
                  </a:gdLst>
                  <a:ahLst/>
                  <a:cxnLst>
                    <a:cxn ang="0">
                      <a:pos x="T0" y="T1"/>
                    </a:cxn>
                    <a:cxn ang="0">
                      <a:pos x="T2" y="T3"/>
                    </a:cxn>
                    <a:cxn ang="0">
                      <a:pos x="T4" y="T5"/>
                    </a:cxn>
                    <a:cxn ang="0">
                      <a:pos x="T6" y="T7"/>
                    </a:cxn>
                    <a:cxn ang="0">
                      <a:pos x="T8" y="T9"/>
                    </a:cxn>
                    <a:cxn ang="0">
                      <a:pos x="T10" y="T11"/>
                    </a:cxn>
                  </a:cxnLst>
                  <a:rect l="0" t="0" r="r" b="b"/>
                  <a:pathLst>
                    <a:path w="22" h="19">
                      <a:moveTo>
                        <a:pt x="0" y="18"/>
                      </a:moveTo>
                      <a:cubicBezTo>
                        <a:pt x="3" y="19"/>
                        <a:pt x="7" y="19"/>
                        <a:pt x="11" y="19"/>
                      </a:cubicBezTo>
                      <a:cubicBezTo>
                        <a:pt x="15" y="19"/>
                        <a:pt x="19" y="19"/>
                        <a:pt x="22" y="18"/>
                      </a:cubicBezTo>
                      <a:cubicBezTo>
                        <a:pt x="22" y="0"/>
                        <a:pt x="22" y="0"/>
                        <a:pt x="22" y="0"/>
                      </a:cubicBezTo>
                      <a:cubicBezTo>
                        <a:pt x="22" y="0"/>
                        <a:pt x="22" y="0"/>
                        <a:pt x="0" y="0"/>
                      </a:cubicBezTo>
                      <a:cubicBezTo>
                        <a:pt x="0" y="0"/>
                        <a:pt x="0" y="0"/>
                        <a:pt x="0" y="18"/>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7" name="Freeform 124"/>
                <p:cNvSpPr>
                  <a:spLocks/>
                </p:cNvSpPr>
                <p:nvPr/>
              </p:nvSpPr>
              <p:spPr bwMode="auto">
                <a:xfrm>
                  <a:off x="-3170094" y="3813178"/>
                  <a:ext cx="196850" cy="187325"/>
                </a:xfrm>
                <a:custGeom>
                  <a:avLst/>
                  <a:gdLst>
                    <a:gd name="T0" fmla="*/ 0 w 52"/>
                    <a:gd name="T1" fmla="*/ 41 h 50"/>
                    <a:gd name="T2" fmla="*/ 26 w 52"/>
                    <a:gd name="T3" fmla="*/ 50 h 50"/>
                    <a:gd name="T4" fmla="*/ 52 w 52"/>
                    <a:gd name="T5" fmla="*/ 41 h 50"/>
                    <a:gd name="T6" fmla="*/ 52 w 52"/>
                    <a:gd name="T7" fmla="*/ 41 h 50"/>
                    <a:gd name="T8" fmla="*/ 52 w 52"/>
                    <a:gd name="T9" fmla="*/ 0 h 50"/>
                    <a:gd name="T10" fmla="*/ 0 w 52"/>
                    <a:gd name="T11" fmla="*/ 0 h 50"/>
                    <a:gd name="T12" fmla="*/ 0 w 52"/>
                    <a:gd name="T13" fmla="*/ 41 h 50"/>
                  </a:gdLst>
                  <a:ahLst/>
                  <a:cxnLst>
                    <a:cxn ang="0">
                      <a:pos x="T0" y="T1"/>
                    </a:cxn>
                    <a:cxn ang="0">
                      <a:pos x="T2" y="T3"/>
                    </a:cxn>
                    <a:cxn ang="0">
                      <a:pos x="T4" y="T5"/>
                    </a:cxn>
                    <a:cxn ang="0">
                      <a:pos x="T6" y="T7"/>
                    </a:cxn>
                    <a:cxn ang="0">
                      <a:pos x="T8" y="T9"/>
                    </a:cxn>
                    <a:cxn ang="0">
                      <a:pos x="T10" y="T11"/>
                    </a:cxn>
                    <a:cxn ang="0">
                      <a:pos x="T12" y="T13"/>
                    </a:cxn>
                  </a:cxnLst>
                  <a:rect l="0" t="0" r="r" b="b"/>
                  <a:pathLst>
                    <a:path w="52" h="50">
                      <a:moveTo>
                        <a:pt x="0" y="41"/>
                      </a:moveTo>
                      <a:cubicBezTo>
                        <a:pt x="7" y="47"/>
                        <a:pt x="16" y="50"/>
                        <a:pt x="26" y="50"/>
                      </a:cubicBezTo>
                      <a:cubicBezTo>
                        <a:pt x="36" y="50"/>
                        <a:pt x="45" y="47"/>
                        <a:pt x="52" y="41"/>
                      </a:cubicBezTo>
                      <a:cubicBezTo>
                        <a:pt x="52" y="41"/>
                        <a:pt x="52" y="41"/>
                        <a:pt x="52" y="41"/>
                      </a:cubicBezTo>
                      <a:cubicBezTo>
                        <a:pt x="52" y="41"/>
                        <a:pt x="52" y="41"/>
                        <a:pt x="52" y="0"/>
                      </a:cubicBezTo>
                      <a:cubicBezTo>
                        <a:pt x="0" y="0"/>
                        <a:pt x="0" y="0"/>
                        <a:pt x="0" y="0"/>
                      </a:cubicBezTo>
                      <a:cubicBezTo>
                        <a:pt x="0" y="0"/>
                        <a:pt x="0" y="0"/>
                        <a:pt x="0" y="41"/>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8" name="Rectangle 125"/>
                <p:cNvSpPr>
                  <a:spLocks noChangeArrowheads="1"/>
                </p:cNvSpPr>
                <p:nvPr/>
              </p:nvSpPr>
              <p:spPr bwMode="auto">
                <a:xfrm>
                  <a:off x="-2989119" y="3802065"/>
                  <a:ext cx="15875" cy="1016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9" name="Rectangle 126"/>
                <p:cNvSpPr>
                  <a:spLocks noChangeArrowheads="1"/>
                </p:cNvSpPr>
                <p:nvPr/>
              </p:nvSpPr>
              <p:spPr bwMode="auto">
                <a:xfrm>
                  <a:off x="-3170094" y="3802065"/>
                  <a:ext cx="15875" cy="1016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70" name="Oval 127"/>
                <p:cNvSpPr>
                  <a:spLocks noChangeArrowheads="1"/>
                </p:cNvSpPr>
                <p:nvPr/>
              </p:nvSpPr>
              <p:spPr bwMode="auto">
                <a:xfrm>
                  <a:off x="-3131994" y="3868740"/>
                  <a:ext cx="14288"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71" name="Oval 128"/>
                <p:cNvSpPr>
                  <a:spLocks noChangeArrowheads="1"/>
                </p:cNvSpPr>
                <p:nvPr/>
              </p:nvSpPr>
              <p:spPr bwMode="auto">
                <a:xfrm>
                  <a:off x="-3027219" y="3868740"/>
                  <a:ext cx="15875"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72" name="Freeform 129"/>
                <p:cNvSpPr>
                  <a:spLocks/>
                </p:cNvSpPr>
                <p:nvPr/>
              </p:nvSpPr>
              <p:spPr bwMode="auto">
                <a:xfrm>
                  <a:off x="-3087544" y="3914778"/>
                  <a:ext cx="30163" cy="14287"/>
                </a:xfrm>
                <a:custGeom>
                  <a:avLst/>
                  <a:gdLst>
                    <a:gd name="T0" fmla="*/ 4 w 8"/>
                    <a:gd name="T1" fmla="*/ 4 h 4"/>
                    <a:gd name="T2" fmla="*/ 8 w 8"/>
                    <a:gd name="T3" fmla="*/ 0 h 4"/>
                    <a:gd name="T4" fmla="*/ 0 w 8"/>
                    <a:gd name="T5" fmla="*/ 0 h 4"/>
                    <a:gd name="T6" fmla="*/ 4 w 8"/>
                    <a:gd name="T7" fmla="*/ 4 h 4"/>
                  </a:gdLst>
                  <a:ahLst/>
                  <a:cxnLst>
                    <a:cxn ang="0">
                      <a:pos x="T0" y="T1"/>
                    </a:cxn>
                    <a:cxn ang="0">
                      <a:pos x="T2" y="T3"/>
                    </a:cxn>
                    <a:cxn ang="0">
                      <a:pos x="T4" y="T5"/>
                    </a:cxn>
                    <a:cxn ang="0">
                      <a:pos x="T6" y="T7"/>
                    </a:cxn>
                  </a:cxnLst>
                  <a:rect l="0" t="0" r="r" b="b"/>
                  <a:pathLst>
                    <a:path w="8" h="4">
                      <a:moveTo>
                        <a:pt x="4" y="4"/>
                      </a:moveTo>
                      <a:cubicBezTo>
                        <a:pt x="6" y="4"/>
                        <a:pt x="8" y="2"/>
                        <a:pt x="8" y="0"/>
                      </a:cubicBezTo>
                      <a:cubicBezTo>
                        <a:pt x="0" y="0"/>
                        <a:pt x="0" y="0"/>
                        <a:pt x="0" y="0"/>
                      </a:cubicBezTo>
                      <a:cubicBezTo>
                        <a:pt x="0" y="2"/>
                        <a:pt x="2" y="4"/>
                        <a:pt x="4" y="4"/>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73" name="Freeform 130"/>
                <p:cNvSpPr>
                  <a:spLocks/>
                </p:cNvSpPr>
                <p:nvPr/>
              </p:nvSpPr>
              <p:spPr bwMode="auto">
                <a:xfrm>
                  <a:off x="-3101831" y="3959228"/>
                  <a:ext cx="60325" cy="19050"/>
                </a:xfrm>
                <a:custGeom>
                  <a:avLst/>
                  <a:gdLst>
                    <a:gd name="T0" fmla="*/ 14 w 16"/>
                    <a:gd name="T1" fmla="*/ 0 h 5"/>
                    <a:gd name="T2" fmla="*/ 2 w 16"/>
                    <a:gd name="T3" fmla="*/ 0 h 5"/>
                    <a:gd name="T4" fmla="*/ 0 w 16"/>
                    <a:gd name="T5" fmla="*/ 2 h 5"/>
                    <a:gd name="T6" fmla="*/ 2 w 16"/>
                    <a:gd name="T7" fmla="*/ 5 h 5"/>
                    <a:gd name="T8" fmla="*/ 14 w 16"/>
                    <a:gd name="T9" fmla="*/ 5 h 5"/>
                    <a:gd name="T10" fmla="*/ 16 w 16"/>
                    <a:gd name="T11" fmla="*/ 2 h 5"/>
                    <a:gd name="T12" fmla="*/ 14 w 1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4" y="0"/>
                      </a:moveTo>
                      <a:cubicBezTo>
                        <a:pt x="14" y="0"/>
                        <a:pt x="14" y="0"/>
                        <a:pt x="2" y="0"/>
                      </a:cubicBezTo>
                      <a:cubicBezTo>
                        <a:pt x="1" y="0"/>
                        <a:pt x="0" y="1"/>
                        <a:pt x="0" y="2"/>
                      </a:cubicBezTo>
                      <a:cubicBezTo>
                        <a:pt x="0" y="3"/>
                        <a:pt x="1" y="5"/>
                        <a:pt x="2" y="5"/>
                      </a:cubicBezTo>
                      <a:cubicBezTo>
                        <a:pt x="2" y="5"/>
                        <a:pt x="2" y="5"/>
                        <a:pt x="14" y="5"/>
                      </a:cubicBezTo>
                      <a:cubicBezTo>
                        <a:pt x="15" y="5"/>
                        <a:pt x="16" y="3"/>
                        <a:pt x="16" y="2"/>
                      </a:cubicBezTo>
                      <a:cubicBezTo>
                        <a:pt x="16" y="1"/>
                        <a:pt x="15" y="0"/>
                        <a:pt x="14" y="0"/>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74" name="Freeform 131"/>
                <p:cNvSpPr>
                  <a:spLocks noEditPoints="1"/>
                </p:cNvSpPr>
                <p:nvPr/>
              </p:nvSpPr>
              <p:spPr bwMode="auto">
                <a:xfrm>
                  <a:off x="-3124056" y="3929065"/>
                  <a:ext cx="104775" cy="93662"/>
                </a:xfrm>
                <a:custGeom>
                  <a:avLst/>
                  <a:gdLst>
                    <a:gd name="T0" fmla="*/ 14 w 28"/>
                    <a:gd name="T1" fmla="*/ 0 h 25"/>
                    <a:gd name="T2" fmla="*/ 0 w 28"/>
                    <a:gd name="T3" fmla="*/ 14 h 25"/>
                    <a:gd name="T4" fmla="*/ 0 w 28"/>
                    <a:gd name="T5" fmla="*/ 22 h 25"/>
                    <a:gd name="T6" fmla="*/ 0 w 28"/>
                    <a:gd name="T7" fmla="*/ 23 h 25"/>
                    <a:gd name="T8" fmla="*/ 14 w 28"/>
                    <a:gd name="T9" fmla="*/ 25 h 25"/>
                    <a:gd name="T10" fmla="*/ 28 w 28"/>
                    <a:gd name="T11" fmla="*/ 23 h 25"/>
                    <a:gd name="T12" fmla="*/ 28 w 28"/>
                    <a:gd name="T13" fmla="*/ 22 h 25"/>
                    <a:gd name="T14" fmla="*/ 28 w 28"/>
                    <a:gd name="T15" fmla="*/ 14 h 25"/>
                    <a:gd name="T16" fmla="*/ 14 w 28"/>
                    <a:gd name="T17" fmla="*/ 0 h 25"/>
                    <a:gd name="T18" fmla="*/ 22 w 28"/>
                    <a:gd name="T19" fmla="*/ 16 h 25"/>
                    <a:gd name="T20" fmla="*/ 16 w 28"/>
                    <a:gd name="T21" fmla="*/ 17 h 25"/>
                    <a:gd name="T22" fmla="*/ 16 w 28"/>
                    <a:gd name="T23" fmla="*/ 13 h 25"/>
                    <a:gd name="T24" fmla="*/ 12 w 28"/>
                    <a:gd name="T25" fmla="*/ 13 h 25"/>
                    <a:gd name="T26" fmla="*/ 12 w 28"/>
                    <a:gd name="T27" fmla="*/ 17 h 25"/>
                    <a:gd name="T28" fmla="*/ 5 w 28"/>
                    <a:gd name="T29" fmla="*/ 16 h 25"/>
                    <a:gd name="T30" fmla="*/ 5 w 28"/>
                    <a:gd name="T31" fmla="*/ 13 h 25"/>
                    <a:gd name="T32" fmla="*/ 14 w 28"/>
                    <a:gd name="T33" fmla="*/ 8 h 25"/>
                    <a:gd name="T34" fmla="*/ 23 w 28"/>
                    <a:gd name="T35" fmla="*/ 13 h 25"/>
                    <a:gd name="T36" fmla="*/ 22 w 28"/>
                    <a:gd name="T37"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25">
                      <a:moveTo>
                        <a:pt x="14" y="0"/>
                      </a:moveTo>
                      <a:cubicBezTo>
                        <a:pt x="6" y="0"/>
                        <a:pt x="0" y="6"/>
                        <a:pt x="0" y="14"/>
                      </a:cubicBezTo>
                      <a:cubicBezTo>
                        <a:pt x="0" y="22"/>
                        <a:pt x="0" y="22"/>
                        <a:pt x="0" y="22"/>
                      </a:cubicBezTo>
                      <a:cubicBezTo>
                        <a:pt x="0" y="22"/>
                        <a:pt x="0" y="23"/>
                        <a:pt x="0" y="23"/>
                      </a:cubicBezTo>
                      <a:cubicBezTo>
                        <a:pt x="5" y="24"/>
                        <a:pt x="9" y="25"/>
                        <a:pt x="14" y="25"/>
                      </a:cubicBezTo>
                      <a:cubicBezTo>
                        <a:pt x="19" y="25"/>
                        <a:pt x="24" y="24"/>
                        <a:pt x="28" y="23"/>
                      </a:cubicBezTo>
                      <a:cubicBezTo>
                        <a:pt x="28" y="23"/>
                        <a:pt x="28" y="22"/>
                        <a:pt x="28" y="22"/>
                      </a:cubicBezTo>
                      <a:cubicBezTo>
                        <a:pt x="28" y="14"/>
                        <a:pt x="28" y="14"/>
                        <a:pt x="28" y="14"/>
                      </a:cubicBezTo>
                      <a:cubicBezTo>
                        <a:pt x="28" y="6"/>
                        <a:pt x="22" y="0"/>
                        <a:pt x="14" y="0"/>
                      </a:cubicBezTo>
                      <a:close/>
                      <a:moveTo>
                        <a:pt x="22" y="16"/>
                      </a:moveTo>
                      <a:cubicBezTo>
                        <a:pt x="21" y="17"/>
                        <a:pt x="18" y="17"/>
                        <a:pt x="16" y="17"/>
                      </a:cubicBezTo>
                      <a:cubicBezTo>
                        <a:pt x="16" y="13"/>
                        <a:pt x="16" y="13"/>
                        <a:pt x="16" y="13"/>
                      </a:cubicBezTo>
                      <a:cubicBezTo>
                        <a:pt x="12" y="13"/>
                        <a:pt x="12" y="13"/>
                        <a:pt x="12" y="13"/>
                      </a:cubicBezTo>
                      <a:cubicBezTo>
                        <a:pt x="12" y="17"/>
                        <a:pt x="12" y="17"/>
                        <a:pt x="12" y="17"/>
                      </a:cubicBezTo>
                      <a:cubicBezTo>
                        <a:pt x="10" y="17"/>
                        <a:pt x="7" y="17"/>
                        <a:pt x="5" y="16"/>
                      </a:cubicBezTo>
                      <a:cubicBezTo>
                        <a:pt x="5" y="16"/>
                        <a:pt x="5" y="13"/>
                        <a:pt x="5" y="13"/>
                      </a:cubicBezTo>
                      <a:cubicBezTo>
                        <a:pt x="5" y="8"/>
                        <a:pt x="9" y="8"/>
                        <a:pt x="14" y="8"/>
                      </a:cubicBezTo>
                      <a:cubicBezTo>
                        <a:pt x="19" y="8"/>
                        <a:pt x="23" y="8"/>
                        <a:pt x="23" y="13"/>
                      </a:cubicBezTo>
                      <a:cubicBezTo>
                        <a:pt x="23" y="13"/>
                        <a:pt x="22" y="16"/>
                        <a:pt x="22" y="1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60" name="Oval 118"/>
              <p:cNvSpPr>
                <a:spLocks noChangeArrowheads="1"/>
              </p:cNvSpPr>
              <p:nvPr/>
            </p:nvSpPr>
            <p:spPr bwMode="auto">
              <a:xfrm>
                <a:off x="504147" y="1481021"/>
                <a:ext cx="706499" cy="710489"/>
              </a:xfrm>
              <a:prstGeom prst="ellipse">
                <a:avLst/>
              </a:prstGeom>
              <a:noFill/>
              <a:ln w="31750">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107" name="TextBox 106"/>
            <p:cNvSpPr txBox="1"/>
            <p:nvPr/>
          </p:nvSpPr>
          <p:spPr>
            <a:xfrm>
              <a:off x="499277" y="2736982"/>
              <a:ext cx="789080" cy="193899"/>
            </a:xfrm>
            <a:prstGeom prst="rect">
              <a:avLst/>
            </a:prstGeom>
            <a:noFill/>
          </p:spPr>
          <p:txBody>
            <a:bodyPr wrap="square" lIns="0" tIns="0" rIns="0" bIns="0" rtlCol="0">
              <a:spAutoFit/>
            </a:bodyPr>
            <a:lstStyle/>
            <a:p>
              <a:pPr algn="ctr">
                <a:lnSpc>
                  <a:spcPct val="90000"/>
                </a:lnSpc>
                <a:spcAft>
                  <a:spcPts val="600"/>
                </a:spcAft>
              </a:pPr>
              <a:r>
                <a:rPr lang="en-US" sz="1400" dirty="0">
                  <a:solidFill>
                    <a:srgbClr val="505050"/>
                  </a:solidFill>
                </a:rPr>
                <a:t>Tenant 1</a:t>
              </a:r>
            </a:p>
          </p:txBody>
        </p:sp>
      </p:grpSp>
      <p:grpSp>
        <p:nvGrpSpPr>
          <p:cNvPr id="111" name="Group 110"/>
          <p:cNvGrpSpPr/>
          <p:nvPr/>
        </p:nvGrpSpPr>
        <p:grpSpPr>
          <a:xfrm>
            <a:off x="1502813" y="1485296"/>
            <a:ext cx="798792" cy="1155693"/>
            <a:chOff x="1502020" y="1775188"/>
            <a:chExt cx="798792" cy="1155693"/>
          </a:xfrm>
        </p:grpSpPr>
        <p:grpSp>
          <p:nvGrpSpPr>
            <p:cNvPr id="11" name="Group 10"/>
            <p:cNvGrpSpPr/>
            <p:nvPr/>
          </p:nvGrpSpPr>
          <p:grpSpPr>
            <a:xfrm>
              <a:off x="1502020" y="1775188"/>
              <a:ext cx="798792" cy="809843"/>
              <a:chOff x="1120596" y="1725856"/>
              <a:chExt cx="712488" cy="722345"/>
            </a:xfrm>
          </p:grpSpPr>
          <p:grpSp>
            <p:nvGrpSpPr>
              <p:cNvPr id="12" name="Group 11"/>
              <p:cNvGrpSpPr/>
              <p:nvPr/>
            </p:nvGrpSpPr>
            <p:grpSpPr>
              <a:xfrm>
                <a:off x="1120596" y="1725856"/>
                <a:ext cx="712488" cy="722345"/>
                <a:chOff x="-2492231" y="3233740"/>
                <a:chExt cx="566738" cy="574581"/>
              </a:xfrm>
            </p:grpSpPr>
            <p:sp>
              <p:nvSpPr>
                <p:cNvPr id="14" name="Oval 136"/>
                <p:cNvSpPr>
                  <a:spLocks noChangeArrowheads="1"/>
                </p:cNvSpPr>
                <p:nvPr/>
              </p:nvSpPr>
              <p:spPr bwMode="auto">
                <a:xfrm>
                  <a:off x="-2492231" y="3233740"/>
                  <a:ext cx="566738" cy="56356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 name="Freeform 137"/>
                <p:cNvSpPr>
                  <a:spLocks/>
                </p:cNvSpPr>
                <p:nvPr/>
              </p:nvSpPr>
              <p:spPr bwMode="auto">
                <a:xfrm>
                  <a:off x="-2419567" y="3643221"/>
                  <a:ext cx="433388" cy="165100"/>
                </a:xfrm>
                <a:custGeom>
                  <a:avLst/>
                  <a:gdLst>
                    <a:gd name="T0" fmla="*/ 58 w 115"/>
                    <a:gd name="T1" fmla="*/ 44 h 44"/>
                    <a:gd name="T2" fmla="*/ 115 w 115"/>
                    <a:gd name="T3" fmla="*/ 17 h 44"/>
                    <a:gd name="T4" fmla="*/ 92 w 115"/>
                    <a:gd name="T5" fmla="*/ 0 h 44"/>
                    <a:gd name="T6" fmla="*/ 68 w 115"/>
                    <a:gd name="T7" fmla="*/ 0 h 44"/>
                    <a:gd name="T8" fmla="*/ 58 w 115"/>
                    <a:gd name="T9" fmla="*/ 6 h 44"/>
                    <a:gd name="T10" fmla="*/ 47 w 115"/>
                    <a:gd name="T11" fmla="*/ 0 h 44"/>
                    <a:gd name="T12" fmla="*/ 23 w 115"/>
                    <a:gd name="T13" fmla="*/ 0 h 44"/>
                    <a:gd name="T14" fmla="*/ 0 w 115"/>
                    <a:gd name="T15" fmla="*/ 16 h 44"/>
                    <a:gd name="T16" fmla="*/ 58 w 115"/>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44">
                      <a:moveTo>
                        <a:pt x="58" y="44"/>
                      </a:moveTo>
                      <a:cubicBezTo>
                        <a:pt x="81" y="44"/>
                        <a:pt x="102" y="33"/>
                        <a:pt x="115" y="17"/>
                      </a:cubicBezTo>
                      <a:cubicBezTo>
                        <a:pt x="112" y="7"/>
                        <a:pt x="103" y="0"/>
                        <a:pt x="92" y="0"/>
                      </a:cubicBezTo>
                      <a:cubicBezTo>
                        <a:pt x="68" y="0"/>
                        <a:pt x="68" y="0"/>
                        <a:pt x="68" y="0"/>
                      </a:cubicBezTo>
                      <a:cubicBezTo>
                        <a:pt x="58" y="6"/>
                        <a:pt x="58" y="6"/>
                        <a:pt x="58" y="6"/>
                      </a:cubicBezTo>
                      <a:cubicBezTo>
                        <a:pt x="47" y="0"/>
                        <a:pt x="47" y="0"/>
                        <a:pt x="47" y="0"/>
                      </a:cubicBezTo>
                      <a:cubicBezTo>
                        <a:pt x="23" y="0"/>
                        <a:pt x="23" y="0"/>
                        <a:pt x="23" y="0"/>
                      </a:cubicBezTo>
                      <a:cubicBezTo>
                        <a:pt x="13" y="0"/>
                        <a:pt x="4" y="7"/>
                        <a:pt x="0" y="16"/>
                      </a:cubicBezTo>
                      <a:cubicBezTo>
                        <a:pt x="14" y="33"/>
                        <a:pt x="35" y="44"/>
                        <a:pt x="58" y="4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 name="Freeform 138"/>
                <p:cNvSpPr>
                  <a:spLocks/>
                </p:cNvSpPr>
                <p:nvPr/>
              </p:nvSpPr>
              <p:spPr bwMode="auto">
                <a:xfrm>
                  <a:off x="-2333481" y="3278190"/>
                  <a:ext cx="244475" cy="161925"/>
                </a:xfrm>
                <a:custGeom>
                  <a:avLst/>
                  <a:gdLst>
                    <a:gd name="T0" fmla="*/ 35 w 65"/>
                    <a:gd name="T1" fmla="*/ 0 h 43"/>
                    <a:gd name="T2" fmla="*/ 30 w 65"/>
                    <a:gd name="T3" fmla="*/ 0 h 43"/>
                    <a:gd name="T4" fmla="*/ 0 w 65"/>
                    <a:gd name="T5" fmla="*/ 30 h 43"/>
                    <a:gd name="T6" fmla="*/ 0 w 65"/>
                    <a:gd name="T7" fmla="*/ 43 h 43"/>
                    <a:gd name="T8" fmla="*/ 65 w 65"/>
                    <a:gd name="T9" fmla="*/ 43 h 43"/>
                    <a:gd name="T10" fmla="*/ 65 w 65"/>
                    <a:gd name="T11" fmla="*/ 30 h 43"/>
                    <a:gd name="T12" fmla="*/ 35 w 6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5" h="43">
                      <a:moveTo>
                        <a:pt x="35" y="0"/>
                      </a:moveTo>
                      <a:cubicBezTo>
                        <a:pt x="30" y="0"/>
                        <a:pt x="30" y="0"/>
                        <a:pt x="30" y="0"/>
                      </a:cubicBezTo>
                      <a:cubicBezTo>
                        <a:pt x="13" y="0"/>
                        <a:pt x="0" y="13"/>
                        <a:pt x="0" y="30"/>
                      </a:cubicBezTo>
                      <a:cubicBezTo>
                        <a:pt x="0" y="43"/>
                        <a:pt x="0" y="43"/>
                        <a:pt x="0" y="43"/>
                      </a:cubicBezTo>
                      <a:cubicBezTo>
                        <a:pt x="65" y="43"/>
                        <a:pt x="65" y="43"/>
                        <a:pt x="65" y="43"/>
                      </a:cubicBezTo>
                      <a:cubicBezTo>
                        <a:pt x="65" y="30"/>
                        <a:pt x="65" y="30"/>
                        <a:pt x="65" y="30"/>
                      </a:cubicBezTo>
                      <a:cubicBezTo>
                        <a:pt x="65" y="13"/>
                        <a:pt x="52" y="0"/>
                        <a:pt x="35" y="0"/>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 name="Freeform 139"/>
                <p:cNvSpPr>
                  <a:spLocks/>
                </p:cNvSpPr>
                <p:nvPr/>
              </p:nvSpPr>
              <p:spPr bwMode="auto">
                <a:xfrm>
                  <a:off x="-2325544" y="3451228"/>
                  <a:ext cx="233363" cy="49212"/>
                </a:xfrm>
                <a:custGeom>
                  <a:avLst/>
                  <a:gdLst>
                    <a:gd name="T0" fmla="*/ 58 w 62"/>
                    <a:gd name="T1" fmla="*/ 0 h 13"/>
                    <a:gd name="T2" fmla="*/ 3 w 62"/>
                    <a:gd name="T3" fmla="*/ 0 h 13"/>
                    <a:gd name="T4" fmla="*/ 0 w 62"/>
                    <a:gd name="T5" fmla="*/ 3 h 13"/>
                    <a:gd name="T6" fmla="*/ 0 w 62"/>
                    <a:gd name="T7" fmla="*/ 10 h 13"/>
                    <a:gd name="T8" fmla="*/ 3 w 62"/>
                    <a:gd name="T9" fmla="*/ 13 h 13"/>
                    <a:gd name="T10" fmla="*/ 58 w 62"/>
                    <a:gd name="T11" fmla="*/ 13 h 13"/>
                    <a:gd name="T12" fmla="*/ 62 w 62"/>
                    <a:gd name="T13" fmla="*/ 10 h 13"/>
                    <a:gd name="T14" fmla="*/ 62 w 62"/>
                    <a:gd name="T15" fmla="*/ 3 h 13"/>
                    <a:gd name="T16" fmla="*/ 58 w 62"/>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3">
                      <a:moveTo>
                        <a:pt x="58" y="0"/>
                      </a:moveTo>
                      <a:cubicBezTo>
                        <a:pt x="3" y="0"/>
                        <a:pt x="3" y="0"/>
                        <a:pt x="3" y="0"/>
                      </a:cubicBezTo>
                      <a:cubicBezTo>
                        <a:pt x="1" y="0"/>
                        <a:pt x="0" y="2"/>
                        <a:pt x="0" y="3"/>
                      </a:cubicBezTo>
                      <a:cubicBezTo>
                        <a:pt x="0" y="10"/>
                        <a:pt x="0" y="10"/>
                        <a:pt x="0" y="10"/>
                      </a:cubicBezTo>
                      <a:cubicBezTo>
                        <a:pt x="0" y="12"/>
                        <a:pt x="1" y="13"/>
                        <a:pt x="3" y="13"/>
                      </a:cubicBezTo>
                      <a:cubicBezTo>
                        <a:pt x="58" y="13"/>
                        <a:pt x="58" y="13"/>
                        <a:pt x="58" y="13"/>
                      </a:cubicBezTo>
                      <a:cubicBezTo>
                        <a:pt x="60" y="13"/>
                        <a:pt x="62" y="12"/>
                        <a:pt x="62" y="10"/>
                      </a:cubicBezTo>
                      <a:cubicBezTo>
                        <a:pt x="62" y="3"/>
                        <a:pt x="62" y="3"/>
                        <a:pt x="62" y="3"/>
                      </a:cubicBezTo>
                      <a:cubicBezTo>
                        <a:pt x="62" y="2"/>
                        <a:pt x="60" y="0"/>
                        <a:pt x="58" y="0"/>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 name="Freeform 140"/>
                <p:cNvSpPr>
                  <a:spLocks/>
                </p:cNvSpPr>
                <p:nvPr/>
              </p:nvSpPr>
              <p:spPr bwMode="auto">
                <a:xfrm>
                  <a:off x="-2325544" y="3594103"/>
                  <a:ext cx="230188" cy="203200"/>
                </a:xfrm>
                <a:custGeom>
                  <a:avLst/>
                  <a:gdLst>
                    <a:gd name="T0" fmla="*/ 61 w 61"/>
                    <a:gd name="T1" fmla="*/ 21 h 54"/>
                    <a:gd name="T2" fmla="*/ 47 w 61"/>
                    <a:gd name="T3" fmla="*/ 0 h 54"/>
                    <a:gd name="T4" fmla="*/ 15 w 61"/>
                    <a:gd name="T5" fmla="*/ 0 h 54"/>
                    <a:gd name="T6" fmla="*/ 0 w 61"/>
                    <a:gd name="T7" fmla="*/ 21 h 54"/>
                    <a:gd name="T8" fmla="*/ 10 w 61"/>
                    <a:gd name="T9" fmla="*/ 21 h 54"/>
                    <a:gd name="T10" fmla="*/ 28 w 61"/>
                    <a:gd name="T11" fmla="*/ 54 h 54"/>
                    <a:gd name="T12" fmla="*/ 31 w 61"/>
                    <a:gd name="T13" fmla="*/ 54 h 54"/>
                    <a:gd name="T14" fmla="*/ 33 w 61"/>
                    <a:gd name="T15" fmla="*/ 54 h 54"/>
                    <a:gd name="T16" fmla="*/ 50 w 61"/>
                    <a:gd name="T17" fmla="*/ 21 h 54"/>
                    <a:gd name="T18" fmla="*/ 61 w 61"/>
                    <a:gd name="T19"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54">
                      <a:moveTo>
                        <a:pt x="61" y="21"/>
                      </a:moveTo>
                      <a:cubicBezTo>
                        <a:pt x="47" y="0"/>
                        <a:pt x="47" y="0"/>
                        <a:pt x="47" y="0"/>
                      </a:cubicBezTo>
                      <a:cubicBezTo>
                        <a:pt x="15" y="0"/>
                        <a:pt x="15" y="0"/>
                        <a:pt x="15" y="0"/>
                      </a:cubicBezTo>
                      <a:cubicBezTo>
                        <a:pt x="0" y="21"/>
                        <a:pt x="0" y="21"/>
                        <a:pt x="0" y="21"/>
                      </a:cubicBezTo>
                      <a:cubicBezTo>
                        <a:pt x="10" y="21"/>
                        <a:pt x="10" y="21"/>
                        <a:pt x="10" y="21"/>
                      </a:cubicBezTo>
                      <a:cubicBezTo>
                        <a:pt x="28" y="54"/>
                        <a:pt x="28" y="54"/>
                        <a:pt x="28" y="54"/>
                      </a:cubicBezTo>
                      <a:cubicBezTo>
                        <a:pt x="29" y="54"/>
                        <a:pt x="30" y="54"/>
                        <a:pt x="31" y="54"/>
                      </a:cubicBezTo>
                      <a:cubicBezTo>
                        <a:pt x="32" y="54"/>
                        <a:pt x="33" y="54"/>
                        <a:pt x="33" y="54"/>
                      </a:cubicBezTo>
                      <a:cubicBezTo>
                        <a:pt x="50" y="21"/>
                        <a:pt x="50" y="21"/>
                        <a:pt x="50" y="21"/>
                      </a:cubicBezTo>
                      <a:lnTo>
                        <a:pt x="61" y="2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 name="Freeform 141"/>
                <p:cNvSpPr>
                  <a:spLocks/>
                </p:cNvSpPr>
                <p:nvPr/>
              </p:nvSpPr>
              <p:spPr bwMode="auto">
                <a:xfrm>
                  <a:off x="-2269981" y="3640140"/>
                  <a:ext cx="120650" cy="157162"/>
                </a:xfrm>
                <a:custGeom>
                  <a:avLst/>
                  <a:gdLst>
                    <a:gd name="T0" fmla="*/ 0 w 32"/>
                    <a:gd name="T1" fmla="*/ 0 h 42"/>
                    <a:gd name="T2" fmla="*/ 14 w 32"/>
                    <a:gd name="T3" fmla="*/ 42 h 42"/>
                    <a:gd name="T4" fmla="*/ 16 w 32"/>
                    <a:gd name="T5" fmla="*/ 42 h 42"/>
                    <a:gd name="T6" fmla="*/ 17 w 32"/>
                    <a:gd name="T7" fmla="*/ 42 h 42"/>
                    <a:gd name="T8" fmla="*/ 32 w 32"/>
                    <a:gd name="T9" fmla="*/ 0 h 42"/>
                    <a:gd name="T10" fmla="*/ 0 w 32"/>
                    <a:gd name="T11" fmla="*/ 0 h 42"/>
                  </a:gdLst>
                  <a:ahLst/>
                  <a:cxnLst>
                    <a:cxn ang="0">
                      <a:pos x="T0" y="T1"/>
                    </a:cxn>
                    <a:cxn ang="0">
                      <a:pos x="T2" y="T3"/>
                    </a:cxn>
                    <a:cxn ang="0">
                      <a:pos x="T4" y="T5"/>
                    </a:cxn>
                    <a:cxn ang="0">
                      <a:pos x="T6" y="T7"/>
                    </a:cxn>
                    <a:cxn ang="0">
                      <a:pos x="T8" y="T9"/>
                    </a:cxn>
                    <a:cxn ang="0">
                      <a:pos x="T10" y="T11"/>
                    </a:cxn>
                  </a:cxnLst>
                  <a:rect l="0" t="0" r="r" b="b"/>
                  <a:pathLst>
                    <a:path w="32" h="42">
                      <a:moveTo>
                        <a:pt x="0" y="0"/>
                      </a:moveTo>
                      <a:cubicBezTo>
                        <a:pt x="14" y="42"/>
                        <a:pt x="14" y="42"/>
                        <a:pt x="14" y="42"/>
                      </a:cubicBezTo>
                      <a:cubicBezTo>
                        <a:pt x="15" y="42"/>
                        <a:pt x="16" y="42"/>
                        <a:pt x="16" y="42"/>
                      </a:cubicBezTo>
                      <a:cubicBezTo>
                        <a:pt x="17" y="42"/>
                        <a:pt x="17" y="42"/>
                        <a:pt x="17" y="42"/>
                      </a:cubicBezTo>
                      <a:cubicBezTo>
                        <a:pt x="32" y="0"/>
                        <a:pt x="32" y="0"/>
                        <a:pt x="32"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 name="Freeform 142"/>
                <p:cNvSpPr>
                  <a:spLocks/>
                </p:cNvSpPr>
                <p:nvPr/>
              </p:nvSpPr>
              <p:spPr bwMode="auto">
                <a:xfrm>
                  <a:off x="-2269981" y="3552828"/>
                  <a:ext cx="120650" cy="120650"/>
                </a:xfrm>
                <a:custGeom>
                  <a:avLst/>
                  <a:gdLst>
                    <a:gd name="T0" fmla="*/ 27 w 32"/>
                    <a:gd name="T1" fmla="*/ 0 h 32"/>
                    <a:gd name="T2" fmla="*/ 5 w 32"/>
                    <a:gd name="T3" fmla="*/ 0 h 32"/>
                    <a:gd name="T4" fmla="*/ 0 w 32"/>
                    <a:gd name="T5" fmla="*/ 5 h 32"/>
                    <a:gd name="T6" fmla="*/ 0 w 32"/>
                    <a:gd name="T7" fmla="*/ 23 h 32"/>
                    <a:gd name="T8" fmla="*/ 16 w 32"/>
                    <a:gd name="T9" fmla="*/ 32 h 32"/>
                    <a:gd name="T10" fmla="*/ 32 w 32"/>
                    <a:gd name="T11" fmla="*/ 23 h 32"/>
                    <a:gd name="T12" fmla="*/ 32 w 32"/>
                    <a:gd name="T13" fmla="*/ 5 h 32"/>
                    <a:gd name="T14" fmla="*/ 27 w 3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27" y="0"/>
                      </a:moveTo>
                      <a:cubicBezTo>
                        <a:pt x="5" y="0"/>
                        <a:pt x="5" y="0"/>
                        <a:pt x="5" y="0"/>
                      </a:cubicBezTo>
                      <a:cubicBezTo>
                        <a:pt x="3" y="1"/>
                        <a:pt x="1" y="3"/>
                        <a:pt x="0" y="5"/>
                      </a:cubicBezTo>
                      <a:cubicBezTo>
                        <a:pt x="0" y="23"/>
                        <a:pt x="0" y="23"/>
                        <a:pt x="0" y="23"/>
                      </a:cubicBezTo>
                      <a:cubicBezTo>
                        <a:pt x="3" y="29"/>
                        <a:pt x="9" y="32"/>
                        <a:pt x="16" y="32"/>
                      </a:cubicBezTo>
                      <a:cubicBezTo>
                        <a:pt x="22" y="32"/>
                        <a:pt x="28" y="29"/>
                        <a:pt x="32" y="23"/>
                      </a:cubicBezTo>
                      <a:cubicBezTo>
                        <a:pt x="32" y="5"/>
                        <a:pt x="32" y="5"/>
                        <a:pt x="32" y="5"/>
                      </a:cubicBezTo>
                      <a:cubicBezTo>
                        <a:pt x="30" y="3"/>
                        <a:pt x="29" y="1"/>
                        <a:pt x="27" y="0"/>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 name="Freeform 143"/>
                <p:cNvSpPr>
                  <a:spLocks/>
                </p:cNvSpPr>
                <p:nvPr/>
              </p:nvSpPr>
              <p:spPr bwMode="auto">
                <a:xfrm>
                  <a:off x="-2269981" y="3522665"/>
                  <a:ext cx="120650" cy="101600"/>
                </a:xfrm>
                <a:custGeom>
                  <a:avLst/>
                  <a:gdLst>
                    <a:gd name="T0" fmla="*/ 0 w 32"/>
                    <a:gd name="T1" fmla="*/ 25 h 27"/>
                    <a:gd name="T2" fmla="*/ 16 w 32"/>
                    <a:gd name="T3" fmla="*/ 27 h 27"/>
                    <a:gd name="T4" fmla="*/ 32 w 32"/>
                    <a:gd name="T5" fmla="*/ 25 h 27"/>
                    <a:gd name="T6" fmla="*/ 32 w 32"/>
                    <a:gd name="T7" fmla="*/ 0 h 27"/>
                    <a:gd name="T8" fmla="*/ 0 w 32"/>
                    <a:gd name="T9" fmla="*/ 0 h 27"/>
                    <a:gd name="T10" fmla="*/ 0 w 32"/>
                    <a:gd name="T11" fmla="*/ 25 h 27"/>
                  </a:gdLst>
                  <a:ahLst/>
                  <a:cxnLst>
                    <a:cxn ang="0">
                      <a:pos x="T0" y="T1"/>
                    </a:cxn>
                    <a:cxn ang="0">
                      <a:pos x="T2" y="T3"/>
                    </a:cxn>
                    <a:cxn ang="0">
                      <a:pos x="T4" y="T5"/>
                    </a:cxn>
                    <a:cxn ang="0">
                      <a:pos x="T6" y="T7"/>
                    </a:cxn>
                    <a:cxn ang="0">
                      <a:pos x="T8" y="T9"/>
                    </a:cxn>
                    <a:cxn ang="0">
                      <a:pos x="T10" y="T11"/>
                    </a:cxn>
                  </a:cxnLst>
                  <a:rect l="0" t="0" r="r" b="b"/>
                  <a:pathLst>
                    <a:path w="32" h="27">
                      <a:moveTo>
                        <a:pt x="0" y="25"/>
                      </a:moveTo>
                      <a:cubicBezTo>
                        <a:pt x="5" y="26"/>
                        <a:pt x="10" y="27"/>
                        <a:pt x="16" y="27"/>
                      </a:cubicBezTo>
                      <a:cubicBezTo>
                        <a:pt x="21" y="27"/>
                        <a:pt x="27" y="26"/>
                        <a:pt x="32" y="25"/>
                      </a:cubicBezTo>
                      <a:cubicBezTo>
                        <a:pt x="32" y="0"/>
                        <a:pt x="32" y="0"/>
                        <a:pt x="32" y="0"/>
                      </a:cubicBezTo>
                      <a:cubicBezTo>
                        <a:pt x="32" y="0"/>
                        <a:pt x="32" y="0"/>
                        <a:pt x="0" y="0"/>
                      </a:cubicBezTo>
                      <a:cubicBezTo>
                        <a:pt x="0" y="0"/>
                        <a:pt x="0" y="0"/>
                        <a:pt x="0" y="25"/>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2" name="Freeform 144"/>
                <p:cNvSpPr>
                  <a:spLocks/>
                </p:cNvSpPr>
                <p:nvPr/>
              </p:nvSpPr>
              <p:spPr bwMode="auto">
                <a:xfrm>
                  <a:off x="-2306494" y="3392491"/>
                  <a:ext cx="192088" cy="201612"/>
                </a:xfrm>
                <a:custGeom>
                  <a:avLst/>
                  <a:gdLst>
                    <a:gd name="T0" fmla="*/ 0 w 51"/>
                    <a:gd name="T1" fmla="*/ 6 h 54"/>
                    <a:gd name="T2" fmla="*/ 0 w 51"/>
                    <a:gd name="T3" fmla="*/ 46 h 54"/>
                    <a:gd name="T4" fmla="*/ 26 w 51"/>
                    <a:gd name="T5" fmla="*/ 54 h 54"/>
                    <a:gd name="T6" fmla="*/ 51 w 51"/>
                    <a:gd name="T7" fmla="*/ 46 h 54"/>
                    <a:gd name="T8" fmla="*/ 51 w 51"/>
                    <a:gd name="T9" fmla="*/ 6 h 54"/>
                    <a:gd name="T10" fmla="*/ 26 w 51"/>
                    <a:gd name="T11" fmla="*/ 0 h 54"/>
                    <a:gd name="T12" fmla="*/ 0 w 51"/>
                    <a:gd name="T13" fmla="*/ 6 h 54"/>
                  </a:gdLst>
                  <a:ahLst/>
                  <a:cxnLst>
                    <a:cxn ang="0">
                      <a:pos x="T0" y="T1"/>
                    </a:cxn>
                    <a:cxn ang="0">
                      <a:pos x="T2" y="T3"/>
                    </a:cxn>
                    <a:cxn ang="0">
                      <a:pos x="T4" y="T5"/>
                    </a:cxn>
                    <a:cxn ang="0">
                      <a:pos x="T6" y="T7"/>
                    </a:cxn>
                    <a:cxn ang="0">
                      <a:pos x="T8" y="T9"/>
                    </a:cxn>
                    <a:cxn ang="0">
                      <a:pos x="T10" y="T11"/>
                    </a:cxn>
                    <a:cxn ang="0">
                      <a:pos x="T12" y="T13"/>
                    </a:cxn>
                  </a:cxnLst>
                  <a:rect l="0" t="0" r="r" b="b"/>
                  <a:pathLst>
                    <a:path w="51" h="54">
                      <a:moveTo>
                        <a:pt x="0" y="6"/>
                      </a:moveTo>
                      <a:cubicBezTo>
                        <a:pt x="0" y="6"/>
                        <a:pt x="0" y="6"/>
                        <a:pt x="0" y="46"/>
                      </a:cubicBezTo>
                      <a:cubicBezTo>
                        <a:pt x="7" y="51"/>
                        <a:pt x="16" y="54"/>
                        <a:pt x="26" y="54"/>
                      </a:cubicBezTo>
                      <a:cubicBezTo>
                        <a:pt x="35" y="54"/>
                        <a:pt x="44" y="51"/>
                        <a:pt x="51" y="46"/>
                      </a:cubicBezTo>
                      <a:cubicBezTo>
                        <a:pt x="51" y="46"/>
                        <a:pt x="51" y="46"/>
                        <a:pt x="51" y="6"/>
                      </a:cubicBezTo>
                      <a:cubicBezTo>
                        <a:pt x="51" y="6"/>
                        <a:pt x="38" y="0"/>
                        <a:pt x="26" y="0"/>
                      </a:cubicBezTo>
                      <a:cubicBezTo>
                        <a:pt x="13" y="0"/>
                        <a:pt x="0" y="6"/>
                        <a:pt x="0" y="6"/>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3" name="Rectangle 145"/>
                <p:cNvSpPr>
                  <a:spLocks noChangeArrowheads="1"/>
                </p:cNvSpPr>
                <p:nvPr/>
              </p:nvSpPr>
              <p:spPr bwMode="auto">
                <a:xfrm>
                  <a:off x="-2130281" y="3403603"/>
                  <a:ext cx="15875" cy="9683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4" name="Rectangle 146"/>
                <p:cNvSpPr>
                  <a:spLocks noChangeArrowheads="1"/>
                </p:cNvSpPr>
                <p:nvPr/>
              </p:nvSpPr>
              <p:spPr bwMode="auto">
                <a:xfrm>
                  <a:off x="-2306494" y="3403603"/>
                  <a:ext cx="14288" cy="9683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5" name="Oval 147"/>
                <p:cNvSpPr>
                  <a:spLocks noChangeArrowheads="1"/>
                </p:cNvSpPr>
                <p:nvPr/>
              </p:nvSpPr>
              <p:spPr bwMode="auto">
                <a:xfrm>
                  <a:off x="-2269981" y="3470278"/>
                  <a:ext cx="15875"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6" name="Oval 148"/>
                <p:cNvSpPr>
                  <a:spLocks noChangeArrowheads="1"/>
                </p:cNvSpPr>
                <p:nvPr/>
              </p:nvSpPr>
              <p:spPr bwMode="auto">
                <a:xfrm>
                  <a:off x="-2163619" y="3470278"/>
                  <a:ext cx="14288"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7" name="Freeform 149"/>
                <p:cNvSpPr>
                  <a:spLocks/>
                </p:cNvSpPr>
                <p:nvPr/>
              </p:nvSpPr>
              <p:spPr bwMode="auto">
                <a:xfrm>
                  <a:off x="-2223944" y="3511553"/>
                  <a:ext cx="26988" cy="11112"/>
                </a:xfrm>
                <a:custGeom>
                  <a:avLst/>
                  <a:gdLst>
                    <a:gd name="T0" fmla="*/ 4 w 7"/>
                    <a:gd name="T1" fmla="*/ 3 h 3"/>
                    <a:gd name="T2" fmla="*/ 7 w 7"/>
                    <a:gd name="T3" fmla="*/ 0 h 3"/>
                    <a:gd name="T4" fmla="*/ 0 w 7"/>
                    <a:gd name="T5" fmla="*/ 0 h 3"/>
                    <a:gd name="T6" fmla="*/ 4 w 7"/>
                    <a:gd name="T7" fmla="*/ 3 h 3"/>
                  </a:gdLst>
                  <a:ahLst/>
                  <a:cxnLst>
                    <a:cxn ang="0">
                      <a:pos x="T0" y="T1"/>
                    </a:cxn>
                    <a:cxn ang="0">
                      <a:pos x="T2" y="T3"/>
                    </a:cxn>
                    <a:cxn ang="0">
                      <a:pos x="T4" y="T5"/>
                    </a:cxn>
                    <a:cxn ang="0">
                      <a:pos x="T6" y="T7"/>
                    </a:cxn>
                  </a:cxnLst>
                  <a:rect l="0" t="0" r="r" b="b"/>
                  <a:pathLst>
                    <a:path w="7" h="3">
                      <a:moveTo>
                        <a:pt x="4" y="3"/>
                      </a:moveTo>
                      <a:cubicBezTo>
                        <a:pt x="6" y="3"/>
                        <a:pt x="7" y="2"/>
                        <a:pt x="7" y="0"/>
                      </a:cubicBezTo>
                      <a:cubicBezTo>
                        <a:pt x="0" y="0"/>
                        <a:pt x="0" y="0"/>
                        <a:pt x="0" y="0"/>
                      </a:cubicBezTo>
                      <a:cubicBezTo>
                        <a:pt x="0" y="2"/>
                        <a:pt x="2" y="3"/>
                        <a:pt x="4" y="3"/>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8" name="Freeform 150"/>
                <p:cNvSpPr>
                  <a:spLocks/>
                </p:cNvSpPr>
                <p:nvPr/>
              </p:nvSpPr>
              <p:spPr bwMode="auto">
                <a:xfrm>
                  <a:off x="-2235056" y="3549653"/>
                  <a:ext cx="49213" cy="3175"/>
                </a:xfrm>
                <a:custGeom>
                  <a:avLst/>
                  <a:gdLst>
                    <a:gd name="T0" fmla="*/ 0 w 13"/>
                    <a:gd name="T1" fmla="*/ 0 h 1"/>
                    <a:gd name="T2" fmla="*/ 4 w 13"/>
                    <a:gd name="T3" fmla="*/ 1 h 1"/>
                    <a:gd name="T4" fmla="*/ 9 w 13"/>
                    <a:gd name="T5" fmla="*/ 1 h 1"/>
                    <a:gd name="T6" fmla="*/ 13 w 13"/>
                    <a:gd name="T7" fmla="*/ 0 h 1"/>
                  </a:gdLst>
                  <a:ahLst/>
                  <a:cxnLst>
                    <a:cxn ang="0">
                      <a:pos x="T0" y="T1"/>
                    </a:cxn>
                    <a:cxn ang="0">
                      <a:pos x="T2" y="T3"/>
                    </a:cxn>
                    <a:cxn ang="0">
                      <a:pos x="T4" y="T5"/>
                    </a:cxn>
                    <a:cxn ang="0">
                      <a:pos x="T6" y="T7"/>
                    </a:cxn>
                  </a:cxnLst>
                  <a:rect l="0" t="0" r="r" b="b"/>
                  <a:pathLst>
                    <a:path w="13" h="1">
                      <a:moveTo>
                        <a:pt x="0" y="0"/>
                      </a:moveTo>
                      <a:cubicBezTo>
                        <a:pt x="1" y="1"/>
                        <a:pt x="3" y="1"/>
                        <a:pt x="4" y="1"/>
                      </a:cubicBezTo>
                      <a:cubicBezTo>
                        <a:pt x="9" y="1"/>
                        <a:pt x="9" y="1"/>
                        <a:pt x="9" y="1"/>
                      </a:cubicBezTo>
                      <a:cubicBezTo>
                        <a:pt x="10" y="1"/>
                        <a:pt x="12" y="1"/>
                        <a:pt x="13" y="0"/>
                      </a:cubicBezTo>
                    </a:path>
                  </a:pathLst>
                </a:custGeom>
                <a:noFill/>
                <a:ln w="6350" cap="flat">
                  <a:solidFill>
                    <a:srgbClr val="C2976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9" name="Rectangle 151"/>
                <p:cNvSpPr>
                  <a:spLocks noChangeArrowheads="1"/>
                </p:cNvSpPr>
                <p:nvPr/>
              </p:nvSpPr>
              <p:spPr bwMode="auto">
                <a:xfrm>
                  <a:off x="-2220769" y="3563940"/>
                  <a:ext cx="19050" cy="2381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13" name="Oval 118"/>
              <p:cNvSpPr>
                <a:spLocks noChangeArrowheads="1"/>
              </p:cNvSpPr>
              <p:nvPr/>
            </p:nvSpPr>
            <p:spPr bwMode="auto">
              <a:xfrm>
                <a:off x="1123591" y="1731784"/>
                <a:ext cx="706499" cy="710489"/>
              </a:xfrm>
              <a:prstGeom prst="ellipse">
                <a:avLst/>
              </a:prstGeom>
              <a:noFill/>
              <a:ln w="31750">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108" name="TextBox 107"/>
            <p:cNvSpPr txBox="1"/>
            <p:nvPr/>
          </p:nvSpPr>
          <p:spPr>
            <a:xfrm>
              <a:off x="1506876" y="2736982"/>
              <a:ext cx="789080" cy="193899"/>
            </a:xfrm>
            <a:prstGeom prst="rect">
              <a:avLst/>
            </a:prstGeom>
            <a:noFill/>
          </p:spPr>
          <p:txBody>
            <a:bodyPr wrap="square" lIns="0" tIns="0" rIns="0" bIns="0" rtlCol="0">
              <a:spAutoFit/>
            </a:bodyPr>
            <a:lstStyle/>
            <a:p>
              <a:pPr algn="ctr">
                <a:lnSpc>
                  <a:spcPct val="90000"/>
                </a:lnSpc>
                <a:spcAft>
                  <a:spcPts val="600"/>
                </a:spcAft>
              </a:pPr>
              <a:r>
                <a:rPr lang="en-US" sz="1400" dirty="0">
                  <a:solidFill>
                    <a:srgbClr val="505050"/>
                  </a:solidFill>
                </a:rPr>
                <a:t>Tenant 2</a:t>
              </a:r>
            </a:p>
          </p:txBody>
        </p:sp>
      </p:grpSp>
      <p:grpSp>
        <p:nvGrpSpPr>
          <p:cNvPr id="113" name="Group 112"/>
          <p:cNvGrpSpPr/>
          <p:nvPr/>
        </p:nvGrpSpPr>
        <p:grpSpPr>
          <a:xfrm>
            <a:off x="2570029" y="1485296"/>
            <a:ext cx="796552" cy="1155693"/>
            <a:chOff x="2491036" y="1775188"/>
            <a:chExt cx="796552" cy="1155693"/>
          </a:xfrm>
        </p:grpSpPr>
        <p:grpSp>
          <p:nvGrpSpPr>
            <p:cNvPr id="31" name="Group 30"/>
            <p:cNvGrpSpPr/>
            <p:nvPr/>
          </p:nvGrpSpPr>
          <p:grpSpPr>
            <a:xfrm>
              <a:off x="2491036" y="1775188"/>
              <a:ext cx="796552" cy="796551"/>
              <a:chOff x="1817306" y="1487005"/>
              <a:chExt cx="710490" cy="710489"/>
            </a:xfrm>
          </p:grpSpPr>
          <p:grpSp>
            <p:nvGrpSpPr>
              <p:cNvPr id="32" name="Group 31"/>
              <p:cNvGrpSpPr/>
              <p:nvPr/>
            </p:nvGrpSpPr>
            <p:grpSpPr>
              <a:xfrm>
                <a:off x="1817306" y="1487005"/>
                <a:ext cx="710490" cy="706666"/>
                <a:chOff x="-1700069" y="274640"/>
                <a:chExt cx="565150" cy="562109"/>
              </a:xfrm>
            </p:grpSpPr>
            <p:sp>
              <p:nvSpPr>
                <p:cNvPr id="34" name="Oval 156"/>
                <p:cNvSpPr>
                  <a:spLocks noChangeArrowheads="1"/>
                </p:cNvSpPr>
                <p:nvPr/>
              </p:nvSpPr>
              <p:spPr bwMode="auto">
                <a:xfrm>
                  <a:off x="-1700069" y="274640"/>
                  <a:ext cx="565150" cy="56038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5" name="Rectangle 157"/>
                <p:cNvSpPr>
                  <a:spLocks noChangeArrowheads="1"/>
                </p:cNvSpPr>
                <p:nvPr/>
              </p:nvSpPr>
              <p:spPr bwMode="auto">
                <a:xfrm>
                  <a:off x="-1519094" y="579440"/>
                  <a:ext cx="200025" cy="120650"/>
                </a:xfrm>
                <a:prstGeom prst="rect">
                  <a:avLst/>
                </a:prstGeom>
                <a:solidFill>
                  <a:srgbClr val="673F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6" name="Rectangle 158"/>
                <p:cNvSpPr>
                  <a:spLocks noChangeArrowheads="1"/>
                </p:cNvSpPr>
                <p:nvPr/>
              </p:nvSpPr>
              <p:spPr bwMode="auto">
                <a:xfrm>
                  <a:off x="-1496869" y="623890"/>
                  <a:ext cx="158750" cy="52387"/>
                </a:xfrm>
                <a:prstGeom prst="rect">
                  <a:avLst/>
                </a:prstGeom>
                <a:solidFill>
                  <a:srgbClr val="D2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7" name="Freeform 159"/>
                <p:cNvSpPr>
                  <a:spLocks/>
                </p:cNvSpPr>
                <p:nvPr/>
              </p:nvSpPr>
              <p:spPr bwMode="auto">
                <a:xfrm>
                  <a:off x="-1538144" y="466728"/>
                  <a:ext cx="241300" cy="49212"/>
                </a:xfrm>
                <a:custGeom>
                  <a:avLst/>
                  <a:gdLst>
                    <a:gd name="T0" fmla="*/ 61 w 64"/>
                    <a:gd name="T1" fmla="*/ 0 h 13"/>
                    <a:gd name="T2" fmla="*/ 3 w 64"/>
                    <a:gd name="T3" fmla="*/ 0 h 13"/>
                    <a:gd name="T4" fmla="*/ 0 w 64"/>
                    <a:gd name="T5" fmla="*/ 3 h 13"/>
                    <a:gd name="T6" fmla="*/ 0 w 64"/>
                    <a:gd name="T7" fmla="*/ 10 h 13"/>
                    <a:gd name="T8" fmla="*/ 3 w 64"/>
                    <a:gd name="T9" fmla="*/ 13 h 13"/>
                    <a:gd name="T10" fmla="*/ 61 w 64"/>
                    <a:gd name="T11" fmla="*/ 13 h 13"/>
                    <a:gd name="T12" fmla="*/ 64 w 64"/>
                    <a:gd name="T13" fmla="*/ 10 h 13"/>
                    <a:gd name="T14" fmla="*/ 64 w 64"/>
                    <a:gd name="T15" fmla="*/ 3 h 13"/>
                    <a:gd name="T16" fmla="*/ 61 w 6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3">
                      <a:moveTo>
                        <a:pt x="61" y="0"/>
                      </a:moveTo>
                      <a:cubicBezTo>
                        <a:pt x="61" y="0"/>
                        <a:pt x="61" y="0"/>
                        <a:pt x="3" y="0"/>
                      </a:cubicBezTo>
                      <a:cubicBezTo>
                        <a:pt x="1" y="0"/>
                        <a:pt x="0" y="1"/>
                        <a:pt x="0" y="3"/>
                      </a:cubicBezTo>
                      <a:cubicBezTo>
                        <a:pt x="0" y="3"/>
                        <a:pt x="0" y="3"/>
                        <a:pt x="0" y="10"/>
                      </a:cubicBezTo>
                      <a:cubicBezTo>
                        <a:pt x="0" y="12"/>
                        <a:pt x="1" y="13"/>
                        <a:pt x="3" y="13"/>
                      </a:cubicBezTo>
                      <a:cubicBezTo>
                        <a:pt x="3" y="13"/>
                        <a:pt x="3" y="13"/>
                        <a:pt x="61" y="13"/>
                      </a:cubicBezTo>
                      <a:cubicBezTo>
                        <a:pt x="63" y="13"/>
                        <a:pt x="64" y="12"/>
                        <a:pt x="64" y="10"/>
                      </a:cubicBezTo>
                      <a:cubicBezTo>
                        <a:pt x="64" y="3"/>
                        <a:pt x="64" y="3"/>
                        <a:pt x="64" y="3"/>
                      </a:cubicBezTo>
                      <a:cubicBezTo>
                        <a:pt x="64" y="1"/>
                        <a:pt x="63" y="0"/>
                        <a:pt x="61" y="0"/>
                      </a:cubicBez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8" name="Freeform 160"/>
                <p:cNvSpPr>
                  <a:spLocks/>
                </p:cNvSpPr>
                <p:nvPr/>
              </p:nvSpPr>
              <p:spPr bwMode="auto">
                <a:xfrm>
                  <a:off x="-1541319" y="650878"/>
                  <a:ext cx="244475" cy="184150"/>
                </a:xfrm>
                <a:custGeom>
                  <a:avLst/>
                  <a:gdLst>
                    <a:gd name="T0" fmla="*/ 0 w 65"/>
                    <a:gd name="T1" fmla="*/ 0 h 49"/>
                    <a:gd name="T2" fmla="*/ 0 w 65"/>
                    <a:gd name="T3" fmla="*/ 42 h 49"/>
                    <a:gd name="T4" fmla="*/ 33 w 65"/>
                    <a:gd name="T5" fmla="*/ 49 h 49"/>
                    <a:gd name="T6" fmla="*/ 65 w 65"/>
                    <a:gd name="T7" fmla="*/ 42 h 49"/>
                    <a:gd name="T8" fmla="*/ 65 w 65"/>
                    <a:gd name="T9" fmla="*/ 0 h 49"/>
                    <a:gd name="T10" fmla="*/ 0 w 65"/>
                    <a:gd name="T11" fmla="*/ 0 h 49"/>
                  </a:gdLst>
                  <a:ahLst/>
                  <a:cxnLst>
                    <a:cxn ang="0">
                      <a:pos x="T0" y="T1"/>
                    </a:cxn>
                    <a:cxn ang="0">
                      <a:pos x="T2" y="T3"/>
                    </a:cxn>
                    <a:cxn ang="0">
                      <a:pos x="T4" y="T5"/>
                    </a:cxn>
                    <a:cxn ang="0">
                      <a:pos x="T6" y="T7"/>
                    </a:cxn>
                    <a:cxn ang="0">
                      <a:pos x="T8" y="T9"/>
                    </a:cxn>
                    <a:cxn ang="0">
                      <a:pos x="T10" y="T11"/>
                    </a:cxn>
                  </a:cxnLst>
                  <a:rect l="0" t="0" r="r" b="b"/>
                  <a:pathLst>
                    <a:path w="65" h="49">
                      <a:moveTo>
                        <a:pt x="0" y="0"/>
                      </a:moveTo>
                      <a:cubicBezTo>
                        <a:pt x="0" y="42"/>
                        <a:pt x="0" y="42"/>
                        <a:pt x="0" y="42"/>
                      </a:cubicBezTo>
                      <a:cubicBezTo>
                        <a:pt x="10" y="47"/>
                        <a:pt x="21" y="49"/>
                        <a:pt x="33" y="49"/>
                      </a:cubicBezTo>
                      <a:cubicBezTo>
                        <a:pt x="45" y="49"/>
                        <a:pt x="55" y="47"/>
                        <a:pt x="65" y="42"/>
                      </a:cubicBezTo>
                      <a:cubicBezTo>
                        <a:pt x="65" y="0"/>
                        <a:pt x="65" y="0"/>
                        <a:pt x="65"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9" name="Freeform 161"/>
                <p:cNvSpPr>
                  <a:spLocks/>
                </p:cNvSpPr>
                <p:nvPr/>
              </p:nvSpPr>
              <p:spPr bwMode="auto">
                <a:xfrm>
                  <a:off x="-1458769" y="557215"/>
                  <a:ext cx="82550" cy="134937"/>
                </a:xfrm>
                <a:custGeom>
                  <a:avLst/>
                  <a:gdLst>
                    <a:gd name="T0" fmla="*/ 0 w 52"/>
                    <a:gd name="T1" fmla="*/ 83 h 85"/>
                    <a:gd name="T2" fmla="*/ 26 w 52"/>
                    <a:gd name="T3" fmla="*/ 85 h 85"/>
                    <a:gd name="T4" fmla="*/ 52 w 52"/>
                    <a:gd name="T5" fmla="*/ 85 h 85"/>
                    <a:gd name="T6" fmla="*/ 52 w 52"/>
                    <a:gd name="T7" fmla="*/ 0 h 85"/>
                    <a:gd name="T8" fmla="*/ 0 w 52"/>
                    <a:gd name="T9" fmla="*/ 0 h 85"/>
                    <a:gd name="T10" fmla="*/ 0 w 52"/>
                    <a:gd name="T11" fmla="*/ 83 h 85"/>
                  </a:gdLst>
                  <a:ahLst/>
                  <a:cxnLst>
                    <a:cxn ang="0">
                      <a:pos x="T0" y="T1"/>
                    </a:cxn>
                    <a:cxn ang="0">
                      <a:pos x="T2" y="T3"/>
                    </a:cxn>
                    <a:cxn ang="0">
                      <a:pos x="T4" y="T5"/>
                    </a:cxn>
                    <a:cxn ang="0">
                      <a:pos x="T6" y="T7"/>
                    </a:cxn>
                    <a:cxn ang="0">
                      <a:pos x="T8" y="T9"/>
                    </a:cxn>
                    <a:cxn ang="0">
                      <a:pos x="T10" y="T11"/>
                    </a:cxn>
                  </a:cxnLst>
                  <a:rect l="0" t="0" r="r" b="b"/>
                  <a:pathLst>
                    <a:path w="52" h="85">
                      <a:moveTo>
                        <a:pt x="0" y="83"/>
                      </a:moveTo>
                      <a:lnTo>
                        <a:pt x="26" y="85"/>
                      </a:lnTo>
                      <a:lnTo>
                        <a:pt x="52" y="85"/>
                      </a:lnTo>
                      <a:lnTo>
                        <a:pt x="52" y="0"/>
                      </a:lnTo>
                      <a:lnTo>
                        <a:pt x="0" y="0"/>
                      </a:lnTo>
                      <a:lnTo>
                        <a:pt x="0" y="83"/>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0" name="Freeform 162"/>
                <p:cNvSpPr>
                  <a:spLocks/>
                </p:cNvSpPr>
                <p:nvPr/>
              </p:nvSpPr>
              <p:spPr bwMode="auto">
                <a:xfrm>
                  <a:off x="-1458769" y="557215"/>
                  <a:ext cx="82550" cy="71437"/>
                </a:xfrm>
                <a:custGeom>
                  <a:avLst/>
                  <a:gdLst>
                    <a:gd name="T0" fmla="*/ 0 w 22"/>
                    <a:gd name="T1" fmla="*/ 18 h 19"/>
                    <a:gd name="T2" fmla="*/ 11 w 22"/>
                    <a:gd name="T3" fmla="*/ 19 h 19"/>
                    <a:gd name="T4" fmla="*/ 22 w 22"/>
                    <a:gd name="T5" fmla="*/ 18 h 19"/>
                    <a:gd name="T6" fmla="*/ 22 w 22"/>
                    <a:gd name="T7" fmla="*/ 0 h 19"/>
                    <a:gd name="T8" fmla="*/ 0 w 22"/>
                    <a:gd name="T9" fmla="*/ 0 h 19"/>
                    <a:gd name="T10" fmla="*/ 0 w 22"/>
                    <a:gd name="T11" fmla="*/ 18 h 19"/>
                  </a:gdLst>
                  <a:ahLst/>
                  <a:cxnLst>
                    <a:cxn ang="0">
                      <a:pos x="T0" y="T1"/>
                    </a:cxn>
                    <a:cxn ang="0">
                      <a:pos x="T2" y="T3"/>
                    </a:cxn>
                    <a:cxn ang="0">
                      <a:pos x="T4" y="T5"/>
                    </a:cxn>
                    <a:cxn ang="0">
                      <a:pos x="T6" y="T7"/>
                    </a:cxn>
                    <a:cxn ang="0">
                      <a:pos x="T8" y="T9"/>
                    </a:cxn>
                    <a:cxn ang="0">
                      <a:pos x="T10" y="T11"/>
                    </a:cxn>
                  </a:cxnLst>
                  <a:rect l="0" t="0" r="r" b="b"/>
                  <a:pathLst>
                    <a:path w="22" h="19">
                      <a:moveTo>
                        <a:pt x="0" y="18"/>
                      </a:moveTo>
                      <a:cubicBezTo>
                        <a:pt x="3" y="19"/>
                        <a:pt x="7" y="19"/>
                        <a:pt x="11" y="19"/>
                      </a:cubicBezTo>
                      <a:cubicBezTo>
                        <a:pt x="15" y="19"/>
                        <a:pt x="18" y="19"/>
                        <a:pt x="22" y="18"/>
                      </a:cubicBezTo>
                      <a:cubicBezTo>
                        <a:pt x="22" y="0"/>
                        <a:pt x="22" y="0"/>
                        <a:pt x="22" y="0"/>
                      </a:cubicBezTo>
                      <a:cubicBezTo>
                        <a:pt x="0" y="0"/>
                        <a:pt x="0" y="0"/>
                        <a:pt x="0" y="0"/>
                      </a:cubicBezTo>
                      <a:lnTo>
                        <a:pt x="0" y="18"/>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1" name="Freeform 163"/>
                <p:cNvSpPr>
                  <a:spLocks/>
                </p:cNvSpPr>
                <p:nvPr/>
              </p:nvSpPr>
              <p:spPr bwMode="auto">
                <a:xfrm>
                  <a:off x="-1519094" y="425453"/>
                  <a:ext cx="200025" cy="187325"/>
                </a:xfrm>
                <a:custGeom>
                  <a:avLst/>
                  <a:gdLst>
                    <a:gd name="T0" fmla="*/ 0 w 53"/>
                    <a:gd name="T1" fmla="*/ 41 h 50"/>
                    <a:gd name="T2" fmla="*/ 27 w 53"/>
                    <a:gd name="T3" fmla="*/ 50 h 50"/>
                    <a:gd name="T4" fmla="*/ 53 w 53"/>
                    <a:gd name="T5" fmla="*/ 41 h 50"/>
                    <a:gd name="T6" fmla="*/ 53 w 53"/>
                    <a:gd name="T7" fmla="*/ 0 h 50"/>
                    <a:gd name="T8" fmla="*/ 0 w 53"/>
                    <a:gd name="T9" fmla="*/ 0 h 50"/>
                    <a:gd name="T10" fmla="*/ 0 w 53"/>
                    <a:gd name="T11" fmla="*/ 41 h 50"/>
                  </a:gdLst>
                  <a:ahLst/>
                  <a:cxnLst>
                    <a:cxn ang="0">
                      <a:pos x="T0" y="T1"/>
                    </a:cxn>
                    <a:cxn ang="0">
                      <a:pos x="T2" y="T3"/>
                    </a:cxn>
                    <a:cxn ang="0">
                      <a:pos x="T4" y="T5"/>
                    </a:cxn>
                    <a:cxn ang="0">
                      <a:pos x="T6" y="T7"/>
                    </a:cxn>
                    <a:cxn ang="0">
                      <a:pos x="T8" y="T9"/>
                    </a:cxn>
                    <a:cxn ang="0">
                      <a:pos x="T10" y="T11"/>
                    </a:cxn>
                  </a:cxnLst>
                  <a:rect l="0" t="0" r="r" b="b"/>
                  <a:pathLst>
                    <a:path w="53" h="50">
                      <a:moveTo>
                        <a:pt x="0" y="41"/>
                      </a:moveTo>
                      <a:cubicBezTo>
                        <a:pt x="8" y="47"/>
                        <a:pt x="17" y="50"/>
                        <a:pt x="27" y="50"/>
                      </a:cubicBezTo>
                      <a:cubicBezTo>
                        <a:pt x="37" y="50"/>
                        <a:pt x="46" y="47"/>
                        <a:pt x="53" y="41"/>
                      </a:cubicBezTo>
                      <a:cubicBezTo>
                        <a:pt x="53" y="0"/>
                        <a:pt x="53" y="0"/>
                        <a:pt x="53" y="0"/>
                      </a:cubicBezTo>
                      <a:cubicBezTo>
                        <a:pt x="0" y="0"/>
                        <a:pt x="0" y="0"/>
                        <a:pt x="0" y="0"/>
                      </a:cubicBezTo>
                      <a:cubicBezTo>
                        <a:pt x="0" y="41"/>
                        <a:pt x="0" y="41"/>
                        <a:pt x="0" y="41"/>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2" name="Freeform 164"/>
                <p:cNvSpPr>
                  <a:spLocks/>
                </p:cNvSpPr>
                <p:nvPr/>
              </p:nvSpPr>
              <p:spPr bwMode="auto">
                <a:xfrm>
                  <a:off x="-1519094" y="330203"/>
                  <a:ext cx="142875" cy="150812"/>
                </a:xfrm>
                <a:custGeom>
                  <a:avLst/>
                  <a:gdLst>
                    <a:gd name="T0" fmla="*/ 0 w 38"/>
                    <a:gd name="T1" fmla="*/ 27 h 40"/>
                    <a:gd name="T2" fmla="*/ 0 w 38"/>
                    <a:gd name="T3" fmla="*/ 40 h 40"/>
                    <a:gd name="T4" fmla="*/ 38 w 38"/>
                    <a:gd name="T5" fmla="*/ 2 h 40"/>
                    <a:gd name="T6" fmla="*/ 27 w 38"/>
                    <a:gd name="T7" fmla="*/ 0 h 40"/>
                    <a:gd name="T8" fmla="*/ 0 w 38"/>
                    <a:gd name="T9" fmla="*/ 27 h 40"/>
                  </a:gdLst>
                  <a:ahLst/>
                  <a:cxnLst>
                    <a:cxn ang="0">
                      <a:pos x="T0" y="T1"/>
                    </a:cxn>
                    <a:cxn ang="0">
                      <a:pos x="T2" y="T3"/>
                    </a:cxn>
                    <a:cxn ang="0">
                      <a:pos x="T4" y="T5"/>
                    </a:cxn>
                    <a:cxn ang="0">
                      <a:pos x="T6" y="T7"/>
                    </a:cxn>
                    <a:cxn ang="0">
                      <a:pos x="T8" y="T9"/>
                    </a:cxn>
                  </a:cxnLst>
                  <a:rect l="0" t="0" r="r" b="b"/>
                  <a:pathLst>
                    <a:path w="38" h="40">
                      <a:moveTo>
                        <a:pt x="0" y="27"/>
                      </a:moveTo>
                      <a:cubicBezTo>
                        <a:pt x="0" y="40"/>
                        <a:pt x="0" y="40"/>
                        <a:pt x="0" y="40"/>
                      </a:cubicBezTo>
                      <a:cubicBezTo>
                        <a:pt x="20" y="37"/>
                        <a:pt x="36" y="22"/>
                        <a:pt x="38" y="2"/>
                      </a:cubicBezTo>
                      <a:cubicBezTo>
                        <a:pt x="35" y="1"/>
                        <a:pt x="31" y="0"/>
                        <a:pt x="27" y="0"/>
                      </a:cubicBezTo>
                      <a:cubicBezTo>
                        <a:pt x="12" y="0"/>
                        <a:pt x="0" y="12"/>
                        <a:pt x="0" y="27"/>
                      </a:cubicBezTo>
                      <a:close/>
                    </a:path>
                  </a:pathLst>
                </a:custGeom>
                <a:solidFill>
                  <a:srgbClr val="8954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3" name="Freeform 165"/>
                <p:cNvSpPr>
                  <a:spLocks/>
                </p:cNvSpPr>
                <p:nvPr/>
              </p:nvSpPr>
              <p:spPr bwMode="auto">
                <a:xfrm>
                  <a:off x="-1458769" y="330203"/>
                  <a:ext cx="139700" cy="150812"/>
                </a:xfrm>
                <a:custGeom>
                  <a:avLst/>
                  <a:gdLst>
                    <a:gd name="T0" fmla="*/ 11 w 37"/>
                    <a:gd name="T1" fmla="*/ 0 h 40"/>
                    <a:gd name="T2" fmla="*/ 0 w 37"/>
                    <a:gd name="T3" fmla="*/ 2 h 40"/>
                    <a:gd name="T4" fmla="*/ 37 w 37"/>
                    <a:gd name="T5" fmla="*/ 40 h 40"/>
                    <a:gd name="T6" fmla="*/ 37 w 37"/>
                    <a:gd name="T7" fmla="*/ 27 h 40"/>
                    <a:gd name="T8" fmla="*/ 11 w 37"/>
                    <a:gd name="T9" fmla="*/ 0 h 40"/>
                  </a:gdLst>
                  <a:ahLst/>
                  <a:cxnLst>
                    <a:cxn ang="0">
                      <a:pos x="T0" y="T1"/>
                    </a:cxn>
                    <a:cxn ang="0">
                      <a:pos x="T2" y="T3"/>
                    </a:cxn>
                    <a:cxn ang="0">
                      <a:pos x="T4" y="T5"/>
                    </a:cxn>
                    <a:cxn ang="0">
                      <a:pos x="T6" y="T7"/>
                    </a:cxn>
                    <a:cxn ang="0">
                      <a:pos x="T8" y="T9"/>
                    </a:cxn>
                  </a:cxnLst>
                  <a:rect l="0" t="0" r="r" b="b"/>
                  <a:pathLst>
                    <a:path w="37" h="40">
                      <a:moveTo>
                        <a:pt x="11" y="0"/>
                      </a:moveTo>
                      <a:cubicBezTo>
                        <a:pt x="7" y="0"/>
                        <a:pt x="3" y="1"/>
                        <a:pt x="0" y="2"/>
                      </a:cubicBezTo>
                      <a:cubicBezTo>
                        <a:pt x="2" y="22"/>
                        <a:pt x="18" y="37"/>
                        <a:pt x="37" y="40"/>
                      </a:cubicBezTo>
                      <a:cubicBezTo>
                        <a:pt x="37" y="40"/>
                        <a:pt x="37" y="40"/>
                        <a:pt x="37" y="27"/>
                      </a:cubicBezTo>
                      <a:cubicBezTo>
                        <a:pt x="37" y="12"/>
                        <a:pt x="25" y="0"/>
                        <a:pt x="11" y="0"/>
                      </a:cubicBezTo>
                      <a:close/>
                    </a:path>
                  </a:pathLst>
                </a:custGeom>
                <a:solidFill>
                  <a:srgbClr val="8954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4" name="Freeform 166"/>
                <p:cNvSpPr>
                  <a:spLocks/>
                </p:cNvSpPr>
                <p:nvPr/>
              </p:nvSpPr>
              <p:spPr bwMode="auto">
                <a:xfrm>
                  <a:off x="-1647681" y="652599"/>
                  <a:ext cx="455613" cy="184150"/>
                </a:xfrm>
                <a:custGeom>
                  <a:avLst/>
                  <a:gdLst>
                    <a:gd name="T0" fmla="*/ 61 w 121"/>
                    <a:gd name="T1" fmla="*/ 49 h 49"/>
                    <a:gd name="T2" fmla="*/ 121 w 121"/>
                    <a:gd name="T3" fmla="*/ 20 h 49"/>
                    <a:gd name="T4" fmla="*/ 96 w 121"/>
                    <a:gd name="T5" fmla="*/ 0 h 49"/>
                    <a:gd name="T6" fmla="*/ 81 w 121"/>
                    <a:gd name="T7" fmla="*/ 0 h 49"/>
                    <a:gd name="T8" fmla="*/ 61 w 121"/>
                    <a:gd name="T9" fmla="*/ 46 h 49"/>
                    <a:gd name="T10" fmla="*/ 40 w 121"/>
                    <a:gd name="T11" fmla="*/ 0 h 49"/>
                    <a:gd name="T12" fmla="*/ 25 w 121"/>
                    <a:gd name="T13" fmla="*/ 0 h 49"/>
                    <a:gd name="T14" fmla="*/ 0 w 121"/>
                    <a:gd name="T15" fmla="*/ 18 h 49"/>
                    <a:gd name="T16" fmla="*/ 61 w 121"/>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49">
                      <a:moveTo>
                        <a:pt x="61" y="49"/>
                      </a:moveTo>
                      <a:cubicBezTo>
                        <a:pt x="86" y="49"/>
                        <a:pt x="107" y="38"/>
                        <a:pt x="121" y="20"/>
                      </a:cubicBezTo>
                      <a:cubicBezTo>
                        <a:pt x="118" y="9"/>
                        <a:pt x="108" y="0"/>
                        <a:pt x="96" y="0"/>
                      </a:cubicBezTo>
                      <a:cubicBezTo>
                        <a:pt x="81" y="0"/>
                        <a:pt x="81" y="0"/>
                        <a:pt x="81" y="0"/>
                      </a:cubicBezTo>
                      <a:cubicBezTo>
                        <a:pt x="61" y="46"/>
                        <a:pt x="61" y="46"/>
                        <a:pt x="61" y="46"/>
                      </a:cubicBezTo>
                      <a:cubicBezTo>
                        <a:pt x="61" y="46"/>
                        <a:pt x="46" y="14"/>
                        <a:pt x="40" y="0"/>
                      </a:cubicBezTo>
                      <a:cubicBezTo>
                        <a:pt x="25" y="0"/>
                        <a:pt x="25" y="0"/>
                        <a:pt x="25" y="0"/>
                      </a:cubicBezTo>
                      <a:cubicBezTo>
                        <a:pt x="14" y="0"/>
                        <a:pt x="4" y="8"/>
                        <a:pt x="0" y="18"/>
                      </a:cubicBezTo>
                      <a:cubicBezTo>
                        <a:pt x="14" y="37"/>
                        <a:pt x="36" y="49"/>
                        <a:pt x="61" y="49"/>
                      </a:cubicBez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5" name="Freeform 167"/>
                <p:cNvSpPr>
                  <a:spLocks/>
                </p:cNvSpPr>
                <p:nvPr/>
              </p:nvSpPr>
              <p:spPr bwMode="auto">
                <a:xfrm>
                  <a:off x="-1571481" y="623890"/>
                  <a:ext cx="153988" cy="200025"/>
                </a:xfrm>
                <a:custGeom>
                  <a:avLst/>
                  <a:gdLst>
                    <a:gd name="T0" fmla="*/ 0 w 97"/>
                    <a:gd name="T1" fmla="*/ 19 h 126"/>
                    <a:gd name="T2" fmla="*/ 23 w 97"/>
                    <a:gd name="T3" fmla="*/ 48 h 126"/>
                    <a:gd name="T4" fmla="*/ 54 w 97"/>
                    <a:gd name="T5" fmla="*/ 48 h 126"/>
                    <a:gd name="T6" fmla="*/ 38 w 97"/>
                    <a:gd name="T7" fmla="*/ 59 h 126"/>
                    <a:gd name="T8" fmla="*/ 97 w 97"/>
                    <a:gd name="T9" fmla="*/ 126 h 126"/>
                    <a:gd name="T10" fmla="*/ 47 w 97"/>
                    <a:gd name="T11" fmla="*/ 0 h 126"/>
                    <a:gd name="T12" fmla="*/ 0 w 97"/>
                    <a:gd name="T13" fmla="*/ 19 h 126"/>
                  </a:gdLst>
                  <a:ahLst/>
                  <a:cxnLst>
                    <a:cxn ang="0">
                      <a:pos x="T0" y="T1"/>
                    </a:cxn>
                    <a:cxn ang="0">
                      <a:pos x="T2" y="T3"/>
                    </a:cxn>
                    <a:cxn ang="0">
                      <a:pos x="T4" y="T5"/>
                    </a:cxn>
                    <a:cxn ang="0">
                      <a:pos x="T6" y="T7"/>
                    </a:cxn>
                    <a:cxn ang="0">
                      <a:pos x="T8" y="T9"/>
                    </a:cxn>
                    <a:cxn ang="0">
                      <a:pos x="T10" y="T11"/>
                    </a:cxn>
                    <a:cxn ang="0">
                      <a:pos x="T12" y="T13"/>
                    </a:cxn>
                  </a:cxnLst>
                  <a:rect l="0" t="0" r="r" b="b"/>
                  <a:pathLst>
                    <a:path w="97" h="126">
                      <a:moveTo>
                        <a:pt x="0" y="19"/>
                      </a:moveTo>
                      <a:lnTo>
                        <a:pt x="23" y="48"/>
                      </a:lnTo>
                      <a:lnTo>
                        <a:pt x="54" y="48"/>
                      </a:lnTo>
                      <a:lnTo>
                        <a:pt x="38" y="59"/>
                      </a:lnTo>
                      <a:lnTo>
                        <a:pt x="97" y="126"/>
                      </a:lnTo>
                      <a:lnTo>
                        <a:pt x="47"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6" name="Freeform 168"/>
                <p:cNvSpPr>
                  <a:spLocks/>
                </p:cNvSpPr>
                <p:nvPr/>
              </p:nvSpPr>
              <p:spPr bwMode="auto">
                <a:xfrm>
                  <a:off x="-1417494" y="623890"/>
                  <a:ext cx="153988" cy="200025"/>
                </a:xfrm>
                <a:custGeom>
                  <a:avLst/>
                  <a:gdLst>
                    <a:gd name="T0" fmla="*/ 0 w 97"/>
                    <a:gd name="T1" fmla="*/ 126 h 126"/>
                    <a:gd name="T2" fmla="*/ 59 w 97"/>
                    <a:gd name="T3" fmla="*/ 59 h 126"/>
                    <a:gd name="T4" fmla="*/ 43 w 97"/>
                    <a:gd name="T5" fmla="*/ 48 h 126"/>
                    <a:gd name="T6" fmla="*/ 71 w 97"/>
                    <a:gd name="T7" fmla="*/ 48 h 126"/>
                    <a:gd name="T8" fmla="*/ 97 w 97"/>
                    <a:gd name="T9" fmla="*/ 19 h 126"/>
                    <a:gd name="T10" fmla="*/ 50 w 97"/>
                    <a:gd name="T11" fmla="*/ 0 h 126"/>
                    <a:gd name="T12" fmla="*/ 0 w 97"/>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97" h="126">
                      <a:moveTo>
                        <a:pt x="0" y="126"/>
                      </a:moveTo>
                      <a:lnTo>
                        <a:pt x="59" y="59"/>
                      </a:lnTo>
                      <a:lnTo>
                        <a:pt x="43" y="48"/>
                      </a:lnTo>
                      <a:lnTo>
                        <a:pt x="71" y="48"/>
                      </a:lnTo>
                      <a:lnTo>
                        <a:pt x="97" y="19"/>
                      </a:lnTo>
                      <a:lnTo>
                        <a:pt x="50" y="0"/>
                      </a:lnTo>
                      <a:lnTo>
                        <a:pt x="0"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7" name="Oval 169"/>
                <p:cNvSpPr>
                  <a:spLocks noChangeArrowheads="1"/>
                </p:cNvSpPr>
                <p:nvPr/>
              </p:nvSpPr>
              <p:spPr bwMode="auto">
                <a:xfrm>
                  <a:off x="-1534969" y="508003"/>
                  <a:ext cx="12700" cy="14287"/>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8" name="Oval 170"/>
                <p:cNvSpPr>
                  <a:spLocks noChangeArrowheads="1"/>
                </p:cNvSpPr>
                <p:nvPr/>
              </p:nvSpPr>
              <p:spPr bwMode="auto">
                <a:xfrm>
                  <a:off x="-1315894" y="508003"/>
                  <a:ext cx="15875" cy="14287"/>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9" name="Oval 171"/>
                <p:cNvSpPr>
                  <a:spLocks noChangeArrowheads="1"/>
                </p:cNvSpPr>
                <p:nvPr/>
              </p:nvSpPr>
              <p:spPr bwMode="auto">
                <a:xfrm>
                  <a:off x="-1376219" y="515940"/>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0" name="Oval 172"/>
                <p:cNvSpPr>
                  <a:spLocks noChangeArrowheads="1"/>
                </p:cNvSpPr>
                <p:nvPr/>
              </p:nvSpPr>
              <p:spPr bwMode="auto">
                <a:xfrm>
                  <a:off x="-1353994" y="515940"/>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1" name="Oval 173"/>
                <p:cNvSpPr>
                  <a:spLocks noChangeArrowheads="1"/>
                </p:cNvSpPr>
                <p:nvPr/>
              </p:nvSpPr>
              <p:spPr bwMode="auto">
                <a:xfrm>
                  <a:off x="-1365106" y="538165"/>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2" name="Oval 174"/>
                <p:cNvSpPr>
                  <a:spLocks noChangeArrowheads="1"/>
                </p:cNvSpPr>
                <p:nvPr/>
              </p:nvSpPr>
              <p:spPr bwMode="auto">
                <a:xfrm>
                  <a:off x="-1492106" y="515940"/>
                  <a:ext cx="6350"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3" name="Oval 175"/>
                <p:cNvSpPr>
                  <a:spLocks noChangeArrowheads="1"/>
                </p:cNvSpPr>
                <p:nvPr/>
              </p:nvSpPr>
              <p:spPr bwMode="auto">
                <a:xfrm>
                  <a:off x="-1469881" y="515940"/>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4" name="Oval 176"/>
                <p:cNvSpPr>
                  <a:spLocks noChangeArrowheads="1"/>
                </p:cNvSpPr>
                <p:nvPr/>
              </p:nvSpPr>
              <p:spPr bwMode="auto">
                <a:xfrm>
                  <a:off x="-1480994" y="538165"/>
                  <a:ext cx="6350"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5" name="Oval 177"/>
                <p:cNvSpPr>
                  <a:spLocks noChangeArrowheads="1"/>
                </p:cNvSpPr>
                <p:nvPr/>
              </p:nvSpPr>
              <p:spPr bwMode="auto">
                <a:xfrm>
                  <a:off x="-1485756" y="492128"/>
                  <a:ext cx="15875" cy="11112"/>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6" name="Oval 178"/>
                <p:cNvSpPr>
                  <a:spLocks noChangeArrowheads="1"/>
                </p:cNvSpPr>
                <p:nvPr/>
              </p:nvSpPr>
              <p:spPr bwMode="auto">
                <a:xfrm>
                  <a:off x="-1368281" y="492128"/>
                  <a:ext cx="14288" cy="11112"/>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7" name="Freeform 179"/>
                <p:cNvSpPr>
                  <a:spLocks/>
                </p:cNvSpPr>
                <p:nvPr/>
              </p:nvSpPr>
              <p:spPr bwMode="auto">
                <a:xfrm>
                  <a:off x="-1436544" y="530228"/>
                  <a:ext cx="34925" cy="14287"/>
                </a:xfrm>
                <a:custGeom>
                  <a:avLst/>
                  <a:gdLst>
                    <a:gd name="T0" fmla="*/ 4 w 9"/>
                    <a:gd name="T1" fmla="*/ 4 h 4"/>
                    <a:gd name="T2" fmla="*/ 9 w 9"/>
                    <a:gd name="T3" fmla="*/ 0 h 4"/>
                    <a:gd name="T4" fmla="*/ 0 w 9"/>
                    <a:gd name="T5" fmla="*/ 0 h 4"/>
                    <a:gd name="T6" fmla="*/ 4 w 9"/>
                    <a:gd name="T7" fmla="*/ 4 h 4"/>
                  </a:gdLst>
                  <a:ahLst/>
                  <a:cxnLst>
                    <a:cxn ang="0">
                      <a:pos x="T0" y="T1"/>
                    </a:cxn>
                    <a:cxn ang="0">
                      <a:pos x="T2" y="T3"/>
                    </a:cxn>
                    <a:cxn ang="0">
                      <a:pos x="T4" y="T5"/>
                    </a:cxn>
                    <a:cxn ang="0">
                      <a:pos x="T6" y="T7"/>
                    </a:cxn>
                  </a:cxnLst>
                  <a:rect l="0" t="0" r="r" b="b"/>
                  <a:pathLst>
                    <a:path w="9" h="4">
                      <a:moveTo>
                        <a:pt x="4" y="4"/>
                      </a:moveTo>
                      <a:cubicBezTo>
                        <a:pt x="7" y="4"/>
                        <a:pt x="9" y="2"/>
                        <a:pt x="9" y="0"/>
                      </a:cubicBezTo>
                      <a:cubicBezTo>
                        <a:pt x="0" y="0"/>
                        <a:pt x="0" y="0"/>
                        <a:pt x="0" y="0"/>
                      </a:cubicBezTo>
                      <a:cubicBezTo>
                        <a:pt x="0" y="2"/>
                        <a:pt x="2" y="4"/>
                        <a:pt x="4" y="4"/>
                      </a:cubicBez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8" name="Freeform 180"/>
                <p:cNvSpPr>
                  <a:spLocks/>
                </p:cNvSpPr>
                <p:nvPr/>
              </p:nvSpPr>
              <p:spPr bwMode="auto">
                <a:xfrm>
                  <a:off x="-1439719" y="568328"/>
                  <a:ext cx="49213" cy="6350"/>
                </a:xfrm>
                <a:custGeom>
                  <a:avLst/>
                  <a:gdLst>
                    <a:gd name="T0" fmla="*/ 0 w 13"/>
                    <a:gd name="T1" fmla="*/ 0 h 2"/>
                    <a:gd name="T2" fmla="*/ 13 w 13"/>
                    <a:gd name="T3" fmla="*/ 0 h 2"/>
                  </a:gdLst>
                  <a:ahLst/>
                  <a:cxnLst>
                    <a:cxn ang="0">
                      <a:pos x="T0" y="T1"/>
                    </a:cxn>
                    <a:cxn ang="0">
                      <a:pos x="T2" y="T3"/>
                    </a:cxn>
                  </a:cxnLst>
                  <a:rect l="0" t="0" r="r" b="b"/>
                  <a:pathLst>
                    <a:path w="13" h="2">
                      <a:moveTo>
                        <a:pt x="0" y="0"/>
                      </a:moveTo>
                      <a:cubicBezTo>
                        <a:pt x="4" y="2"/>
                        <a:pt x="8" y="2"/>
                        <a:pt x="13" y="0"/>
                      </a:cubicBezTo>
                    </a:path>
                  </a:pathLst>
                </a:custGeom>
                <a:noFill/>
                <a:ln w="11113"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33" name="Oval 118"/>
              <p:cNvSpPr>
                <a:spLocks noChangeArrowheads="1"/>
              </p:cNvSpPr>
              <p:nvPr/>
            </p:nvSpPr>
            <p:spPr bwMode="auto">
              <a:xfrm>
                <a:off x="1821297" y="1487005"/>
                <a:ext cx="706499" cy="710489"/>
              </a:xfrm>
              <a:prstGeom prst="ellipse">
                <a:avLst/>
              </a:prstGeom>
              <a:noFill/>
              <a:ln w="31750">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109" name="TextBox 108"/>
            <p:cNvSpPr txBox="1"/>
            <p:nvPr/>
          </p:nvSpPr>
          <p:spPr>
            <a:xfrm>
              <a:off x="2494772" y="2736982"/>
              <a:ext cx="789080" cy="193899"/>
            </a:xfrm>
            <a:prstGeom prst="rect">
              <a:avLst/>
            </a:prstGeom>
            <a:noFill/>
          </p:spPr>
          <p:txBody>
            <a:bodyPr wrap="square" lIns="0" tIns="0" rIns="0" bIns="0" rtlCol="0">
              <a:spAutoFit/>
            </a:bodyPr>
            <a:lstStyle/>
            <a:p>
              <a:pPr algn="ctr">
                <a:lnSpc>
                  <a:spcPct val="90000"/>
                </a:lnSpc>
                <a:spcAft>
                  <a:spcPts val="600"/>
                </a:spcAft>
              </a:pPr>
              <a:r>
                <a:rPr lang="en-US" sz="1400" dirty="0">
                  <a:solidFill>
                    <a:srgbClr val="505050"/>
                  </a:solidFill>
                </a:rPr>
                <a:t>Tenant 3</a:t>
              </a:r>
            </a:p>
          </p:txBody>
        </p:sp>
      </p:grpSp>
      <p:grpSp>
        <p:nvGrpSpPr>
          <p:cNvPr id="114" name="Group 113"/>
          <p:cNvGrpSpPr/>
          <p:nvPr/>
        </p:nvGrpSpPr>
        <p:grpSpPr>
          <a:xfrm>
            <a:off x="3626344" y="1485296"/>
            <a:ext cx="806203" cy="1155693"/>
            <a:chOff x="3546998" y="1775188"/>
            <a:chExt cx="806203" cy="1155693"/>
          </a:xfrm>
        </p:grpSpPr>
        <p:grpSp>
          <p:nvGrpSpPr>
            <p:cNvPr id="94" name="Group 93"/>
            <p:cNvGrpSpPr/>
            <p:nvPr/>
          </p:nvGrpSpPr>
          <p:grpSpPr>
            <a:xfrm>
              <a:off x="3546998" y="1775188"/>
              <a:ext cx="806203" cy="809843"/>
              <a:chOff x="2925763" y="1866900"/>
              <a:chExt cx="703262" cy="706438"/>
            </a:xfrm>
          </p:grpSpPr>
          <p:grpSp>
            <p:nvGrpSpPr>
              <p:cNvPr id="3" name="Group 4"/>
              <p:cNvGrpSpPr>
                <a:grpSpLocks noChangeAspect="1"/>
              </p:cNvGrpSpPr>
              <p:nvPr/>
            </p:nvGrpSpPr>
            <p:grpSpPr bwMode="auto">
              <a:xfrm>
                <a:off x="2925763" y="1866900"/>
                <a:ext cx="703262" cy="706438"/>
                <a:chOff x="1795" y="1128"/>
                <a:chExt cx="443" cy="445"/>
              </a:xfrm>
            </p:grpSpPr>
            <p:sp>
              <p:nvSpPr>
                <p:cNvPr id="92" name="Oval 22"/>
                <p:cNvSpPr>
                  <a:spLocks noChangeArrowheads="1"/>
                </p:cNvSpPr>
                <p:nvPr/>
              </p:nvSpPr>
              <p:spPr bwMode="auto">
                <a:xfrm>
                  <a:off x="1795" y="1128"/>
                  <a:ext cx="443" cy="445"/>
                </a:xfrm>
                <a:prstGeom prst="ellipse">
                  <a:avLst/>
                </a:prstGeom>
                <a:solidFill>
                  <a:schemeClr val="tx1"/>
                </a:solidFill>
                <a:ln w="31750" cap="flat">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75" name="Freeform 5"/>
                <p:cNvSpPr>
                  <a:spLocks/>
                </p:cNvSpPr>
                <p:nvPr/>
              </p:nvSpPr>
              <p:spPr bwMode="auto">
                <a:xfrm>
                  <a:off x="2019" y="1430"/>
                  <a:ext cx="163" cy="75"/>
                </a:xfrm>
                <a:custGeom>
                  <a:avLst/>
                  <a:gdLst>
                    <a:gd name="T0" fmla="*/ 82 w 82"/>
                    <a:gd name="T1" fmla="*/ 18 h 38"/>
                    <a:gd name="T2" fmla="*/ 64 w 82"/>
                    <a:gd name="T3" fmla="*/ 0 h 38"/>
                    <a:gd name="T4" fmla="*/ 0 w 82"/>
                    <a:gd name="T5" fmla="*/ 0 h 38"/>
                    <a:gd name="T6" fmla="*/ 0 w 82"/>
                    <a:gd name="T7" fmla="*/ 38 h 38"/>
                    <a:gd name="T8" fmla="*/ 78 w 82"/>
                    <a:gd name="T9" fmla="*/ 38 h 38"/>
                    <a:gd name="T10" fmla="*/ 82 w 82"/>
                    <a:gd name="T11" fmla="*/ 33 h 38"/>
                    <a:gd name="T12" fmla="*/ 82 w 82"/>
                    <a:gd name="T13" fmla="*/ 1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82" y="18"/>
                      </a:moveTo>
                      <a:cubicBezTo>
                        <a:pt x="82" y="8"/>
                        <a:pt x="74" y="0"/>
                        <a:pt x="64" y="0"/>
                      </a:cubicBezTo>
                      <a:cubicBezTo>
                        <a:pt x="64" y="0"/>
                        <a:pt x="64" y="0"/>
                        <a:pt x="0" y="0"/>
                      </a:cubicBezTo>
                      <a:cubicBezTo>
                        <a:pt x="0" y="38"/>
                        <a:pt x="0" y="38"/>
                        <a:pt x="0" y="38"/>
                      </a:cubicBezTo>
                      <a:cubicBezTo>
                        <a:pt x="0" y="38"/>
                        <a:pt x="0" y="38"/>
                        <a:pt x="78" y="38"/>
                      </a:cubicBezTo>
                      <a:cubicBezTo>
                        <a:pt x="79" y="37"/>
                        <a:pt x="81" y="35"/>
                        <a:pt x="82" y="33"/>
                      </a:cubicBezTo>
                      <a:cubicBezTo>
                        <a:pt x="82" y="30"/>
                        <a:pt x="82" y="26"/>
                        <a:pt x="82" y="18"/>
                      </a:cubicBezTo>
                      <a:close/>
                    </a:path>
                  </a:pathLst>
                </a:custGeom>
                <a:solidFill>
                  <a:srgbClr val="A98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76" name="Freeform 6"/>
                <p:cNvSpPr>
                  <a:spLocks/>
                </p:cNvSpPr>
                <p:nvPr/>
              </p:nvSpPr>
              <p:spPr bwMode="auto">
                <a:xfrm>
                  <a:off x="1849" y="1430"/>
                  <a:ext cx="163" cy="75"/>
                </a:xfrm>
                <a:custGeom>
                  <a:avLst/>
                  <a:gdLst>
                    <a:gd name="T0" fmla="*/ 82 w 82"/>
                    <a:gd name="T1" fmla="*/ 0 h 38"/>
                    <a:gd name="T2" fmla="*/ 18 w 82"/>
                    <a:gd name="T3" fmla="*/ 0 h 38"/>
                    <a:gd name="T4" fmla="*/ 0 w 82"/>
                    <a:gd name="T5" fmla="*/ 18 h 38"/>
                    <a:gd name="T6" fmla="*/ 0 w 82"/>
                    <a:gd name="T7" fmla="*/ 34 h 38"/>
                    <a:gd name="T8" fmla="*/ 4 w 82"/>
                    <a:gd name="T9" fmla="*/ 38 h 38"/>
                    <a:gd name="T10" fmla="*/ 82 w 82"/>
                    <a:gd name="T11" fmla="*/ 38 h 38"/>
                    <a:gd name="T12" fmla="*/ 82 w 82"/>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82" y="0"/>
                      </a:moveTo>
                      <a:cubicBezTo>
                        <a:pt x="18" y="0"/>
                        <a:pt x="18" y="0"/>
                        <a:pt x="18" y="0"/>
                      </a:cubicBezTo>
                      <a:cubicBezTo>
                        <a:pt x="8" y="0"/>
                        <a:pt x="0" y="8"/>
                        <a:pt x="0" y="18"/>
                      </a:cubicBezTo>
                      <a:cubicBezTo>
                        <a:pt x="0" y="26"/>
                        <a:pt x="0" y="31"/>
                        <a:pt x="0" y="34"/>
                      </a:cubicBezTo>
                      <a:cubicBezTo>
                        <a:pt x="2" y="35"/>
                        <a:pt x="3" y="37"/>
                        <a:pt x="4" y="38"/>
                      </a:cubicBezTo>
                      <a:cubicBezTo>
                        <a:pt x="82" y="38"/>
                        <a:pt x="82" y="38"/>
                        <a:pt x="82" y="38"/>
                      </a:cubicBezTo>
                      <a:lnTo>
                        <a:pt x="82" y="0"/>
                      </a:lnTo>
                      <a:close/>
                    </a:path>
                  </a:pathLst>
                </a:custGeom>
                <a:solidFill>
                  <a:srgbClr val="A98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77" name="Freeform 7"/>
                <p:cNvSpPr>
                  <a:spLocks/>
                </p:cNvSpPr>
                <p:nvPr/>
              </p:nvSpPr>
              <p:spPr bwMode="auto">
                <a:xfrm>
                  <a:off x="1898" y="1172"/>
                  <a:ext cx="233" cy="214"/>
                </a:xfrm>
                <a:custGeom>
                  <a:avLst/>
                  <a:gdLst>
                    <a:gd name="T0" fmla="*/ 59 w 117"/>
                    <a:gd name="T1" fmla="*/ 0 h 108"/>
                    <a:gd name="T2" fmla="*/ 0 w 117"/>
                    <a:gd name="T3" fmla="*/ 60 h 108"/>
                    <a:gd name="T4" fmla="*/ 0 w 117"/>
                    <a:gd name="T5" fmla="*/ 108 h 108"/>
                    <a:gd name="T6" fmla="*/ 117 w 117"/>
                    <a:gd name="T7" fmla="*/ 108 h 108"/>
                    <a:gd name="T8" fmla="*/ 117 w 117"/>
                    <a:gd name="T9" fmla="*/ 60 h 108"/>
                    <a:gd name="T10" fmla="*/ 59 w 117"/>
                    <a:gd name="T11" fmla="*/ 0 h 108"/>
                  </a:gdLst>
                  <a:ahLst/>
                  <a:cxnLst>
                    <a:cxn ang="0">
                      <a:pos x="T0" y="T1"/>
                    </a:cxn>
                    <a:cxn ang="0">
                      <a:pos x="T2" y="T3"/>
                    </a:cxn>
                    <a:cxn ang="0">
                      <a:pos x="T4" y="T5"/>
                    </a:cxn>
                    <a:cxn ang="0">
                      <a:pos x="T6" y="T7"/>
                    </a:cxn>
                    <a:cxn ang="0">
                      <a:pos x="T8" y="T9"/>
                    </a:cxn>
                    <a:cxn ang="0">
                      <a:pos x="T10" y="T11"/>
                    </a:cxn>
                  </a:cxnLst>
                  <a:rect l="0" t="0" r="r" b="b"/>
                  <a:pathLst>
                    <a:path w="117" h="108">
                      <a:moveTo>
                        <a:pt x="59" y="0"/>
                      </a:moveTo>
                      <a:cubicBezTo>
                        <a:pt x="26" y="0"/>
                        <a:pt x="0" y="27"/>
                        <a:pt x="0" y="60"/>
                      </a:cubicBezTo>
                      <a:cubicBezTo>
                        <a:pt x="0" y="108"/>
                        <a:pt x="0" y="108"/>
                        <a:pt x="0" y="108"/>
                      </a:cubicBezTo>
                      <a:cubicBezTo>
                        <a:pt x="117" y="108"/>
                        <a:pt x="117" y="108"/>
                        <a:pt x="117" y="108"/>
                      </a:cubicBezTo>
                      <a:cubicBezTo>
                        <a:pt x="117" y="60"/>
                        <a:pt x="117" y="60"/>
                        <a:pt x="117" y="60"/>
                      </a:cubicBezTo>
                      <a:cubicBezTo>
                        <a:pt x="117" y="27"/>
                        <a:pt x="91" y="0"/>
                        <a:pt x="59" y="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78" name="Freeform 8"/>
                <p:cNvSpPr>
                  <a:spLocks/>
                </p:cNvSpPr>
                <p:nvPr/>
              </p:nvSpPr>
              <p:spPr bwMode="auto">
                <a:xfrm>
                  <a:off x="1922" y="1285"/>
                  <a:ext cx="185" cy="40"/>
                </a:xfrm>
                <a:custGeom>
                  <a:avLst/>
                  <a:gdLst>
                    <a:gd name="T0" fmla="*/ 89 w 93"/>
                    <a:gd name="T1" fmla="*/ 0 h 20"/>
                    <a:gd name="T2" fmla="*/ 5 w 93"/>
                    <a:gd name="T3" fmla="*/ 0 h 20"/>
                    <a:gd name="T4" fmla="*/ 0 w 93"/>
                    <a:gd name="T5" fmla="*/ 5 h 20"/>
                    <a:gd name="T6" fmla="*/ 0 w 93"/>
                    <a:gd name="T7" fmla="*/ 15 h 20"/>
                    <a:gd name="T8" fmla="*/ 5 w 93"/>
                    <a:gd name="T9" fmla="*/ 20 h 20"/>
                    <a:gd name="T10" fmla="*/ 89 w 93"/>
                    <a:gd name="T11" fmla="*/ 20 h 20"/>
                    <a:gd name="T12" fmla="*/ 93 w 93"/>
                    <a:gd name="T13" fmla="*/ 15 h 20"/>
                    <a:gd name="T14" fmla="*/ 93 w 93"/>
                    <a:gd name="T15" fmla="*/ 5 h 20"/>
                    <a:gd name="T16" fmla="*/ 89 w 93"/>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20">
                      <a:moveTo>
                        <a:pt x="89" y="0"/>
                      </a:moveTo>
                      <a:cubicBezTo>
                        <a:pt x="5" y="0"/>
                        <a:pt x="5" y="0"/>
                        <a:pt x="5" y="0"/>
                      </a:cubicBezTo>
                      <a:cubicBezTo>
                        <a:pt x="2" y="0"/>
                        <a:pt x="0" y="3"/>
                        <a:pt x="0" y="5"/>
                      </a:cubicBezTo>
                      <a:cubicBezTo>
                        <a:pt x="0" y="15"/>
                        <a:pt x="0" y="15"/>
                        <a:pt x="0" y="15"/>
                      </a:cubicBezTo>
                      <a:cubicBezTo>
                        <a:pt x="0" y="18"/>
                        <a:pt x="2" y="20"/>
                        <a:pt x="5" y="20"/>
                      </a:cubicBezTo>
                      <a:cubicBezTo>
                        <a:pt x="89" y="20"/>
                        <a:pt x="89" y="20"/>
                        <a:pt x="89" y="20"/>
                      </a:cubicBezTo>
                      <a:cubicBezTo>
                        <a:pt x="91" y="20"/>
                        <a:pt x="93" y="18"/>
                        <a:pt x="93" y="15"/>
                      </a:cubicBezTo>
                      <a:cubicBezTo>
                        <a:pt x="93" y="5"/>
                        <a:pt x="93" y="5"/>
                        <a:pt x="93" y="5"/>
                      </a:cubicBezTo>
                      <a:cubicBezTo>
                        <a:pt x="93" y="3"/>
                        <a:pt x="91" y="0"/>
                        <a:pt x="89" y="0"/>
                      </a:cubicBezTo>
                      <a:close/>
                    </a:path>
                  </a:pathLst>
                </a:custGeom>
                <a:solidFill>
                  <a:srgbClr val="715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79" name="Freeform 9"/>
                <p:cNvSpPr>
                  <a:spLocks/>
                </p:cNvSpPr>
                <p:nvPr/>
              </p:nvSpPr>
              <p:spPr bwMode="auto">
                <a:xfrm>
                  <a:off x="1849" y="1498"/>
                  <a:ext cx="55" cy="45"/>
                </a:xfrm>
                <a:custGeom>
                  <a:avLst/>
                  <a:gdLst>
                    <a:gd name="T0" fmla="*/ 0 w 28"/>
                    <a:gd name="T1" fmla="*/ 0 h 23"/>
                    <a:gd name="T2" fmla="*/ 28 w 28"/>
                    <a:gd name="T3" fmla="*/ 23 h 23"/>
                    <a:gd name="T4" fmla="*/ 28 w 28"/>
                    <a:gd name="T5" fmla="*/ 0 h 23"/>
                    <a:gd name="T6" fmla="*/ 0 w 28"/>
                    <a:gd name="T7" fmla="*/ 0 h 23"/>
                  </a:gdLst>
                  <a:ahLst/>
                  <a:cxnLst>
                    <a:cxn ang="0">
                      <a:pos x="T0" y="T1"/>
                    </a:cxn>
                    <a:cxn ang="0">
                      <a:pos x="T2" y="T3"/>
                    </a:cxn>
                    <a:cxn ang="0">
                      <a:pos x="T4" y="T5"/>
                    </a:cxn>
                    <a:cxn ang="0">
                      <a:pos x="T6" y="T7"/>
                    </a:cxn>
                  </a:cxnLst>
                  <a:rect l="0" t="0" r="r" b="b"/>
                  <a:pathLst>
                    <a:path w="28" h="23">
                      <a:moveTo>
                        <a:pt x="0" y="0"/>
                      </a:moveTo>
                      <a:cubicBezTo>
                        <a:pt x="8" y="9"/>
                        <a:pt x="17" y="17"/>
                        <a:pt x="28" y="23"/>
                      </a:cubicBezTo>
                      <a:cubicBezTo>
                        <a:pt x="28" y="0"/>
                        <a:pt x="28" y="0"/>
                        <a:pt x="28" y="0"/>
                      </a:cubicBezTo>
                      <a:lnTo>
                        <a:pt x="0" y="0"/>
                      </a:lnTo>
                      <a:close/>
                    </a:path>
                  </a:pathLst>
                </a:custGeom>
                <a:solidFill>
                  <a:srgbClr val="A98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0" name="Freeform 10"/>
                <p:cNvSpPr>
                  <a:spLocks/>
                </p:cNvSpPr>
                <p:nvPr/>
              </p:nvSpPr>
              <p:spPr bwMode="auto">
                <a:xfrm>
                  <a:off x="1984" y="1354"/>
                  <a:ext cx="63" cy="130"/>
                </a:xfrm>
                <a:custGeom>
                  <a:avLst/>
                  <a:gdLst>
                    <a:gd name="T0" fmla="*/ 0 w 63"/>
                    <a:gd name="T1" fmla="*/ 130 h 130"/>
                    <a:gd name="T2" fmla="*/ 31 w 63"/>
                    <a:gd name="T3" fmla="*/ 130 h 130"/>
                    <a:gd name="T4" fmla="*/ 63 w 63"/>
                    <a:gd name="T5" fmla="*/ 124 h 130"/>
                    <a:gd name="T6" fmla="*/ 63 w 63"/>
                    <a:gd name="T7" fmla="*/ 0 h 130"/>
                    <a:gd name="T8" fmla="*/ 0 w 63"/>
                    <a:gd name="T9" fmla="*/ 0 h 130"/>
                    <a:gd name="T10" fmla="*/ 0 w 63"/>
                    <a:gd name="T11" fmla="*/ 130 h 130"/>
                  </a:gdLst>
                  <a:ahLst/>
                  <a:cxnLst>
                    <a:cxn ang="0">
                      <a:pos x="T0" y="T1"/>
                    </a:cxn>
                    <a:cxn ang="0">
                      <a:pos x="T2" y="T3"/>
                    </a:cxn>
                    <a:cxn ang="0">
                      <a:pos x="T4" y="T5"/>
                    </a:cxn>
                    <a:cxn ang="0">
                      <a:pos x="T6" y="T7"/>
                    </a:cxn>
                    <a:cxn ang="0">
                      <a:pos x="T8" y="T9"/>
                    </a:cxn>
                    <a:cxn ang="0">
                      <a:pos x="T10" y="T11"/>
                    </a:cxn>
                  </a:cxnLst>
                  <a:rect l="0" t="0" r="r" b="b"/>
                  <a:pathLst>
                    <a:path w="63" h="130">
                      <a:moveTo>
                        <a:pt x="0" y="130"/>
                      </a:moveTo>
                      <a:lnTo>
                        <a:pt x="31" y="130"/>
                      </a:lnTo>
                      <a:lnTo>
                        <a:pt x="63" y="124"/>
                      </a:lnTo>
                      <a:lnTo>
                        <a:pt x="63" y="0"/>
                      </a:lnTo>
                      <a:lnTo>
                        <a:pt x="0" y="0"/>
                      </a:lnTo>
                      <a:lnTo>
                        <a:pt x="0" y="130"/>
                      </a:lnTo>
                      <a:close/>
                    </a:path>
                  </a:pathLst>
                </a:custGeom>
                <a:solidFill>
                  <a:srgbClr val="A98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1" name="Freeform 11"/>
                <p:cNvSpPr>
                  <a:spLocks/>
                </p:cNvSpPr>
                <p:nvPr/>
              </p:nvSpPr>
              <p:spPr bwMode="auto">
                <a:xfrm>
                  <a:off x="1984" y="1354"/>
                  <a:ext cx="63" cy="58"/>
                </a:xfrm>
                <a:custGeom>
                  <a:avLst/>
                  <a:gdLst>
                    <a:gd name="T0" fmla="*/ 0 w 32"/>
                    <a:gd name="T1" fmla="*/ 26 h 29"/>
                    <a:gd name="T2" fmla="*/ 16 w 32"/>
                    <a:gd name="T3" fmla="*/ 29 h 29"/>
                    <a:gd name="T4" fmla="*/ 32 w 32"/>
                    <a:gd name="T5" fmla="*/ 26 h 29"/>
                    <a:gd name="T6" fmla="*/ 32 w 32"/>
                    <a:gd name="T7" fmla="*/ 0 h 29"/>
                    <a:gd name="T8" fmla="*/ 0 w 32"/>
                    <a:gd name="T9" fmla="*/ 0 h 29"/>
                    <a:gd name="T10" fmla="*/ 0 w 32"/>
                    <a:gd name="T11" fmla="*/ 26 h 29"/>
                  </a:gdLst>
                  <a:ahLst/>
                  <a:cxnLst>
                    <a:cxn ang="0">
                      <a:pos x="T0" y="T1"/>
                    </a:cxn>
                    <a:cxn ang="0">
                      <a:pos x="T2" y="T3"/>
                    </a:cxn>
                    <a:cxn ang="0">
                      <a:pos x="T4" y="T5"/>
                    </a:cxn>
                    <a:cxn ang="0">
                      <a:pos x="T6" y="T7"/>
                    </a:cxn>
                    <a:cxn ang="0">
                      <a:pos x="T8" y="T9"/>
                    </a:cxn>
                    <a:cxn ang="0">
                      <a:pos x="T10" y="T11"/>
                    </a:cxn>
                  </a:cxnLst>
                  <a:rect l="0" t="0" r="r" b="b"/>
                  <a:pathLst>
                    <a:path w="32" h="29">
                      <a:moveTo>
                        <a:pt x="0" y="26"/>
                      </a:moveTo>
                      <a:cubicBezTo>
                        <a:pt x="5" y="27"/>
                        <a:pt x="10" y="29"/>
                        <a:pt x="16" y="29"/>
                      </a:cubicBezTo>
                      <a:cubicBezTo>
                        <a:pt x="21" y="29"/>
                        <a:pt x="27" y="27"/>
                        <a:pt x="32" y="26"/>
                      </a:cubicBezTo>
                      <a:cubicBezTo>
                        <a:pt x="32" y="0"/>
                        <a:pt x="32" y="0"/>
                        <a:pt x="32" y="0"/>
                      </a:cubicBezTo>
                      <a:cubicBezTo>
                        <a:pt x="32" y="0"/>
                        <a:pt x="32" y="0"/>
                        <a:pt x="0" y="0"/>
                      </a:cubicBezTo>
                      <a:cubicBezTo>
                        <a:pt x="0" y="0"/>
                        <a:pt x="0" y="0"/>
                        <a:pt x="0" y="26"/>
                      </a:cubicBezTo>
                      <a:close/>
                    </a:path>
                  </a:pathLst>
                </a:custGeom>
                <a:solidFill>
                  <a:srgbClr val="715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2" name="Freeform 12"/>
                <p:cNvSpPr>
                  <a:spLocks/>
                </p:cNvSpPr>
                <p:nvPr/>
              </p:nvSpPr>
              <p:spPr bwMode="auto">
                <a:xfrm>
                  <a:off x="1938" y="1176"/>
                  <a:ext cx="153" cy="105"/>
                </a:xfrm>
                <a:custGeom>
                  <a:avLst/>
                  <a:gdLst>
                    <a:gd name="T0" fmla="*/ 39 w 77"/>
                    <a:gd name="T1" fmla="*/ 0 h 53"/>
                    <a:gd name="T2" fmla="*/ 0 w 77"/>
                    <a:gd name="T3" fmla="*/ 39 h 53"/>
                    <a:gd name="T4" fmla="*/ 0 w 77"/>
                    <a:gd name="T5" fmla="*/ 53 h 53"/>
                    <a:gd name="T6" fmla="*/ 77 w 77"/>
                    <a:gd name="T7" fmla="*/ 53 h 53"/>
                    <a:gd name="T8" fmla="*/ 77 w 77"/>
                    <a:gd name="T9" fmla="*/ 39 h 53"/>
                    <a:gd name="T10" fmla="*/ 39 w 77"/>
                    <a:gd name="T11" fmla="*/ 0 h 53"/>
                  </a:gdLst>
                  <a:ahLst/>
                  <a:cxnLst>
                    <a:cxn ang="0">
                      <a:pos x="T0" y="T1"/>
                    </a:cxn>
                    <a:cxn ang="0">
                      <a:pos x="T2" y="T3"/>
                    </a:cxn>
                    <a:cxn ang="0">
                      <a:pos x="T4" y="T5"/>
                    </a:cxn>
                    <a:cxn ang="0">
                      <a:pos x="T6" y="T7"/>
                    </a:cxn>
                    <a:cxn ang="0">
                      <a:pos x="T8" y="T9"/>
                    </a:cxn>
                    <a:cxn ang="0">
                      <a:pos x="T10" y="T11"/>
                    </a:cxn>
                  </a:cxnLst>
                  <a:rect l="0" t="0" r="r" b="b"/>
                  <a:pathLst>
                    <a:path w="77" h="53">
                      <a:moveTo>
                        <a:pt x="39" y="0"/>
                      </a:moveTo>
                      <a:cubicBezTo>
                        <a:pt x="17" y="0"/>
                        <a:pt x="0" y="17"/>
                        <a:pt x="0" y="39"/>
                      </a:cubicBezTo>
                      <a:cubicBezTo>
                        <a:pt x="0" y="39"/>
                        <a:pt x="0" y="39"/>
                        <a:pt x="0" y="53"/>
                      </a:cubicBezTo>
                      <a:cubicBezTo>
                        <a:pt x="0" y="53"/>
                        <a:pt x="0" y="53"/>
                        <a:pt x="77" y="53"/>
                      </a:cubicBezTo>
                      <a:cubicBezTo>
                        <a:pt x="77" y="53"/>
                        <a:pt x="77" y="53"/>
                        <a:pt x="77" y="39"/>
                      </a:cubicBezTo>
                      <a:cubicBezTo>
                        <a:pt x="77" y="17"/>
                        <a:pt x="60" y="0"/>
                        <a:pt x="39" y="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3" name="Freeform 13"/>
                <p:cNvSpPr>
                  <a:spLocks/>
                </p:cNvSpPr>
                <p:nvPr/>
              </p:nvSpPr>
              <p:spPr bwMode="auto">
                <a:xfrm>
                  <a:off x="1938" y="1255"/>
                  <a:ext cx="153" cy="143"/>
                </a:xfrm>
                <a:custGeom>
                  <a:avLst/>
                  <a:gdLst>
                    <a:gd name="T0" fmla="*/ 6 w 77"/>
                    <a:gd name="T1" fmla="*/ 0 h 72"/>
                    <a:gd name="T2" fmla="*/ 0 w 77"/>
                    <a:gd name="T3" fmla="*/ 19 h 72"/>
                    <a:gd name="T4" fmla="*/ 0 w 77"/>
                    <a:gd name="T5" fmla="*/ 60 h 72"/>
                    <a:gd name="T6" fmla="*/ 39 w 77"/>
                    <a:gd name="T7" fmla="*/ 72 h 72"/>
                    <a:gd name="T8" fmla="*/ 77 w 77"/>
                    <a:gd name="T9" fmla="*/ 60 h 72"/>
                    <a:gd name="T10" fmla="*/ 77 w 77"/>
                    <a:gd name="T11" fmla="*/ 19 h 72"/>
                    <a:gd name="T12" fmla="*/ 67 w 77"/>
                    <a:gd name="T13" fmla="*/ 0 h 72"/>
                    <a:gd name="T14" fmla="*/ 6 w 77"/>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2">
                      <a:moveTo>
                        <a:pt x="6" y="0"/>
                      </a:moveTo>
                      <a:cubicBezTo>
                        <a:pt x="6" y="0"/>
                        <a:pt x="6" y="0"/>
                        <a:pt x="0" y="19"/>
                      </a:cubicBezTo>
                      <a:cubicBezTo>
                        <a:pt x="0" y="19"/>
                        <a:pt x="0" y="19"/>
                        <a:pt x="0" y="60"/>
                      </a:cubicBezTo>
                      <a:cubicBezTo>
                        <a:pt x="0" y="60"/>
                        <a:pt x="19" y="72"/>
                        <a:pt x="39" y="72"/>
                      </a:cubicBezTo>
                      <a:cubicBezTo>
                        <a:pt x="53" y="72"/>
                        <a:pt x="66" y="68"/>
                        <a:pt x="77" y="60"/>
                      </a:cubicBezTo>
                      <a:cubicBezTo>
                        <a:pt x="77" y="60"/>
                        <a:pt x="77" y="60"/>
                        <a:pt x="77" y="19"/>
                      </a:cubicBezTo>
                      <a:cubicBezTo>
                        <a:pt x="77" y="19"/>
                        <a:pt x="77" y="19"/>
                        <a:pt x="67" y="0"/>
                      </a:cubicBezTo>
                      <a:lnTo>
                        <a:pt x="6" y="0"/>
                      </a:lnTo>
                      <a:close/>
                    </a:path>
                  </a:pathLst>
                </a:custGeom>
                <a:solidFill>
                  <a:srgbClr val="A98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4" name="Freeform 14"/>
                <p:cNvSpPr>
                  <a:spLocks/>
                </p:cNvSpPr>
                <p:nvPr/>
              </p:nvSpPr>
              <p:spPr bwMode="auto">
                <a:xfrm>
                  <a:off x="1912" y="1430"/>
                  <a:ext cx="205" cy="143"/>
                </a:xfrm>
                <a:custGeom>
                  <a:avLst/>
                  <a:gdLst>
                    <a:gd name="T0" fmla="*/ 95 w 103"/>
                    <a:gd name="T1" fmla="*/ 0 h 72"/>
                    <a:gd name="T2" fmla="*/ 50 w 103"/>
                    <a:gd name="T3" fmla="*/ 26 h 72"/>
                    <a:gd name="T4" fmla="*/ 11 w 103"/>
                    <a:gd name="T5" fmla="*/ 0 h 72"/>
                    <a:gd name="T6" fmla="*/ 0 w 103"/>
                    <a:gd name="T7" fmla="*/ 0 h 72"/>
                    <a:gd name="T8" fmla="*/ 0 w 103"/>
                    <a:gd name="T9" fmla="*/ 59 h 72"/>
                    <a:gd name="T10" fmla="*/ 52 w 103"/>
                    <a:gd name="T11" fmla="*/ 72 h 72"/>
                    <a:gd name="T12" fmla="*/ 103 w 103"/>
                    <a:gd name="T13" fmla="*/ 59 h 72"/>
                    <a:gd name="T14" fmla="*/ 103 w 103"/>
                    <a:gd name="T15" fmla="*/ 0 h 72"/>
                    <a:gd name="T16" fmla="*/ 95 w 103"/>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72">
                      <a:moveTo>
                        <a:pt x="95" y="0"/>
                      </a:moveTo>
                      <a:cubicBezTo>
                        <a:pt x="50" y="26"/>
                        <a:pt x="50" y="26"/>
                        <a:pt x="50" y="26"/>
                      </a:cubicBezTo>
                      <a:cubicBezTo>
                        <a:pt x="11" y="0"/>
                        <a:pt x="11" y="0"/>
                        <a:pt x="11" y="0"/>
                      </a:cubicBezTo>
                      <a:cubicBezTo>
                        <a:pt x="0" y="0"/>
                        <a:pt x="0" y="0"/>
                        <a:pt x="0" y="0"/>
                      </a:cubicBezTo>
                      <a:cubicBezTo>
                        <a:pt x="0" y="59"/>
                        <a:pt x="0" y="59"/>
                        <a:pt x="0" y="59"/>
                      </a:cubicBezTo>
                      <a:cubicBezTo>
                        <a:pt x="16" y="68"/>
                        <a:pt x="33" y="72"/>
                        <a:pt x="52" y="72"/>
                      </a:cubicBezTo>
                      <a:cubicBezTo>
                        <a:pt x="71" y="72"/>
                        <a:pt x="88" y="68"/>
                        <a:pt x="103" y="59"/>
                      </a:cubicBezTo>
                      <a:cubicBezTo>
                        <a:pt x="103" y="0"/>
                        <a:pt x="103" y="0"/>
                        <a:pt x="103" y="0"/>
                      </a:cubicBezTo>
                      <a:lnTo>
                        <a:pt x="95" y="0"/>
                      </a:lnTo>
                      <a:close/>
                    </a:path>
                  </a:pathLst>
                </a:custGeom>
                <a:solidFill>
                  <a:srgbClr val="4CC2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5" name="Freeform 15"/>
                <p:cNvSpPr>
                  <a:spLocks/>
                </p:cNvSpPr>
                <p:nvPr/>
              </p:nvSpPr>
              <p:spPr bwMode="auto">
                <a:xfrm>
                  <a:off x="2041" y="1253"/>
                  <a:ext cx="50" cy="40"/>
                </a:xfrm>
                <a:custGeom>
                  <a:avLst/>
                  <a:gdLst>
                    <a:gd name="T0" fmla="*/ 25 w 25"/>
                    <a:gd name="T1" fmla="*/ 20 h 20"/>
                    <a:gd name="T2" fmla="*/ 25 w 25"/>
                    <a:gd name="T3" fmla="*/ 0 h 20"/>
                    <a:gd name="T4" fmla="*/ 0 w 25"/>
                    <a:gd name="T5" fmla="*/ 0 h 20"/>
                    <a:gd name="T6" fmla="*/ 25 w 25"/>
                    <a:gd name="T7" fmla="*/ 20 h 20"/>
                  </a:gdLst>
                  <a:ahLst/>
                  <a:cxnLst>
                    <a:cxn ang="0">
                      <a:pos x="T0" y="T1"/>
                    </a:cxn>
                    <a:cxn ang="0">
                      <a:pos x="T2" y="T3"/>
                    </a:cxn>
                    <a:cxn ang="0">
                      <a:pos x="T4" y="T5"/>
                    </a:cxn>
                    <a:cxn ang="0">
                      <a:pos x="T6" y="T7"/>
                    </a:cxn>
                  </a:cxnLst>
                  <a:rect l="0" t="0" r="r" b="b"/>
                  <a:pathLst>
                    <a:path w="25" h="20">
                      <a:moveTo>
                        <a:pt x="25" y="20"/>
                      </a:moveTo>
                      <a:cubicBezTo>
                        <a:pt x="25" y="0"/>
                        <a:pt x="25" y="0"/>
                        <a:pt x="25" y="0"/>
                      </a:cubicBezTo>
                      <a:cubicBezTo>
                        <a:pt x="0" y="0"/>
                        <a:pt x="0" y="0"/>
                        <a:pt x="0" y="0"/>
                      </a:cubicBezTo>
                      <a:cubicBezTo>
                        <a:pt x="2" y="11"/>
                        <a:pt x="12" y="20"/>
                        <a:pt x="25" y="2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6" name="Freeform 16"/>
                <p:cNvSpPr>
                  <a:spLocks/>
                </p:cNvSpPr>
                <p:nvPr/>
              </p:nvSpPr>
              <p:spPr bwMode="auto">
                <a:xfrm>
                  <a:off x="1938" y="1253"/>
                  <a:ext cx="105" cy="40"/>
                </a:xfrm>
                <a:custGeom>
                  <a:avLst/>
                  <a:gdLst>
                    <a:gd name="T0" fmla="*/ 0 w 53"/>
                    <a:gd name="T1" fmla="*/ 20 h 20"/>
                    <a:gd name="T2" fmla="*/ 53 w 53"/>
                    <a:gd name="T3" fmla="*/ 0 h 20"/>
                    <a:gd name="T4" fmla="*/ 0 w 53"/>
                    <a:gd name="T5" fmla="*/ 0 h 20"/>
                    <a:gd name="T6" fmla="*/ 0 w 53"/>
                    <a:gd name="T7" fmla="*/ 20 h 20"/>
                  </a:gdLst>
                  <a:ahLst/>
                  <a:cxnLst>
                    <a:cxn ang="0">
                      <a:pos x="T0" y="T1"/>
                    </a:cxn>
                    <a:cxn ang="0">
                      <a:pos x="T2" y="T3"/>
                    </a:cxn>
                    <a:cxn ang="0">
                      <a:pos x="T4" y="T5"/>
                    </a:cxn>
                    <a:cxn ang="0">
                      <a:pos x="T6" y="T7"/>
                    </a:cxn>
                  </a:cxnLst>
                  <a:rect l="0" t="0" r="r" b="b"/>
                  <a:pathLst>
                    <a:path w="53" h="20">
                      <a:moveTo>
                        <a:pt x="0" y="20"/>
                      </a:moveTo>
                      <a:cubicBezTo>
                        <a:pt x="21" y="20"/>
                        <a:pt x="39" y="12"/>
                        <a:pt x="53" y="0"/>
                      </a:cubicBezTo>
                      <a:cubicBezTo>
                        <a:pt x="0" y="0"/>
                        <a:pt x="0" y="0"/>
                        <a:pt x="0" y="0"/>
                      </a:cubicBezTo>
                      <a:cubicBezTo>
                        <a:pt x="0" y="20"/>
                        <a:pt x="0" y="20"/>
                        <a:pt x="0" y="2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7" name="Freeform 17"/>
                <p:cNvSpPr>
                  <a:spLocks/>
                </p:cNvSpPr>
                <p:nvPr/>
              </p:nvSpPr>
              <p:spPr bwMode="auto">
                <a:xfrm>
                  <a:off x="2129" y="1494"/>
                  <a:ext cx="53" cy="47"/>
                </a:xfrm>
                <a:custGeom>
                  <a:avLst/>
                  <a:gdLst>
                    <a:gd name="T0" fmla="*/ 27 w 27"/>
                    <a:gd name="T1" fmla="*/ 1 h 24"/>
                    <a:gd name="T2" fmla="*/ 27 w 27"/>
                    <a:gd name="T3" fmla="*/ 0 h 24"/>
                    <a:gd name="T4" fmla="*/ 0 w 27"/>
                    <a:gd name="T5" fmla="*/ 0 h 24"/>
                    <a:gd name="T6" fmla="*/ 0 w 27"/>
                    <a:gd name="T7" fmla="*/ 24 h 24"/>
                    <a:gd name="T8" fmla="*/ 27 w 27"/>
                    <a:gd name="T9" fmla="*/ 1 h 24"/>
                  </a:gdLst>
                  <a:ahLst/>
                  <a:cxnLst>
                    <a:cxn ang="0">
                      <a:pos x="T0" y="T1"/>
                    </a:cxn>
                    <a:cxn ang="0">
                      <a:pos x="T2" y="T3"/>
                    </a:cxn>
                    <a:cxn ang="0">
                      <a:pos x="T4" y="T5"/>
                    </a:cxn>
                    <a:cxn ang="0">
                      <a:pos x="T6" y="T7"/>
                    </a:cxn>
                    <a:cxn ang="0">
                      <a:pos x="T8" y="T9"/>
                    </a:cxn>
                  </a:cxnLst>
                  <a:rect l="0" t="0" r="r" b="b"/>
                  <a:pathLst>
                    <a:path w="27" h="24">
                      <a:moveTo>
                        <a:pt x="27" y="1"/>
                      </a:moveTo>
                      <a:cubicBezTo>
                        <a:pt x="27" y="0"/>
                        <a:pt x="27" y="0"/>
                        <a:pt x="27" y="0"/>
                      </a:cubicBezTo>
                      <a:cubicBezTo>
                        <a:pt x="0" y="0"/>
                        <a:pt x="0" y="0"/>
                        <a:pt x="0" y="0"/>
                      </a:cubicBezTo>
                      <a:cubicBezTo>
                        <a:pt x="0" y="24"/>
                        <a:pt x="0" y="24"/>
                        <a:pt x="0" y="24"/>
                      </a:cubicBezTo>
                      <a:cubicBezTo>
                        <a:pt x="10" y="18"/>
                        <a:pt x="19" y="10"/>
                        <a:pt x="27" y="1"/>
                      </a:cubicBezTo>
                      <a:close/>
                    </a:path>
                  </a:pathLst>
                </a:custGeom>
                <a:solidFill>
                  <a:srgbClr val="A98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8" name="Oval 18"/>
                <p:cNvSpPr>
                  <a:spLocks noChangeArrowheads="1"/>
                </p:cNvSpPr>
                <p:nvPr/>
              </p:nvSpPr>
              <p:spPr bwMode="auto">
                <a:xfrm>
                  <a:off x="1962" y="1315"/>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9" name="Oval 19"/>
                <p:cNvSpPr>
                  <a:spLocks noChangeArrowheads="1"/>
                </p:cNvSpPr>
                <p:nvPr/>
              </p:nvSpPr>
              <p:spPr bwMode="auto">
                <a:xfrm>
                  <a:off x="2053" y="1315"/>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90" name="Freeform 20"/>
                <p:cNvSpPr>
                  <a:spLocks/>
                </p:cNvSpPr>
                <p:nvPr/>
              </p:nvSpPr>
              <p:spPr bwMode="auto">
                <a:xfrm>
                  <a:off x="1994" y="1372"/>
                  <a:ext cx="43" cy="10"/>
                </a:xfrm>
                <a:custGeom>
                  <a:avLst/>
                  <a:gdLst>
                    <a:gd name="T0" fmla="*/ 11 w 22"/>
                    <a:gd name="T1" fmla="*/ 5 h 5"/>
                    <a:gd name="T2" fmla="*/ 22 w 22"/>
                    <a:gd name="T3" fmla="*/ 0 h 5"/>
                    <a:gd name="T4" fmla="*/ 0 w 22"/>
                    <a:gd name="T5" fmla="*/ 0 h 5"/>
                    <a:gd name="T6" fmla="*/ 11 w 22"/>
                    <a:gd name="T7" fmla="*/ 5 h 5"/>
                  </a:gdLst>
                  <a:ahLst/>
                  <a:cxnLst>
                    <a:cxn ang="0">
                      <a:pos x="T0" y="T1"/>
                    </a:cxn>
                    <a:cxn ang="0">
                      <a:pos x="T2" y="T3"/>
                    </a:cxn>
                    <a:cxn ang="0">
                      <a:pos x="T4" y="T5"/>
                    </a:cxn>
                    <a:cxn ang="0">
                      <a:pos x="T6" y="T7"/>
                    </a:cxn>
                  </a:cxnLst>
                  <a:rect l="0" t="0" r="r" b="b"/>
                  <a:pathLst>
                    <a:path w="22" h="5">
                      <a:moveTo>
                        <a:pt x="11" y="5"/>
                      </a:moveTo>
                      <a:cubicBezTo>
                        <a:pt x="15" y="5"/>
                        <a:pt x="19" y="3"/>
                        <a:pt x="22" y="0"/>
                      </a:cubicBezTo>
                      <a:cubicBezTo>
                        <a:pt x="0" y="0"/>
                        <a:pt x="0" y="0"/>
                        <a:pt x="0" y="0"/>
                      </a:cubicBezTo>
                      <a:cubicBezTo>
                        <a:pt x="3" y="3"/>
                        <a:pt x="6"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91" name="Freeform 21"/>
                <p:cNvSpPr>
                  <a:spLocks/>
                </p:cNvSpPr>
                <p:nvPr/>
              </p:nvSpPr>
              <p:spPr bwMode="auto">
                <a:xfrm>
                  <a:off x="2002" y="1343"/>
                  <a:ext cx="27" cy="9"/>
                </a:xfrm>
                <a:custGeom>
                  <a:avLst/>
                  <a:gdLst>
                    <a:gd name="T0" fmla="*/ 7 w 14"/>
                    <a:gd name="T1" fmla="*/ 5 h 5"/>
                    <a:gd name="T2" fmla="*/ 14 w 14"/>
                    <a:gd name="T3" fmla="*/ 0 h 5"/>
                    <a:gd name="T4" fmla="*/ 0 w 14"/>
                    <a:gd name="T5" fmla="*/ 0 h 5"/>
                    <a:gd name="T6" fmla="*/ 7 w 14"/>
                    <a:gd name="T7" fmla="*/ 5 h 5"/>
                  </a:gdLst>
                  <a:ahLst/>
                  <a:cxnLst>
                    <a:cxn ang="0">
                      <a:pos x="T0" y="T1"/>
                    </a:cxn>
                    <a:cxn ang="0">
                      <a:pos x="T2" y="T3"/>
                    </a:cxn>
                    <a:cxn ang="0">
                      <a:pos x="T4" y="T5"/>
                    </a:cxn>
                    <a:cxn ang="0">
                      <a:pos x="T6" y="T7"/>
                    </a:cxn>
                  </a:cxnLst>
                  <a:rect l="0" t="0" r="r" b="b"/>
                  <a:pathLst>
                    <a:path w="14" h="5">
                      <a:moveTo>
                        <a:pt x="7" y="5"/>
                      </a:moveTo>
                      <a:cubicBezTo>
                        <a:pt x="10" y="5"/>
                        <a:pt x="13" y="3"/>
                        <a:pt x="14" y="0"/>
                      </a:cubicBezTo>
                      <a:cubicBezTo>
                        <a:pt x="0" y="0"/>
                        <a:pt x="0" y="0"/>
                        <a:pt x="0" y="0"/>
                      </a:cubicBezTo>
                      <a:cubicBezTo>
                        <a:pt x="1" y="3"/>
                        <a:pt x="4" y="5"/>
                        <a:pt x="7" y="5"/>
                      </a:cubicBezTo>
                      <a:close/>
                    </a:path>
                  </a:pathLst>
                </a:custGeom>
                <a:solidFill>
                  <a:srgbClr val="715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93" name="Oval 22"/>
              <p:cNvSpPr>
                <a:spLocks noChangeArrowheads="1"/>
              </p:cNvSpPr>
              <p:nvPr/>
            </p:nvSpPr>
            <p:spPr bwMode="auto">
              <a:xfrm>
                <a:off x="2925763" y="1866900"/>
                <a:ext cx="703262" cy="706438"/>
              </a:xfrm>
              <a:prstGeom prst="ellipse">
                <a:avLst/>
              </a:prstGeom>
              <a:noFill/>
              <a:ln w="31750" cap="flat">
                <a:solidFill>
                  <a:srgbClr val="BA202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110" name="TextBox 109"/>
            <p:cNvSpPr txBox="1"/>
            <p:nvPr/>
          </p:nvSpPr>
          <p:spPr>
            <a:xfrm>
              <a:off x="3555559" y="2736982"/>
              <a:ext cx="789080" cy="193899"/>
            </a:xfrm>
            <a:prstGeom prst="rect">
              <a:avLst/>
            </a:prstGeom>
            <a:noFill/>
          </p:spPr>
          <p:txBody>
            <a:bodyPr wrap="square" lIns="0" tIns="0" rIns="0" bIns="0" rtlCol="0">
              <a:spAutoFit/>
            </a:bodyPr>
            <a:lstStyle/>
            <a:p>
              <a:pPr algn="ctr">
                <a:lnSpc>
                  <a:spcPct val="90000"/>
                </a:lnSpc>
                <a:spcAft>
                  <a:spcPts val="600"/>
                </a:spcAft>
              </a:pPr>
              <a:r>
                <a:rPr lang="en-US" sz="1400" dirty="0">
                  <a:solidFill>
                    <a:srgbClr val="505050"/>
                  </a:solidFill>
                </a:rPr>
                <a:t>Tenant 4</a:t>
              </a:r>
            </a:p>
          </p:txBody>
        </p:sp>
      </p:grpSp>
      <p:cxnSp>
        <p:nvCxnSpPr>
          <p:cNvPr id="185" name="Straight Arrow Connector 184"/>
          <p:cNvCxnSpPr/>
          <p:nvPr/>
        </p:nvCxnSpPr>
        <p:spPr>
          <a:xfrm flipH="1">
            <a:off x="2428770" y="2926244"/>
            <a:ext cx="5014" cy="348567"/>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6" name="Right Brace 185"/>
          <p:cNvSpPr/>
          <p:nvPr/>
        </p:nvSpPr>
        <p:spPr>
          <a:xfrm rot="5400000">
            <a:off x="2338955" y="866876"/>
            <a:ext cx="189658" cy="3997521"/>
          </a:xfrm>
          <a:prstGeom prst="rightBrace">
            <a:avLst>
              <a:gd name="adj1" fmla="val 66229"/>
              <a:gd name="adj2" fmla="val 50000"/>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cxnSp>
        <p:nvCxnSpPr>
          <p:cNvPr id="202" name="Elbow Connector 201"/>
          <p:cNvCxnSpPr>
            <a:stCxn id="103" idx="2"/>
            <a:endCxn id="157" idx="2"/>
          </p:cNvCxnSpPr>
          <p:nvPr/>
        </p:nvCxnSpPr>
        <p:spPr>
          <a:xfrm rot="5400000" flipH="1" flipV="1">
            <a:off x="5464502" y="954871"/>
            <a:ext cx="566051" cy="6637514"/>
          </a:xfrm>
          <a:prstGeom prst="bentConnector3">
            <a:avLst>
              <a:gd name="adj1" fmla="val -40385"/>
            </a:avLst>
          </a:prstGeom>
          <a:ln w="3175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4" name="TextBox 213"/>
          <p:cNvSpPr txBox="1"/>
          <p:nvPr/>
        </p:nvSpPr>
        <p:spPr>
          <a:xfrm>
            <a:off x="2428770" y="4920790"/>
            <a:ext cx="6872247" cy="193899"/>
          </a:xfrm>
          <a:prstGeom prst="rect">
            <a:avLst/>
          </a:prstGeom>
          <a:noFill/>
        </p:spPr>
        <p:txBody>
          <a:bodyPr wrap="square" lIns="0" tIns="0" rIns="0" bIns="0" rtlCol="0">
            <a:spAutoFit/>
          </a:bodyPr>
          <a:lstStyle/>
          <a:p>
            <a:pPr algn="ctr">
              <a:lnSpc>
                <a:spcPct val="90000"/>
              </a:lnSpc>
              <a:spcAft>
                <a:spcPts val="600"/>
              </a:spcAft>
            </a:pPr>
            <a:r>
              <a:rPr lang="en-US" sz="1400" dirty="0">
                <a:solidFill>
                  <a:srgbClr val="505050"/>
                </a:solidFill>
              </a:rPr>
              <a:t>Data dependent routing APIs connect to database</a:t>
            </a:r>
          </a:p>
        </p:txBody>
      </p:sp>
      <p:sp>
        <p:nvSpPr>
          <p:cNvPr id="247" name="TextBox 246"/>
          <p:cNvSpPr txBox="1"/>
          <p:nvPr/>
        </p:nvSpPr>
        <p:spPr>
          <a:xfrm>
            <a:off x="10790434" y="2892978"/>
            <a:ext cx="1370553" cy="775597"/>
          </a:xfrm>
          <a:prstGeom prst="rect">
            <a:avLst/>
          </a:prstGeom>
          <a:noFill/>
        </p:spPr>
        <p:txBody>
          <a:bodyPr wrap="square" lIns="0" tIns="0" rIns="0" bIns="0" rtlCol="0">
            <a:spAutoFit/>
          </a:bodyPr>
          <a:lstStyle/>
          <a:p>
            <a:pPr>
              <a:lnSpc>
                <a:spcPct val="90000"/>
              </a:lnSpc>
              <a:spcAft>
                <a:spcPts val="600"/>
              </a:spcAft>
            </a:pPr>
            <a:r>
              <a:rPr lang="en-US" sz="1400" dirty="0">
                <a:solidFill>
                  <a:srgbClr val="505050"/>
                </a:solidFill>
              </a:rPr>
              <a:t>Row-Level security filters based on CONTEXT_INFO</a:t>
            </a:r>
          </a:p>
        </p:txBody>
      </p:sp>
      <p:sp>
        <p:nvSpPr>
          <p:cNvPr id="248" name="TextBox 247"/>
          <p:cNvSpPr txBox="1"/>
          <p:nvPr/>
        </p:nvSpPr>
        <p:spPr>
          <a:xfrm>
            <a:off x="8906477" y="1485296"/>
            <a:ext cx="789080" cy="193899"/>
          </a:xfrm>
          <a:prstGeom prst="rect">
            <a:avLst/>
          </a:prstGeom>
          <a:noFill/>
        </p:spPr>
        <p:txBody>
          <a:bodyPr wrap="square" lIns="0" tIns="0" rIns="0" bIns="0" rtlCol="0">
            <a:spAutoFit/>
          </a:bodyPr>
          <a:lstStyle/>
          <a:p>
            <a:pPr algn="ctr">
              <a:lnSpc>
                <a:spcPct val="90000"/>
              </a:lnSpc>
              <a:spcAft>
                <a:spcPts val="600"/>
              </a:spcAft>
            </a:pPr>
            <a:r>
              <a:rPr lang="en-US" sz="1400" b="1" dirty="0">
                <a:solidFill>
                  <a:srgbClr val="505050"/>
                </a:solidFill>
              </a:rPr>
              <a:t>Shard 2</a:t>
            </a:r>
          </a:p>
        </p:txBody>
      </p:sp>
      <p:sp>
        <p:nvSpPr>
          <p:cNvPr id="249" name="TextBox 248"/>
          <p:cNvSpPr txBox="1"/>
          <p:nvPr/>
        </p:nvSpPr>
        <p:spPr>
          <a:xfrm>
            <a:off x="5843415" y="1485296"/>
            <a:ext cx="789080" cy="193899"/>
          </a:xfrm>
          <a:prstGeom prst="rect">
            <a:avLst/>
          </a:prstGeom>
          <a:noFill/>
        </p:spPr>
        <p:txBody>
          <a:bodyPr wrap="square" lIns="0" tIns="0" rIns="0" bIns="0" rtlCol="0">
            <a:spAutoFit/>
          </a:bodyPr>
          <a:lstStyle/>
          <a:p>
            <a:pPr algn="ctr">
              <a:lnSpc>
                <a:spcPct val="90000"/>
              </a:lnSpc>
              <a:spcAft>
                <a:spcPts val="600"/>
              </a:spcAft>
            </a:pPr>
            <a:r>
              <a:rPr lang="en-US" sz="1400" b="1" dirty="0">
                <a:solidFill>
                  <a:srgbClr val="505050"/>
                </a:solidFill>
              </a:rPr>
              <a:t>Shard 1</a:t>
            </a:r>
          </a:p>
        </p:txBody>
      </p:sp>
      <p:sp>
        <p:nvSpPr>
          <p:cNvPr id="254" name="TextBox 253"/>
          <p:cNvSpPr txBox="1"/>
          <p:nvPr/>
        </p:nvSpPr>
        <p:spPr>
          <a:xfrm>
            <a:off x="275114" y="5307123"/>
            <a:ext cx="8202973" cy="1126462"/>
          </a:xfrm>
          <a:prstGeom prst="rect">
            <a:avLst/>
          </a:prstGeom>
          <a:noFill/>
        </p:spPr>
        <p:txBody>
          <a:bodyPr wrap="square" lIns="182880" tIns="146304" rIns="182880" bIns="146304" rtlCol="0">
            <a:noAutofit/>
          </a:bodyPr>
          <a:lstStyle/>
          <a:p>
            <a:pPr>
              <a:spcBef>
                <a:spcPts val="1000"/>
              </a:spcBef>
            </a:pPr>
            <a:r>
              <a:rPr lang="en-US" b="1" dirty="0">
                <a:solidFill>
                  <a:srgbClr val="505050"/>
                </a:solidFill>
              </a:rPr>
              <a:t>RLS </a:t>
            </a:r>
            <a:r>
              <a:rPr lang="en-US" dirty="0">
                <a:solidFill>
                  <a:srgbClr val="505050"/>
                </a:solidFill>
              </a:rPr>
              <a:t>restricts which users can view which data in a table, based on a function. SQL Server 2016 introduces this feature, which is useful in multi-tenant environments where you may want to limit data access based on customer ID.</a:t>
            </a:r>
          </a:p>
        </p:txBody>
      </p:sp>
    </p:spTree>
    <p:extLst>
      <p:ext uri="{BB962C8B-B14F-4D97-AF65-F5344CB8AC3E}">
        <p14:creationId xmlns:p14="http://schemas.microsoft.com/office/powerpoint/2010/main" val="406108605"/>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75431" y="2689433"/>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Row-Level Security benefits</a:t>
            </a:r>
          </a:p>
        </p:txBody>
      </p:sp>
    </p:spTree>
    <p:extLst>
      <p:ext uri="{BB962C8B-B14F-4D97-AF65-F5344CB8AC3E}">
        <p14:creationId xmlns:p14="http://schemas.microsoft.com/office/powerpoint/2010/main" val="3266906521"/>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extBox 1"/>
          <p:cNvSpPr txBox="1"/>
          <p:nvPr/>
        </p:nvSpPr>
        <p:spPr>
          <a:xfrm>
            <a:off x="256946" y="5265189"/>
            <a:ext cx="12152104" cy="1040012"/>
          </a:xfrm>
          <a:prstGeom prst="rect">
            <a:avLst/>
          </a:prstGeom>
          <a:noFill/>
        </p:spPr>
        <p:txBody>
          <a:bodyPr wrap="square" lIns="186521" tIns="149217" rIns="186521" bIns="149217" rtlCol="0">
            <a:spAutoFit/>
          </a:bodyPr>
          <a:lstStyle/>
          <a:p>
            <a:pPr marL="0" lvl="2">
              <a:spcBef>
                <a:spcPts val="1500"/>
              </a:spcBef>
            </a:pPr>
            <a:r>
              <a:rPr lang="en-US" sz="2400" i="1" dirty="0">
                <a:solidFill>
                  <a:srgbClr val="BA141A"/>
                </a:solidFill>
                <a:latin typeface="Segoe UI Light"/>
              </a:rPr>
              <a:t>Store data intended for many consumers in a single database/table, while at the same time restricting row-level read/write access based on users’ execution context</a:t>
            </a:r>
          </a:p>
        </p:txBody>
      </p:sp>
      <p:sp>
        <p:nvSpPr>
          <p:cNvPr id="9" name="Title 1"/>
          <p:cNvSpPr txBox="1">
            <a:spLocks/>
          </p:cNvSpPr>
          <p:nvPr/>
        </p:nvSpPr>
        <p:spPr>
          <a:xfrm>
            <a:off x="328027" y="-1769802"/>
            <a:ext cx="11653521" cy="1075884"/>
          </a:xfrm>
          <a:prstGeom prst="rect">
            <a:avLst/>
          </a:prstGeom>
        </p:spPr>
        <p:txBody>
          <a:bodyPr anchor="ctr" anchorCtr="0"/>
          <a:lstStyle>
            <a:lvl1pPr algn="l" defTabSz="931863" rtl="0" fontAlgn="base">
              <a:lnSpc>
                <a:spcPct val="90000"/>
              </a:lnSpc>
              <a:spcBef>
                <a:spcPct val="0"/>
              </a:spcBef>
              <a:spcAft>
                <a:spcPct val="0"/>
              </a:spcAft>
              <a:defRPr lang="en-US" sz="4000" kern="1200" spc="-102" dirty="0">
                <a:ln w="3175">
                  <a:noFill/>
                </a:ln>
                <a:solidFill>
                  <a:schemeClr val="tx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sz="4900">
                <a:solidFill>
                  <a:srgbClr val="FFFFFF"/>
                </a:solidFill>
              </a:rPr>
              <a:t>RLS benefits</a:t>
            </a:r>
          </a:p>
        </p:txBody>
      </p:sp>
      <p:sp>
        <p:nvSpPr>
          <p:cNvPr id="8" name="Title 1"/>
          <p:cNvSpPr txBox="1">
            <a:spLocks/>
          </p:cNvSpPr>
          <p:nvPr/>
        </p:nvSpPr>
        <p:spPr>
          <a:xfrm>
            <a:off x="275113" y="29689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RLS benefits</a:t>
            </a:r>
          </a:p>
        </p:txBody>
      </p:sp>
      <p:grpSp>
        <p:nvGrpSpPr>
          <p:cNvPr id="3" name="Group 2"/>
          <p:cNvGrpSpPr/>
          <p:nvPr/>
        </p:nvGrpSpPr>
        <p:grpSpPr>
          <a:xfrm>
            <a:off x="473245" y="1442408"/>
            <a:ext cx="11476791" cy="3631750"/>
            <a:chOff x="472451" y="1328108"/>
            <a:chExt cx="11476791" cy="3631750"/>
          </a:xfrm>
        </p:grpSpPr>
        <p:grpSp>
          <p:nvGrpSpPr>
            <p:cNvPr id="11" name="Group 10"/>
            <p:cNvGrpSpPr/>
            <p:nvPr/>
          </p:nvGrpSpPr>
          <p:grpSpPr>
            <a:xfrm>
              <a:off x="472451" y="1328108"/>
              <a:ext cx="11476791" cy="3631750"/>
              <a:chOff x="269852" y="1416032"/>
              <a:chExt cx="11797603" cy="3733269"/>
            </a:xfrm>
          </p:grpSpPr>
          <p:sp>
            <p:nvSpPr>
              <p:cNvPr id="4" name="Rectangle 3"/>
              <p:cNvSpPr/>
              <p:nvPr/>
            </p:nvSpPr>
            <p:spPr bwMode="auto">
              <a:xfrm>
                <a:off x="269852" y="1416032"/>
                <a:ext cx="3891276" cy="373326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274320" bIns="146283" numCol="1" spcCol="0" rtlCol="0" fromWordArt="0" anchor="t" anchorCtr="0" forceAA="0" compatLnSpc="1">
                <a:prstTxWarp prst="textNoShape">
                  <a:avLst/>
                </a:prstTxWarp>
                <a:noAutofit/>
              </a:bodyPr>
              <a:lstStyle/>
              <a:p>
                <a:r>
                  <a:rPr lang="en-US" sz="2400" dirty="0">
                    <a:solidFill>
                      <a:srgbClr val="FFFFFF"/>
                    </a:solidFill>
                  </a:rPr>
                  <a:t>Fine-grained </a:t>
                </a:r>
                <a:br>
                  <a:rPr lang="en-US" sz="2400" dirty="0">
                    <a:solidFill>
                      <a:srgbClr val="FFFFFF"/>
                    </a:solidFill>
                  </a:rPr>
                </a:br>
                <a:r>
                  <a:rPr lang="en-US" sz="2400" dirty="0">
                    <a:solidFill>
                      <a:srgbClr val="FFFFFF"/>
                    </a:solidFill>
                  </a:rPr>
                  <a:t>access control</a:t>
                </a:r>
              </a:p>
              <a:p>
                <a:pPr marL="0" lvl="2"/>
                <a:endParaRPr lang="en-US" dirty="0">
                  <a:solidFill>
                    <a:srgbClr val="FFFFFF">
                      <a:lumMod val="65000"/>
                      <a:lumOff val="35000"/>
                    </a:srgbClr>
                  </a:solidFill>
                </a:endParaRPr>
              </a:p>
              <a:p>
                <a:pPr marL="0" lvl="2"/>
                <a:r>
                  <a:rPr lang="en-US" dirty="0">
                    <a:solidFill>
                      <a:srgbClr val="FFFFFF"/>
                    </a:solidFill>
                  </a:rPr>
                  <a:t>Keeps multi-tenant databases secure by limiting access by other users who share same tables</a:t>
                </a:r>
              </a:p>
            </p:txBody>
          </p:sp>
          <p:sp>
            <p:nvSpPr>
              <p:cNvPr id="7" name="Rectangle 6"/>
              <p:cNvSpPr/>
              <p:nvPr/>
            </p:nvSpPr>
            <p:spPr bwMode="auto">
              <a:xfrm>
                <a:off x="8189744" y="1416032"/>
                <a:ext cx="3877711" cy="373326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274320" bIns="146283" numCol="1" spcCol="0" rtlCol="0" fromWordArt="0" anchor="t" anchorCtr="0" forceAA="0" compatLnSpc="1">
                <a:prstTxWarp prst="textNoShape">
                  <a:avLst/>
                </a:prstTxWarp>
                <a:noAutofit/>
              </a:bodyPr>
              <a:lstStyle/>
              <a:p>
                <a:pPr marL="0" lvl="1"/>
                <a:r>
                  <a:rPr lang="en-US" sz="2400" dirty="0">
                    <a:solidFill>
                      <a:srgbClr val="FFFFFF"/>
                    </a:solidFill>
                  </a:rPr>
                  <a:t>Centralized </a:t>
                </a:r>
                <a:br>
                  <a:rPr lang="en-US" sz="2400" dirty="0">
                    <a:solidFill>
                      <a:srgbClr val="FFFFFF"/>
                    </a:solidFill>
                  </a:rPr>
                </a:br>
                <a:r>
                  <a:rPr lang="en-US" sz="2400" dirty="0">
                    <a:solidFill>
                      <a:srgbClr val="FFFFFF"/>
                    </a:solidFill>
                  </a:rPr>
                  <a:t>security logic</a:t>
                </a:r>
              </a:p>
              <a:p>
                <a:pPr marL="0" lvl="1"/>
                <a:endParaRPr lang="en-US" sz="2000" dirty="0">
                  <a:gradFill>
                    <a:gsLst>
                      <a:gs pos="1250">
                        <a:srgbClr val="FFFFFF"/>
                      </a:gs>
                      <a:gs pos="100000">
                        <a:srgbClr val="FFFFFF"/>
                      </a:gs>
                    </a:gsLst>
                    <a:lin ang="5400000" scaled="0"/>
                  </a:gradFill>
                  <a:latin typeface="Segoe UI Light"/>
                </a:endParaRPr>
              </a:p>
              <a:p>
                <a:r>
                  <a:rPr lang="en-US" dirty="0">
                    <a:solidFill>
                      <a:srgbClr val="FFFFFF"/>
                    </a:solidFill>
                  </a:rPr>
                  <a:t>Increases security with enforcement logic residing inside database (schema-bound to table it protects)</a:t>
                </a:r>
              </a:p>
              <a:p>
                <a:endParaRPr lang="en-US" dirty="0">
                  <a:solidFill>
                    <a:srgbClr val="FFFFFF"/>
                  </a:solidFill>
                </a:endParaRPr>
              </a:p>
              <a:p>
                <a:r>
                  <a:rPr lang="en-US" dirty="0">
                    <a:solidFill>
                      <a:srgbClr val="FFFFFF"/>
                    </a:solidFill>
                  </a:rPr>
                  <a:t>Reduces application maintenance and complexity</a:t>
                </a:r>
              </a:p>
            </p:txBody>
          </p:sp>
        </p:grpSp>
        <p:sp>
          <p:nvSpPr>
            <p:cNvPr id="10" name="Rectangle 9"/>
            <p:cNvSpPr/>
            <p:nvPr/>
          </p:nvSpPr>
          <p:spPr bwMode="auto">
            <a:xfrm>
              <a:off x="4324714" y="1328108"/>
              <a:ext cx="3785461" cy="363175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274320" bIns="146283" numCol="1" spcCol="0" rtlCol="0" fromWordArt="0" anchor="t" anchorCtr="0" forceAA="0" compatLnSpc="1">
              <a:prstTxWarp prst="textNoShape">
                <a:avLst/>
              </a:prstTxWarp>
              <a:noAutofit/>
            </a:bodyPr>
            <a:lstStyle/>
            <a:p>
              <a:r>
                <a:rPr lang="en-US" sz="2400" dirty="0">
                  <a:solidFill>
                    <a:srgbClr val="FFFFFF"/>
                  </a:solidFill>
                </a:rPr>
                <a:t>Application transparency</a:t>
              </a:r>
            </a:p>
            <a:p>
              <a:pPr marL="0" lvl="2"/>
              <a:endParaRPr lang="en-US" sz="1122" dirty="0">
                <a:gradFill>
                  <a:gsLst>
                    <a:gs pos="1250">
                      <a:srgbClr val="FFFFFF"/>
                    </a:gs>
                    <a:gs pos="100000">
                      <a:srgbClr val="FFFFFF"/>
                    </a:gs>
                  </a:gsLst>
                  <a:lin ang="5400000" scaled="0"/>
                </a:gradFill>
              </a:endParaRPr>
            </a:p>
            <a:p>
              <a:pPr marL="0" lvl="2"/>
              <a:endParaRPr lang="en-US" sz="1122" dirty="0">
                <a:gradFill>
                  <a:gsLst>
                    <a:gs pos="1250">
                      <a:srgbClr val="FFFFFF"/>
                    </a:gs>
                    <a:gs pos="100000">
                      <a:srgbClr val="FFFFFF"/>
                    </a:gs>
                  </a:gsLst>
                  <a:lin ang="5400000" scaled="0"/>
                </a:gradFill>
              </a:endParaRPr>
            </a:p>
            <a:p>
              <a:pPr marL="0" lvl="2"/>
              <a:r>
                <a:rPr lang="en-US" dirty="0">
                  <a:solidFill>
                    <a:srgbClr val="FFFFFF"/>
                  </a:solidFill>
                </a:rPr>
                <a:t>Works transparently at query time, no app changes needed</a:t>
              </a:r>
              <a:br>
                <a:rPr lang="en-US" dirty="0">
                  <a:solidFill>
                    <a:srgbClr val="FFFFFF"/>
                  </a:solidFill>
                </a:rPr>
              </a:br>
              <a:endParaRPr lang="en-US" dirty="0">
                <a:solidFill>
                  <a:srgbClr val="FFFFFF"/>
                </a:solidFill>
              </a:endParaRPr>
            </a:p>
            <a:p>
              <a:pPr marL="0" lvl="2"/>
              <a:r>
                <a:rPr lang="en-US" dirty="0">
                  <a:solidFill>
                    <a:srgbClr val="FFFFFF"/>
                  </a:solidFill>
                </a:rPr>
                <a:t>Offers compatibility with RLS in other leading products</a:t>
              </a:r>
            </a:p>
          </p:txBody>
        </p:sp>
      </p:grpSp>
    </p:spTree>
    <p:extLst>
      <p:ext uri="{BB962C8B-B14F-4D97-AF65-F5344CB8AC3E}">
        <p14:creationId xmlns:p14="http://schemas.microsoft.com/office/powerpoint/2010/main" val="1093482210"/>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75431" y="2689433"/>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Row-Level Security concepts</a:t>
            </a:r>
          </a:p>
        </p:txBody>
      </p:sp>
    </p:spTree>
    <p:extLst>
      <p:ext uri="{BB962C8B-B14F-4D97-AF65-F5344CB8AC3E}">
        <p14:creationId xmlns:p14="http://schemas.microsoft.com/office/powerpoint/2010/main" val="2793429656"/>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bwMode="auto">
          <a:xfrm>
            <a:off x="433834" y="5194184"/>
            <a:ext cx="11353800" cy="1339343"/>
          </a:xfrm>
          <a:prstGeom prst="rect">
            <a:avLst/>
          </a:prstGeom>
          <a:solidFill>
            <a:schemeClr val="bg1">
              <a:lumMod val="20000"/>
              <a:lumOff val="80000"/>
            </a:schemeClr>
          </a:solidFill>
          <a:ln w="63500">
            <a:solidFill>
              <a:schemeClr val="bg2">
                <a:lumMod val="50000"/>
              </a:schemeClr>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182880" tIns="182880" rIns="182880" bIns="182880" numCol="1" rtlCol="0" anchor="ctr" anchorCtr="0" compatLnSpc="1">
            <a:prstTxWarp prst="textNoShape">
              <a:avLst/>
            </a:prstTxWarp>
          </a:bodyPr>
          <a:lstStyle/>
          <a:p>
            <a:r>
              <a:rPr lang="en-US" sz="2000" dirty="0">
                <a:solidFill>
                  <a:srgbClr val="505050"/>
                </a:solidFill>
              </a:rPr>
              <a:t>CREATE SECURITY POLICY </a:t>
            </a:r>
            <a:r>
              <a:rPr lang="en-US" sz="2000" dirty="0">
                <a:solidFill>
                  <a:srgbClr val="505050"/>
                </a:solidFill>
                <a:latin typeface="Consolas" panose="020B0609020204030204" pitchFamily="49" charset="0"/>
                <a:cs typeface="Consolas" panose="020B0609020204030204" pitchFamily="49" charset="0"/>
              </a:rPr>
              <a:t>mySecurityPolicy</a:t>
            </a:r>
          </a:p>
          <a:p>
            <a:r>
              <a:rPr lang="en-US" sz="2000" dirty="0">
                <a:solidFill>
                  <a:srgbClr val="505050"/>
                </a:solidFill>
                <a:latin typeface="Consolas" panose="020B0609020204030204" pitchFamily="49" charset="0"/>
                <a:cs typeface="Consolas" panose="020B0609020204030204" pitchFamily="49" charset="0"/>
              </a:rPr>
              <a:t>	ADD FILTER PREDICATE dbo.fn_securitypredicate(wing, startTime, endTime) </a:t>
            </a:r>
          </a:p>
          <a:p>
            <a:r>
              <a:rPr lang="en-US" sz="2000" dirty="0">
                <a:solidFill>
                  <a:srgbClr val="505050"/>
                </a:solidFill>
                <a:latin typeface="Consolas" panose="020B0609020204030204" pitchFamily="49" charset="0"/>
                <a:cs typeface="Consolas" panose="020B0609020204030204" pitchFamily="49" charset="0"/>
              </a:rPr>
              <a:t>	ON dbo.patients </a:t>
            </a:r>
          </a:p>
        </p:txBody>
      </p:sp>
      <p:sp>
        <p:nvSpPr>
          <p:cNvPr id="4" name="Content Placeholder 3"/>
          <p:cNvSpPr>
            <a:spLocks noGrp="1"/>
          </p:cNvSpPr>
          <p:nvPr>
            <p:ph idx="4294967295"/>
          </p:nvPr>
        </p:nvSpPr>
        <p:spPr>
          <a:xfrm>
            <a:off x="254875" y="1179502"/>
            <a:ext cx="10887075" cy="4594225"/>
          </a:xfrm>
          <a:prstGeom prst="rect">
            <a:avLst/>
          </a:prstGeom>
        </p:spPr>
        <p:txBody>
          <a:bodyPr vert="horz" wrap="square" lIns="146304" tIns="91440" rIns="146304" bIns="91440" rtlCol="0">
            <a:normAutofit/>
          </a:bodyPr>
          <a:lstStyle/>
          <a:p>
            <a:pPr marL="0" indent="0">
              <a:lnSpc>
                <a:spcPct val="100000"/>
              </a:lnSpc>
              <a:spcBef>
                <a:spcPts val="700"/>
              </a:spcBef>
              <a:buNone/>
            </a:pPr>
            <a:r>
              <a:rPr lang="en-US" sz="3200" dirty="0">
                <a:solidFill>
                  <a:schemeClr val="bg1"/>
                </a:solidFill>
              </a:rPr>
              <a:t>Predicate function</a:t>
            </a:r>
          </a:p>
          <a:p>
            <a:pPr marL="0" indent="0">
              <a:lnSpc>
                <a:spcPct val="100000"/>
              </a:lnSpc>
              <a:spcBef>
                <a:spcPts val="700"/>
              </a:spcBef>
              <a:buNone/>
            </a:pPr>
            <a:r>
              <a:rPr lang="en-US" sz="1800" dirty="0">
                <a:solidFill>
                  <a:schemeClr val="bg1"/>
                </a:solidFill>
                <a:latin typeface="+mn-lt"/>
              </a:rPr>
              <a:t>User-defined, inline table-valued function (iTVF) implementing security logic</a:t>
            </a:r>
          </a:p>
          <a:p>
            <a:pPr marL="0" indent="0">
              <a:lnSpc>
                <a:spcPct val="100000"/>
              </a:lnSpc>
              <a:spcBef>
                <a:spcPts val="700"/>
              </a:spcBef>
              <a:buNone/>
            </a:pPr>
            <a:r>
              <a:rPr lang="en-US" sz="1800" dirty="0">
                <a:solidFill>
                  <a:schemeClr val="bg1"/>
                </a:solidFill>
                <a:latin typeface="+mn-lt"/>
              </a:rPr>
              <a:t>Can be arbitrarily complicated, containing joins with other tables</a:t>
            </a:r>
          </a:p>
          <a:p>
            <a:pPr marL="0" indent="0">
              <a:lnSpc>
                <a:spcPct val="100000"/>
              </a:lnSpc>
              <a:spcBef>
                <a:spcPts val="700"/>
              </a:spcBef>
              <a:buNone/>
            </a:pPr>
            <a:r>
              <a:rPr lang="en-US" sz="3200" dirty="0">
                <a:solidFill>
                  <a:schemeClr val="bg1"/>
                </a:solidFill>
              </a:rPr>
              <a:t>Security predicate</a:t>
            </a:r>
          </a:p>
          <a:p>
            <a:pPr marL="0" indent="0">
              <a:lnSpc>
                <a:spcPct val="100000"/>
              </a:lnSpc>
              <a:spcBef>
                <a:spcPts val="700"/>
              </a:spcBef>
              <a:buNone/>
            </a:pPr>
            <a:r>
              <a:rPr lang="en-US" sz="1800" dirty="0">
                <a:solidFill>
                  <a:schemeClr val="bg1"/>
                </a:solidFill>
                <a:latin typeface="+mn-lt"/>
              </a:rPr>
              <a:t>Predicate function bound to particular table, applying it for all queries</a:t>
            </a:r>
          </a:p>
          <a:p>
            <a:pPr marL="0" indent="0">
              <a:lnSpc>
                <a:spcPct val="100000"/>
              </a:lnSpc>
              <a:spcBef>
                <a:spcPts val="700"/>
              </a:spcBef>
              <a:buNone/>
            </a:pPr>
            <a:r>
              <a:rPr lang="en-US" sz="1800" dirty="0">
                <a:solidFill>
                  <a:schemeClr val="bg1"/>
                </a:solidFill>
                <a:latin typeface="+mn-lt"/>
              </a:rPr>
              <a:t>Two types: filter predicates and blocking predicates </a:t>
            </a:r>
          </a:p>
          <a:p>
            <a:pPr marL="0" indent="0">
              <a:lnSpc>
                <a:spcPct val="100000"/>
              </a:lnSpc>
              <a:spcBef>
                <a:spcPts val="700"/>
              </a:spcBef>
              <a:buNone/>
            </a:pPr>
            <a:r>
              <a:rPr lang="en-US" sz="3200" dirty="0">
                <a:solidFill>
                  <a:schemeClr val="bg1"/>
                </a:solidFill>
              </a:rPr>
              <a:t>Security policy</a:t>
            </a:r>
          </a:p>
          <a:p>
            <a:pPr marL="0" indent="0">
              <a:lnSpc>
                <a:spcPct val="100000"/>
              </a:lnSpc>
              <a:spcBef>
                <a:spcPts val="700"/>
              </a:spcBef>
              <a:buNone/>
            </a:pPr>
            <a:r>
              <a:rPr lang="en-US" sz="1800" dirty="0">
                <a:solidFill>
                  <a:schemeClr val="bg1"/>
                </a:solidFill>
                <a:latin typeface="+mn-lt"/>
              </a:rPr>
              <a:t>Collection of security predicates for managing security across multiple tables</a:t>
            </a:r>
          </a:p>
        </p:txBody>
      </p:sp>
      <p:sp>
        <p:nvSpPr>
          <p:cNvPr id="6" name="Rectangle 5"/>
          <p:cNvSpPr/>
          <p:nvPr/>
        </p:nvSpPr>
        <p:spPr>
          <a:xfrm>
            <a:off x="4392221" y="5657400"/>
            <a:ext cx="3534478" cy="380655"/>
          </a:xfrm>
          <a:prstGeom prst="rect">
            <a:avLst/>
          </a:prstGeom>
          <a:noFill/>
          <a:ln w="63500">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FFFFFF"/>
              </a:solidFill>
            </a:endParaRPr>
          </a:p>
        </p:txBody>
      </p:sp>
      <p:sp>
        <p:nvSpPr>
          <p:cNvPr id="10" name="Rectangle 9"/>
          <p:cNvSpPr/>
          <p:nvPr/>
        </p:nvSpPr>
        <p:spPr>
          <a:xfrm>
            <a:off x="1445658" y="5657398"/>
            <a:ext cx="10105056" cy="717714"/>
          </a:xfrm>
          <a:prstGeom prst="rect">
            <a:avLst/>
          </a:prstGeom>
          <a:noFill/>
          <a:ln w="63500">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FFFFFF"/>
              </a:solidFill>
            </a:endParaRPr>
          </a:p>
        </p:txBody>
      </p:sp>
      <p:sp>
        <p:nvSpPr>
          <p:cNvPr id="11" name="Rectangle 10"/>
          <p:cNvSpPr/>
          <p:nvPr/>
        </p:nvSpPr>
        <p:spPr>
          <a:xfrm>
            <a:off x="558596" y="5346585"/>
            <a:ext cx="10995076" cy="1023445"/>
          </a:xfrm>
          <a:prstGeom prst="rect">
            <a:avLst/>
          </a:prstGeom>
          <a:noFill/>
          <a:ln w="63500">
            <a:solidFill>
              <a:schemeClr val="bg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dirty="0">
              <a:solidFill>
                <a:srgbClr val="FFFFFF"/>
              </a:solidFill>
            </a:endParaRPr>
          </a:p>
        </p:txBody>
      </p:sp>
      <p:sp>
        <p:nvSpPr>
          <p:cNvPr id="13" name="TextBox 12"/>
          <p:cNvSpPr txBox="1"/>
          <p:nvPr/>
        </p:nvSpPr>
        <p:spPr>
          <a:xfrm>
            <a:off x="8801714" y="622900"/>
            <a:ext cx="2985921" cy="2341667"/>
          </a:xfrm>
          <a:prstGeom prst="rect">
            <a:avLst/>
          </a:prstGeom>
          <a:solidFill>
            <a:schemeClr val="bg2"/>
          </a:solidFill>
        </p:spPr>
        <p:txBody>
          <a:bodyPr wrap="square" lIns="274320" tIns="274320" rIns="274320" bIns="274320" rtlCol="0">
            <a:spAutoFit/>
          </a:bodyPr>
          <a:lstStyle/>
          <a:p>
            <a:pPr>
              <a:spcBef>
                <a:spcPts val="500"/>
              </a:spcBef>
            </a:pPr>
            <a:r>
              <a:rPr lang="en-US" sz="2400" dirty="0">
                <a:solidFill>
                  <a:srgbClr val="FFFFFF"/>
                </a:solidFill>
                <a:latin typeface="Segoe UI Light" panose="020B0502040204020203" pitchFamily="34" charset="0"/>
                <a:cs typeface="Segoe UI Light" panose="020B0502040204020203" pitchFamily="34" charset="0"/>
              </a:rPr>
              <a:t>Performance?</a:t>
            </a:r>
          </a:p>
          <a:p>
            <a:pPr>
              <a:spcBef>
                <a:spcPts val="500"/>
              </a:spcBef>
            </a:pPr>
            <a:r>
              <a:rPr lang="en-US" sz="1400" u="sng" dirty="0">
                <a:solidFill>
                  <a:srgbClr val="FFFFFF"/>
                </a:solidFill>
                <a:cs typeface="Segoe UI" panose="020B0502040204020203" pitchFamily="34" charset="0"/>
              </a:rPr>
              <a:t>Inline</a:t>
            </a:r>
            <a:r>
              <a:rPr lang="en-US" sz="1400" dirty="0">
                <a:solidFill>
                  <a:srgbClr val="FFFFFF"/>
                </a:solidFill>
                <a:cs typeface="Segoe UI" panose="020B0502040204020203" pitchFamily="34" charset="0"/>
              </a:rPr>
              <a:t> functions get optimized to provide comparable performance to views—as if the logic were directly embedded in the original query statement.</a:t>
            </a:r>
          </a:p>
        </p:txBody>
      </p:sp>
      <p:sp>
        <p:nvSpPr>
          <p:cNvPr id="16" name="Title 1"/>
          <p:cNvSpPr txBox="1">
            <a:spLocks/>
          </p:cNvSpPr>
          <p:nvPr/>
        </p:nvSpPr>
        <p:spPr>
          <a:xfrm>
            <a:off x="275113" y="29689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RLS concepts</a:t>
            </a:r>
          </a:p>
        </p:txBody>
      </p:sp>
    </p:spTree>
    <p:extLst>
      <p:ext uri="{BB962C8B-B14F-4D97-AF65-F5344CB8AC3E}">
        <p14:creationId xmlns:p14="http://schemas.microsoft.com/office/powerpoint/2010/main" val="32870808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3" presetClass="emph" presetSubtype="2" fill="hold" nodeType="withEffect">
                                  <p:stCondLst>
                                    <p:cond delay="0"/>
                                  </p:stCondLst>
                                  <p:childTnLst>
                                    <p:animClr clrSpc="rgb" dir="cw">
                                      <p:cBhvr override="childStyle">
                                        <p:cTn id="9" dur="250" fill="hold"/>
                                        <p:tgtEl>
                                          <p:spTgt spid="4">
                                            <p:txEl>
                                              <p:pRg st="0" end="0"/>
                                            </p:txEl>
                                          </p:spTgt>
                                        </p:tgtEl>
                                        <p:attrNameLst>
                                          <p:attrName>style.color</p:attrName>
                                        </p:attrNameLst>
                                      </p:cBhvr>
                                      <p:to>
                                        <a:schemeClr val="bg2"/>
                                      </p:to>
                                    </p:animClr>
                                  </p:childTnLst>
                                </p:cTn>
                              </p:par>
                              <p:par>
                                <p:cTn id="10" presetID="3" presetClass="emph" presetSubtype="2" fill="hold" nodeType="withEffect">
                                  <p:stCondLst>
                                    <p:cond delay="0"/>
                                  </p:stCondLst>
                                  <p:childTnLst>
                                    <p:animClr clrSpc="rgb" dir="cw">
                                      <p:cBhvr override="childStyle">
                                        <p:cTn id="11" dur="250" fill="hold"/>
                                        <p:tgtEl>
                                          <p:spTgt spid="4">
                                            <p:txEl>
                                              <p:pRg st="1" end="1"/>
                                            </p:txEl>
                                          </p:spTgt>
                                        </p:tgtEl>
                                        <p:attrNameLst>
                                          <p:attrName>style.color</p:attrName>
                                        </p:attrNameLst>
                                      </p:cBhvr>
                                      <p:to>
                                        <a:schemeClr val="bg1"/>
                                      </p:to>
                                    </p:animClr>
                                  </p:childTnLst>
                                </p:cTn>
                              </p:par>
                              <p:par>
                                <p:cTn id="12" presetID="3" presetClass="emph" presetSubtype="2" fill="hold" nodeType="withEffect">
                                  <p:stCondLst>
                                    <p:cond delay="0"/>
                                  </p:stCondLst>
                                  <p:childTnLst>
                                    <p:animClr clrSpc="rgb" dir="cw">
                                      <p:cBhvr override="childStyle">
                                        <p:cTn id="13" dur="250" fill="hold"/>
                                        <p:tgtEl>
                                          <p:spTgt spid="4">
                                            <p:txEl>
                                              <p:pRg st="2" end="2"/>
                                            </p:txEl>
                                          </p:spTgt>
                                        </p:tgtEl>
                                        <p:attrNameLst>
                                          <p:attrName>style.color</p:attrName>
                                        </p:attrNameLst>
                                      </p:cBhvr>
                                      <p:to>
                                        <a:schemeClr val="bg1"/>
                                      </p:to>
                                    </p:animClr>
                                  </p:childTnLst>
                                </p:cTn>
                              </p:par>
                            </p:childTnLst>
                          </p:cTn>
                        </p:par>
                      </p:childTnLst>
                    </p:cTn>
                  </p:par>
                  <p:par>
                    <p:cTn id="14" fill="hold">
                      <p:stCondLst>
                        <p:cond delay="indefinite"/>
                      </p:stCondLst>
                      <p:childTnLst>
                        <p:par>
                          <p:cTn id="15" fill="hold">
                            <p:stCondLst>
                              <p:cond delay="0"/>
                            </p:stCondLst>
                            <p:childTnLst>
                              <p:par>
                                <p:cTn id="16" presetID="10" presetClass="exit" presetSubtype="0" fill="hold" grpId="1" nodeType="clickEffect">
                                  <p:stCondLst>
                                    <p:cond delay="0"/>
                                  </p:stCondLst>
                                  <p:childTnLst>
                                    <p:animEffect transition="out" filter="fade">
                                      <p:cBhvr>
                                        <p:cTn id="17" dur="250"/>
                                        <p:tgtEl>
                                          <p:spTgt spid="6"/>
                                        </p:tgtEl>
                                      </p:cBhvr>
                                    </p:animEffect>
                                    <p:set>
                                      <p:cBhvr>
                                        <p:cTn id="18" dur="1" fill="hold">
                                          <p:stCondLst>
                                            <p:cond delay="249"/>
                                          </p:stCondLst>
                                        </p:cTn>
                                        <p:tgtEl>
                                          <p:spTgt spid="6"/>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250"/>
                                        <p:tgtEl>
                                          <p:spTgt spid="10"/>
                                        </p:tgtEl>
                                      </p:cBhvr>
                                    </p:animEffect>
                                  </p:childTnLst>
                                </p:cTn>
                              </p:par>
                              <p:par>
                                <p:cTn id="22" presetID="3" presetClass="emph" presetSubtype="2" fill="hold" nodeType="withEffect">
                                  <p:stCondLst>
                                    <p:cond delay="0"/>
                                  </p:stCondLst>
                                  <p:childTnLst>
                                    <p:animClr clrSpc="rgb" dir="cw">
                                      <p:cBhvr override="childStyle">
                                        <p:cTn id="23" dur="250" fill="hold"/>
                                        <p:tgtEl>
                                          <p:spTgt spid="4">
                                            <p:txEl>
                                              <p:pRg st="3" end="3"/>
                                            </p:txEl>
                                          </p:spTgt>
                                        </p:tgtEl>
                                        <p:attrNameLst>
                                          <p:attrName>style.color</p:attrName>
                                        </p:attrNameLst>
                                      </p:cBhvr>
                                      <p:to>
                                        <a:schemeClr val="bg2"/>
                                      </p:to>
                                    </p:animClr>
                                  </p:childTnLst>
                                </p:cTn>
                              </p:par>
                              <p:par>
                                <p:cTn id="24" presetID="3" presetClass="emph" presetSubtype="2" fill="hold" nodeType="withEffect">
                                  <p:stCondLst>
                                    <p:cond delay="0"/>
                                  </p:stCondLst>
                                  <p:childTnLst>
                                    <p:animClr clrSpc="rgb" dir="cw">
                                      <p:cBhvr override="childStyle">
                                        <p:cTn id="25" dur="250" fill="hold"/>
                                        <p:tgtEl>
                                          <p:spTgt spid="4">
                                            <p:txEl>
                                              <p:pRg st="5" end="5"/>
                                            </p:txEl>
                                          </p:spTgt>
                                        </p:tgtEl>
                                        <p:attrNameLst>
                                          <p:attrName>style.color</p:attrName>
                                        </p:attrNameLst>
                                      </p:cBhvr>
                                      <p:to>
                                        <a:schemeClr val="bg1"/>
                                      </p:to>
                                    </p:animClr>
                                  </p:childTnLst>
                                </p:cTn>
                              </p:par>
                              <p:par>
                                <p:cTn id="26" presetID="3" presetClass="emph" presetSubtype="2" fill="hold" nodeType="withEffect">
                                  <p:stCondLst>
                                    <p:cond delay="0"/>
                                  </p:stCondLst>
                                  <p:childTnLst>
                                    <p:animClr clrSpc="rgb" dir="cw">
                                      <p:cBhvr override="childStyle">
                                        <p:cTn id="27" dur="250" fill="hold"/>
                                        <p:tgtEl>
                                          <p:spTgt spid="4">
                                            <p:txEl>
                                              <p:pRg st="4" end="4"/>
                                            </p:txEl>
                                          </p:spTgt>
                                        </p:tgtEl>
                                        <p:attrNameLst>
                                          <p:attrName>style.color</p:attrName>
                                        </p:attrNameLst>
                                      </p:cBhvr>
                                      <p:to>
                                        <a:schemeClr val="bg1"/>
                                      </p:to>
                                    </p:animClr>
                                  </p:childTnLst>
                                </p:cTn>
                              </p:par>
                              <p:par>
                                <p:cTn id="28" presetID="3" presetClass="emph" presetSubtype="2" fill="hold" nodeType="withEffect">
                                  <p:stCondLst>
                                    <p:cond delay="0"/>
                                  </p:stCondLst>
                                  <p:childTnLst>
                                    <p:animClr clrSpc="rgb" dir="cw">
                                      <p:cBhvr override="childStyle">
                                        <p:cTn id="29" dur="250" fill="hold"/>
                                        <p:tgtEl>
                                          <p:spTgt spid="4">
                                            <p:txEl>
                                              <p:pRg st="0" end="0"/>
                                            </p:txEl>
                                          </p:spTgt>
                                        </p:tgtEl>
                                        <p:attrNameLst>
                                          <p:attrName>style.color</p:attrName>
                                        </p:attrNameLst>
                                      </p:cBhvr>
                                      <p:to>
                                        <a:schemeClr val="bg1"/>
                                      </p:to>
                                    </p:animClr>
                                  </p:childTnLst>
                                </p:cTn>
                              </p:par>
                              <p:par>
                                <p:cTn id="30" presetID="3" presetClass="emph" presetSubtype="2" fill="hold" nodeType="withEffect">
                                  <p:stCondLst>
                                    <p:cond delay="0"/>
                                  </p:stCondLst>
                                  <p:childTnLst>
                                    <p:animClr clrSpc="rgb" dir="cw">
                                      <p:cBhvr override="childStyle">
                                        <p:cTn id="31" dur="250" fill="hold"/>
                                        <p:tgtEl>
                                          <p:spTgt spid="4">
                                            <p:txEl>
                                              <p:pRg st="1" end="1"/>
                                            </p:txEl>
                                          </p:spTgt>
                                        </p:tgtEl>
                                        <p:attrNameLst>
                                          <p:attrName>style.color</p:attrName>
                                        </p:attrNameLst>
                                      </p:cBhvr>
                                      <p:to>
                                        <a:schemeClr val="bg1"/>
                                      </p:to>
                                    </p:animClr>
                                  </p:childTnLst>
                                </p:cTn>
                              </p:par>
                              <p:par>
                                <p:cTn id="32" presetID="3" presetClass="emph" presetSubtype="2" fill="hold" nodeType="withEffect">
                                  <p:stCondLst>
                                    <p:cond delay="0"/>
                                  </p:stCondLst>
                                  <p:childTnLst>
                                    <p:animClr clrSpc="rgb" dir="cw">
                                      <p:cBhvr override="childStyle">
                                        <p:cTn id="33" dur="250" fill="hold"/>
                                        <p:tgtEl>
                                          <p:spTgt spid="4">
                                            <p:txEl>
                                              <p:pRg st="2" end="2"/>
                                            </p:txEl>
                                          </p:spTgt>
                                        </p:tgtEl>
                                        <p:attrNameLst>
                                          <p:attrName>style.color</p:attrName>
                                        </p:attrNameLst>
                                      </p:cBhvr>
                                      <p:to>
                                        <a:schemeClr val="bg1"/>
                                      </p:to>
                                    </p:animClr>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250"/>
                                        <p:tgtEl>
                                          <p:spTgt spid="10"/>
                                        </p:tgtEl>
                                      </p:cBhvr>
                                    </p:animEffect>
                                    <p:set>
                                      <p:cBhvr>
                                        <p:cTn id="38" dur="1" fill="hold">
                                          <p:stCondLst>
                                            <p:cond delay="249"/>
                                          </p:stCondLst>
                                        </p:cTn>
                                        <p:tgtEl>
                                          <p:spTgt spid="10"/>
                                        </p:tgtEl>
                                        <p:attrNameLst>
                                          <p:attrName>style.visibility</p:attrName>
                                        </p:attrNameLst>
                                      </p:cBhvr>
                                      <p:to>
                                        <p:strVal val="hidden"/>
                                      </p:to>
                                    </p:set>
                                  </p:childTnLst>
                                </p:cTn>
                              </p:par>
                              <p:par>
                                <p:cTn id="39" presetID="10"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250"/>
                                        <p:tgtEl>
                                          <p:spTgt spid="11"/>
                                        </p:tgtEl>
                                      </p:cBhvr>
                                    </p:animEffect>
                                  </p:childTnLst>
                                </p:cTn>
                              </p:par>
                              <p:par>
                                <p:cTn id="42" presetID="3" presetClass="emph" presetSubtype="2" fill="hold" nodeType="withEffect">
                                  <p:stCondLst>
                                    <p:cond delay="0"/>
                                  </p:stCondLst>
                                  <p:childTnLst>
                                    <p:animClr clrSpc="rgb" dir="cw">
                                      <p:cBhvr override="childStyle">
                                        <p:cTn id="43" dur="250" fill="hold"/>
                                        <p:tgtEl>
                                          <p:spTgt spid="4">
                                            <p:txEl>
                                              <p:pRg st="6" end="6"/>
                                            </p:txEl>
                                          </p:spTgt>
                                        </p:tgtEl>
                                        <p:attrNameLst>
                                          <p:attrName>style.color</p:attrName>
                                        </p:attrNameLst>
                                      </p:cBhvr>
                                      <p:to>
                                        <a:schemeClr val="bg2"/>
                                      </p:to>
                                    </p:animClr>
                                  </p:childTnLst>
                                </p:cTn>
                              </p:par>
                              <p:par>
                                <p:cTn id="44" presetID="3" presetClass="emph" presetSubtype="2" fill="hold" nodeType="withEffect">
                                  <p:stCondLst>
                                    <p:cond delay="0"/>
                                  </p:stCondLst>
                                  <p:childTnLst>
                                    <p:animClr clrSpc="rgb" dir="cw">
                                      <p:cBhvr override="childStyle">
                                        <p:cTn id="45" dur="250" fill="hold"/>
                                        <p:tgtEl>
                                          <p:spTgt spid="4">
                                            <p:txEl>
                                              <p:pRg st="7" end="7"/>
                                            </p:txEl>
                                          </p:spTgt>
                                        </p:tgtEl>
                                        <p:attrNameLst>
                                          <p:attrName>style.color</p:attrName>
                                        </p:attrNameLst>
                                      </p:cBhvr>
                                      <p:to>
                                        <a:schemeClr val="bg1"/>
                                      </p:to>
                                    </p:animClr>
                                  </p:childTnLst>
                                </p:cTn>
                              </p:par>
                              <p:par>
                                <p:cTn id="46" presetID="3" presetClass="emph" presetSubtype="2" fill="hold" nodeType="withEffect">
                                  <p:stCondLst>
                                    <p:cond delay="0"/>
                                  </p:stCondLst>
                                  <p:childTnLst>
                                    <p:animClr clrSpc="rgb" dir="cw">
                                      <p:cBhvr override="childStyle">
                                        <p:cTn id="47" dur="250" fill="hold"/>
                                        <p:tgtEl>
                                          <p:spTgt spid="4">
                                            <p:txEl>
                                              <p:pRg st="3" end="3"/>
                                            </p:txEl>
                                          </p:spTgt>
                                        </p:tgtEl>
                                        <p:attrNameLst>
                                          <p:attrName>style.color</p:attrName>
                                        </p:attrNameLst>
                                      </p:cBhvr>
                                      <p:to>
                                        <a:schemeClr val="bg1"/>
                                      </p:to>
                                    </p:animClr>
                                  </p:childTnLst>
                                </p:cTn>
                              </p:par>
                              <p:par>
                                <p:cTn id="48" presetID="3" presetClass="emph" presetSubtype="2" fill="hold" nodeType="withEffect">
                                  <p:stCondLst>
                                    <p:cond delay="0"/>
                                  </p:stCondLst>
                                  <p:childTnLst>
                                    <p:animClr clrSpc="rgb" dir="cw">
                                      <p:cBhvr override="childStyle">
                                        <p:cTn id="49" dur="250" fill="hold"/>
                                        <p:tgtEl>
                                          <p:spTgt spid="4">
                                            <p:txEl>
                                              <p:pRg st="5" end="5"/>
                                            </p:txEl>
                                          </p:spTgt>
                                        </p:tgtEl>
                                        <p:attrNameLst>
                                          <p:attrName>style.color</p:attrName>
                                        </p:attrNameLst>
                                      </p:cBhvr>
                                      <p:to>
                                        <a:schemeClr val="bg1"/>
                                      </p:to>
                                    </p:animClr>
                                  </p:childTnLst>
                                </p:cTn>
                              </p:par>
                              <p:par>
                                <p:cTn id="50" presetID="3" presetClass="emph" presetSubtype="2" fill="hold" nodeType="withEffect">
                                  <p:stCondLst>
                                    <p:cond delay="0"/>
                                  </p:stCondLst>
                                  <p:childTnLst>
                                    <p:animClr clrSpc="rgb" dir="cw">
                                      <p:cBhvr override="childStyle">
                                        <p:cTn id="51" dur="250" fill="hold"/>
                                        <p:tgtEl>
                                          <p:spTgt spid="4">
                                            <p:txEl>
                                              <p:pRg st="4" end="4"/>
                                            </p:txEl>
                                          </p:spTgt>
                                        </p:tgtEl>
                                        <p:attrNameLst>
                                          <p:attrName>style.color</p:attrName>
                                        </p:attrNameLst>
                                      </p:cBhvr>
                                      <p:to>
                                        <a:schemeClr val="bg1"/>
                                      </p:to>
                                    </p:animClr>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2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10" grpId="0" animBg="1"/>
      <p:bldP spid="10" grpId="1" animBg="1"/>
      <p:bldP spid="11" grpId="0" animBg="1"/>
      <p:bldP spid="1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75431" y="2016333"/>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Row-Level Security walkthrough</a:t>
            </a:r>
          </a:p>
        </p:txBody>
      </p:sp>
    </p:spTree>
    <p:extLst>
      <p:ext uri="{BB962C8B-B14F-4D97-AF65-F5344CB8AC3E}">
        <p14:creationId xmlns:p14="http://schemas.microsoft.com/office/powerpoint/2010/main" val="3305318242"/>
      </p:ext>
    </p:extLst>
  </p:cSld>
  <p:clrMapOvr>
    <a:masterClrMapping/>
  </p:clrMapOvr>
  <p:transition>
    <p:fad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313214" y="5527520"/>
            <a:ext cx="11788591" cy="677108"/>
          </a:xfrm>
          <a:prstGeom prst="rect">
            <a:avLst/>
          </a:prstGeom>
          <a:noFill/>
        </p:spPr>
        <p:txBody>
          <a:bodyPr wrap="square" lIns="146304" tIns="91440" rIns="146304" bIns="91440" rtlCol="0">
            <a:spAutoFit/>
          </a:bodyPr>
          <a:lstStyle/>
          <a:p>
            <a:r>
              <a:rPr lang="en-US" sz="1600" b="1" dirty="0">
                <a:solidFill>
                  <a:srgbClr val="505050"/>
                </a:solidFill>
                <a:cs typeface="Segoe UI Semibold" panose="020B0702040204020203" pitchFamily="34" charset="0"/>
              </a:rPr>
              <a:t>One</a:t>
            </a:r>
            <a:r>
              <a:rPr lang="en-US" sz="1600" dirty="0">
                <a:solidFill>
                  <a:srgbClr val="505050"/>
                </a:solidFill>
              </a:rPr>
              <a:t/>
            </a:r>
            <a:br>
              <a:rPr lang="en-US" sz="1600" dirty="0">
                <a:solidFill>
                  <a:srgbClr val="505050"/>
                </a:solidFill>
              </a:rPr>
            </a:br>
            <a:r>
              <a:rPr lang="en-US" sz="1600" dirty="0">
                <a:solidFill>
                  <a:srgbClr val="505050"/>
                </a:solidFill>
              </a:rPr>
              <a:t>Policy manager creates filter predicate and security policy in T-SQL, binding predicate to patient’s table</a:t>
            </a:r>
          </a:p>
        </p:txBody>
      </p:sp>
      <p:sp>
        <p:nvSpPr>
          <p:cNvPr id="34" name="TextBox 33"/>
          <p:cNvSpPr txBox="1"/>
          <p:nvPr/>
        </p:nvSpPr>
        <p:spPr>
          <a:xfrm>
            <a:off x="313214" y="5527520"/>
            <a:ext cx="11053403" cy="677108"/>
          </a:xfrm>
          <a:prstGeom prst="rect">
            <a:avLst/>
          </a:prstGeom>
          <a:noFill/>
        </p:spPr>
        <p:txBody>
          <a:bodyPr wrap="square" lIns="146304" tIns="91440" rIns="146304" bIns="91440" rtlCol="0">
            <a:spAutoFit/>
          </a:bodyPr>
          <a:lstStyle/>
          <a:p>
            <a:r>
              <a:rPr lang="en-US" sz="1600" b="1" dirty="0">
                <a:solidFill>
                  <a:srgbClr val="505050"/>
                </a:solidFill>
                <a:cs typeface="Segoe UI Semibold" panose="020B0702040204020203" pitchFamily="34" charset="0"/>
              </a:rPr>
              <a:t>Two</a:t>
            </a:r>
            <a:r>
              <a:rPr lang="en-US" sz="1600" dirty="0">
                <a:solidFill>
                  <a:srgbClr val="505050"/>
                </a:solidFill>
                <a:cs typeface="Segoe UI Semibold" panose="020B0702040204020203" pitchFamily="34" charset="0"/>
              </a:rPr>
              <a:t/>
            </a:r>
            <a:br>
              <a:rPr lang="en-US" sz="1600" dirty="0">
                <a:solidFill>
                  <a:srgbClr val="505050"/>
                </a:solidFill>
                <a:cs typeface="Segoe UI Semibold" panose="020B0702040204020203" pitchFamily="34" charset="0"/>
              </a:rPr>
            </a:br>
            <a:r>
              <a:rPr lang="en-US" sz="1600" dirty="0">
                <a:solidFill>
                  <a:srgbClr val="505050"/>
                </a:solidFill>
              </a:rPr>
              <a:t>App user (nurse) selects from patient’s table</a:t>
            </a:r>
          </a:p>
        </p:txBody>
      </p:sp>
      <p:grpSp>
        <p:nvGrpSpPr>
          <p:cNvPr id="234" name="Group 233"/>
          <p:cNvGrpSpPr/>
          <p:nvPr/>
        </p:nvGrpSpPr>
        <p:grpSpPr>
          <a:xfrm>
            <a:off x="10122327" y="1725614"/>
            <a:ext cx="1094580" cy="1096963"/>
            <a:chOff x="13128228" y="1725613"/>
            <a:chExt cx="1094580" cy="1096963"/>
          </a:xfrm>
        </p:grpSpPr>
        <p:grpSp>
          <p:nvGrpSpPr>
            <p:cNvPr id="190" name="Group 129"/>
            <p:cNvGrpSpPr>
              <a:grpSpLocks noChangeAspect="1"/>
            </p:cNvGrpSpPr>
            <p:nvPr/>
          </p:nvGrpSpPr>
          <p:grpSpPr bwMode="auto">
            <a:xfrm>
              <a:off x="13128228" y="1725613"/>
              <a:ext cx="1090612" cy="1096963"/>
              <a:chOff x="7886" y="1087"/>
              <a:chExt cx="687" cy="691"/>
            </a:xfrm>
          </p:grpSpPr>
          <p:sp>
            <p:nvSpPr>
              <p:cNvPr id="192" name="Oval 130"/>
              <p:cNvSpPr>
                <a:spLocks noChangeArrowheads="1"/>
              </p:cNvSpPr>
              <p:nvPr/>
            </p:nvSpPr>
            <p:spPr bwMode="auto">
              <a:xfrm>
                <a:off x="7886" y="1087"/>
                <a:ext cx="687" cy="69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3" name="Freeform 131"/>
              <p:cNvSpPr>
                <a:spLocks/>
              </p:cNvSpPr>
              <p:nvPr/>
            </p:nvSpPr>
            <p:spPr bwMode="auto">
              <a:xfrm>
                <a:off x="8338" y="1532"/>
                <a:ext cx="173" cy="220"/>
              </a:xfrm>
              <a:custGeom>
                <a:avLst/>
                <a:gdLst>
                  <a:gd name="T0" fmla="*/ 95 w 95"/>
                  <a:gd name="T1" fmla="*/ 51 h 121"/>
                  <a:gd name="T2" fmla="*/ 95 w 95"/>
                  <a:gd name="T3" fmla="*/ 13 h 121"/>
                  <a:gd name="T4" fmla="*/ 82 w 95"/>
                  <a:gd name="T5" fmla="*/ 0 h 121"/>
                  <a:gd name="T6" fmla="*/ 13 w 95"/>
                  <a:gd name="T7" fmla="*/ 0 h 121"/>
                  <a:gd name="T8" fmla="*/ 0 w 95"/>
                  <a:gd name="T9" fmla="*/ 13 h 121"/>
                  <a:gd name="T10" fmla="*/ 0 w 95"/>
                  <a:gd name="T11" fmla="*/ 108 h 121"/>
                  <a:gd name="T12" fmla="*/ 10 w 95"/>
                  <a:gd name="T13" fmla="*/ 121 h 121"/>
                  <a:gd name="T14" fmla="*/ 95 w 95"/>
                  <a:gd name="T15" fmla="*/ 5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21">
                    <a:moveTo>
                      <a:pt x="95" y="51"/>
                    </a:moveTo>
                    <a:cubicBezTo>
                      <a:pt x="95" y="41"/>
                      <a:pt x="95" y="28"/>
                      <a:pt x="95" y="13"/>
                    </a:cubicBezTo>
                    <a:cubicBezTo>
                      <a:pt x="95" y="6"/>
                      <a:pt x="89" y="0"/>
                      <a:pt x="82" y="0"/>
                    </a:cubicBezTo>
                    <a:cubicBezTo>
                      <a:pt x="82" y="0"/>
                      <a:pt x="82" y="0"/>
                      <a:pt x="13" y="0"/>
                    </a:cubicBezTo>
                    <a:cubicBezTo>
                      <a:pt x="6" y="0"/>
                      <a:pt x="0" y="6"/>
                      <a:pt x="0" y="13"/>
                    </a:cubicBezTo>
                    <a:cubicBezTo>
                      <a:pt x="0" y="13"/>
                      <a:pt x="0" y="13"/>
                      <a:pt x="0" y="108"/>
                    </a:cubicBezTo>
                    <a:cubicBezTo>
                      <a:pt x="0" y="114"/>
                      <a:pt x="4" y="119"/>
                      <a:pt x="10" y="121"/>
                    </a:cubicBezTo>
                    <a:cubicBezTo>
                      <a:pt x="45" y="107"/>
                      <a:pt x="75" y="82"/>
                      <a:pt x="95" y="51"/>
                    </a:cubicBez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4" name="Freeform 132"/>
              <p:cNvSpPr>
                <a:spLocks/>
              </p:cNvSpPr>
              <p:nvPr/>
            </p:nvSpPr>
            <p:spPr bwMode="auto">
              <a:xfrm>
                <a:off x="8088" y="1643"/>
                <a:ext cx="239" cy="40"/>
              </a:xfrm>
              <a:custGeom>
                <a:avLst/>
                <a:gdLst>
                  <a:gd name="T0" fmla="*/ 0 w 131"/>
                  <a:gd name="T1" fmla="*/ 22 h 22"/>
                  <a:gd name="T2" fmla="*/ 43 w 131"/>
                  <a:gd name="T3" fmla="*/ 22 h 22"/>
                  <a:gd name="T4" fmla="*/ 131 w 131"/>
                  <a:gd name="T5" fmla="*/ 22 h 22"/>
                  <a:gd name="T6" fmla="*/ 131 w 131"/>
                  <a:gd name="T7" fmla="*/ 0 h 22"/>
                  <a:gd name="T8" fmla="*/ 43 w 131"/>
                  <a:gd name="T9" fmla="*/ 0 h 22"/>
                  <a:gd name="T10" fmla="*/ 0 w 131"/>
                  <a:gd name="T11" fmla="*/ 22 h 22"/>
                </a:gdLst>
                <a:ahLst/>
                <a:cxnLst>
                  <a:cxn ang="0">
                    <a:pos x="T0" y="T1"/>
                  </a:cxn>
                  <a:cxn ang="0">
                    <a:pos x="T2" y="T3"/>
                  </a:cxn>
                  <a:cxn ang="0">
                    <a:pos x="T4" y="T5"/>
                  </a:cxn>
                  <a:cxn ang="0">
                    <a:pos x="T6" y="T7"/>
                  </a:cxn>
                  <a:cxn ang="0">
                    <a:pos x="T8" y="T9"/>
                  </a:cxn>
                  <a:cxn ang="0">
                    <a:pos x="T10" y="T11"/>
                  </a:cxn>
                </a:cxnLst>
                <a:rect l="0" t="0" r="r" b="b"/>
                <a:pathLst>
                  <a:path w="131" h="22">
                    <a:moveTo>
                      <a:pt x="0" y="22"/>
                    </a:moveTo>
                    <a:cubicBezTo>
                      <a:pt x="43" y="22"/>
                      <a:pt x="43" y="22"/>
                      <a:pt x="43" y="22"/>
                    </a:cubicBezTo>
                    <a:cubicBezTo>
                      <a:pt x="131" y="22"/>
                      <a:pt x="131" y="22"/>
                      <a:pt x="131" y="22"/>
                    </a:cubicBezTo>
                    <a:cubicBezTo>
                      <a:pt x="131" y="0"/>
                      <a:pt x="131" y="0"/>
                      <a:pt x="131" y="0"/>
                    </a:cubicBezTo>
                    <a:cubicBezTo>
                      <a:pt x="43" y="0"/>
                      <a:pt x="43" y="0"/>
                      <a:pt x="43" y="0"/>
                    </a:cubicBezTo>
                    <a:cubicBezTo>
                      <a:pt x="2" y="0"/>
                      <a:pt x="0" y="22"/>
                      <a:pt x="0" y="22"/>
                    </a:cubicBezTo>
                    <a:close/>
                  </a:path>
                </a:pathLst>
              </a:custGeom>
              <a:solidFill>
                <a:srgbClr val="9376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5" name="Freeform 133"/>
              <p:cNvSpPr>
                <a:spLocks/>
              </p:cNvSpPr>
              <p:nvPr/>
            </p:nvSpPr>
            <p:spPr bwMode="auto">
              <a:xfrm>
                <a:off x="8249" y="1603"/>
                <a:ext cx="61" cy="40"/>
              </a:xfrm>
              <a:custGeom>
                <a:avLst/>
                <a:gdLst>
                  <a:gd name="T0" fmla="*/ 16 w 61"/>
                  <a:gd name="T1" fmla="*/ 16 h 40"/>
                  <a:gd name="T2" fmla="*/ 16 w 61"/>
                  <a:gd name="T3" fmla="*/ 0 h 40"/>
                  <a:gd name="T4" fmla="*/ 0 w 61"/>
                  <a:gd name="T5" fmla="*/ 0 h 40"/>
                  <a:gd name="T6" fmla="*/ 0 w 61"/>
                  <a:gd name="T7" fmla="*/ 40 h 40"/>
                  <a:gd name="T8" fmla="*/ 61 w 61"/>
                  <a:gd name="T9" fmla="*/ 40 h 40"/>
                  <a:gd name="T10" fmla="*/ 61 w 61"/>
                  <a:gd name="T11" fmla="*/ 0 h 40"/>
                  <a:gd name="T12" fmla="*/ 27 w 61"/>
                  <a:gd name="T13" fmla="*/ 0 h 40"/>
                  <a:gd name="T14" fmla="*/ 16 w 61"/>
                  <a:gd name="T15" fmla="*/ 16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0">
                    <a:moveTo>
                      <a:pt x="16" y="16"/>
                    </a:moveTo>
                    <a:lnTo>
                      <a:pt x="16" y="0"/>
                    </a:lnTo>
                    <a:lnTo>
                      <a:pt x="0" y="0"/>
                    </a:lnTo>
                    <a:lnTo>
                      <a:pt x="0" y="40"/>
                    </a:lnTo>
                    <a:lnTo>
                      <a:pt x="61" y="40"/>
                    </a:lnTo>
                    <a:lnTo>
                      <a:pt x="61" y="0"/>
                    </a:lnTo>
                    <a:lnTo>
                      <a:pt x="27" y="0"/>
                    </a:lnTo>
                    <a:lnTo>
                      <a:pt x="16" y="16"/>
                    </a:lnTo>
                    <a:close/>
                  </a:path>
                </a:pathLst>
              </a:custGeom>
              <a:solidFill>
                <a:srgbClr val="F068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6" name="Rectangle 134"/>
              <p:cNvSpPr>
                <a:spLocks noChangeArrowheads="1"/>
              </p:cNvSpPr>
              <p:nvPr/>
            </p:nvSpPr>
            <p:spPr bwMode="auto">
              <a:xfrm>
                <a:off x="8321" y="1395"/>
                <a:ext cx="112" cy="78"/>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7" name="Rectangle 135"/>
              <p:cNvSpPr>
                <a:spLocks noChangeArrowheads="1"/>
              </p:cNvSpPr>
              <p:nvPr/>
            </p:nvSpPr>
            <p:spPr bwMode="auto">
              <a:xfrm>
                <a:off x="8321" y="1395"/>
                <a:ext cx="112" cy="78"/>
              </a:xfrm>
              <a:prstGeom prst="rect">
                <a:avLst/>
              </a:prstGeom>
              <a:noFill/>
              <a:ln w="15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8" name="Freeform 136"/>
              <p:cNvSpPr>
                <a:spLocks/>
              </p:cNvSpPr>
              <p:nvPr/>
            </p:nvSpPr>
            <p:spPr bwMode="auto">
              <a:xfrm>
                <a:off x="8316" y="1444"/>
                <a:ext cx="113" cy="130"/>
              </a:xfrm>
              <a:custGeom>
                <a:avLst/>
                <a:gdLst>
                  <a:gd name="T0" fmla="*/ 0 w 113"/>
                  <a:gd name="T1" fmla="*/ 130 h 130"/>
                  <a:gd name="T2" fmla="*/ 113 w 113"/>
                  <a:gd name="T3" fmla="*/ 130 h 130"/>
                  <a:gd name="T4" fmla="*/ 113 w 113"/>
                  <a:gd name="T5" fmla="*/ 0 h 130"/>
                  <a:gd name="T6" fmla="*/ 5 w 113"/>
                  <a:gd name="T7" fmla="*/ 0 h 130"/>
                  <a:gd name="T8" fmla="*/ 0 w 113"/>
                  <a:gd name="T9" fmla="*/ 130 h 130"/>
                </a:gdLst>
                <a:ahLst/>
                <a:cxnLst>
                  <a:cxn ang="0">
                    <a:pos x="T0" y="T1"/>
                  </a:cxn>
                  <a:cxn ang="0">
                    <a:pos x="T2" y="T3"/>
                  </a:cxn>
                  <a:cxn ang="0">
                    <a:pos x="T4" y="T5"/>
                  </a:cxn>
                  <a:cxn ang="0">
                    <a:pos x="T6" y="T7"/>
                  </a:cxn>
                  <a:cxn ang="0">
                    <a:pos x="T8" y="T9"/>
                  </a:cxn>
                </a:cxnLst>
                <a:rect l="0" t="0" r="r" b="b"/>
                <a:pathLst>
                  <a:path w="113" h="130">
                    <a:moveTo>
                      <a:pt x="0" y="130"/>
                    </a:moveTo>
                    <a:lnTo>
                      <a:pt x="113" y="130"/>
                    </a:lnTo>
                    <a:lnTo>
                      <a:pt x="113" y="0"/>
                    </a:lnTo>
                    <a:lnTo>
                      <a:pt x="5" y="0"/>
                    </a:lnTo>
                    <a:lnTo>
                      <a:pt x="0" y="13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9" name="Freeform 137"/>
              <p:cNvSpPr>
                <a:spLocks/>
              </p:cNvSpPr>
              <p:nvPr/>
            </p:nvSpPr>
            <p:spPr bwMode="auto">
              <a:xfrm>
                <a:off x="8316" y="1444"/>
                <a:ext cx="113" cy="130"/>
              </a:xfrm>
              <a:custGeom>
                <a:avLst/>
                <a:gdLst>
                  <a:gd name="T0" fmla="*/ 0 w 113"/>
                  <a:gd name="T1" fmla="*/ 130 h 130"/>
                  <a:gd name="T2" fmla="*/ 113 w 113"/>
                  <a:gd name="T3" fmla="*/ 130 h 130"/>
                  <a:gd name="T4" fmla="*/ 113 w 113"/>
                  <a:gd name="T5" fmla="*/ 0 h 130"/>
                  <a:gd name="T6" fmla="*/ 5 w 113"/>
                  <a:gd name="T7" fmla="*/ 0 h 130"/>
                  <a:gd name="T8" fmla="*/ 0 w 113"/>
                  <a:gd name="T9" fmla="*/ 130 h 130"/>
                </a:gdLst>
                <a:ahLst/>
                <a:cxnLst>
                  <a:cxn ang="0">
                    <a:pos x="T0" y="T1"/>
                  </a:cxn>
                  <a:cxn ang="0">
                    <a:pos x="T2" y="T3"/>
                  </a:cxn>
                  <a:cxn ang="0">
                    <a:pos x="T4" y="T5"/>
                  </a:cxn>
                  <a:cxn ang="0">
                    <a:pos x="T6" y="T7"/>
                  </a:cxn>
                  <a:cxn ang="0">
                    <a:pos x="T8" y="T9"/>
                  </a:cxn>
                </a:cxnLst>
                <a:rect l="0" t="0" r="r" b="b"/>
                <a:pathLst>
                  <a:path w="113" h="130">
                    <a:moveTo>
                      <a:pt x="0" y="130"/>
                    </a:moveTo>
                    <a:lnTo>
                      <a:pt x="113" y="130"/>
                    </a:lnTo>
                    <a:lnTo>
                      <a:pt x="113" y="0"/>
                    </a:lnTo>
                    <a:lnTo>
                      <a:pt x="5" y="0"/>
                    </a:lnTo>
                    <a:lnTo>
                      <a:pt x="0" y="130"/>
                    </a:lnTo>
                    <a:close/>
                  </a:path>
                </a:pathLst>
              </a:custGeom>
              <a:noFill/>
              <a:ln w="15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0" name="Freeform 138"/>
              <p:cNvSpPr>
                <a:spLocks/>
              </p:cNvSpPr>
              <p:nvPr/>
            </p:nvSpPr>
            <p:spPr bwMode="auto">
              <a:xfrm>
                <a:off x="8325" y="1381"/>
                <a:ext cx="69" cy="91"/>
              </a:xfrm>
              <a:custGeom>
                <a:avLst/>
                <a:gdLst>
                  <a:gd name="T0" fmla="*/ 15 w 69"/>
                  <a:gd name="T1" fmla="*/ 43 h 91"/>
                  <a:gd name="T2" fmla="*/ 0 w 69"/>
                  <a:gd name="T3" fmla="*/ 91 h 91"/>
                  <a:gd name="T4" fmla="*/ 69 w 69"/>
                  <a:gd name="T5" fmla="*/ 91 h 91"/>
                  <a:gd name="T6" fmla="*/ 69 w 69"/>
                  <a:gd name="T7" fmla="*/ 0 h 91"/>
                  <a:gd name="T8" fmla="*/ 15 w 69"/>
                  <a:gd name="T9" fmla="*/ 0 h 91"/>
                  <a:gd name="T10" fmla="*/ 15 w 69"/>
                  <a:gd name="T11" fmla="*/ 43 h 91"/>
                </a:gdLst>
                <a:ahLst/>
                <a:cxnLst>
                  <a:cxn ang="0">
                    <a:pos x="T0" y="T1"/>
                  </a:cxn>
                  <a:cxn ang="0">
                    <a:pos x="T2" y="T3"/>
                  </a:cxn>
                  <a:cxn ang="0">
                    <a:pos x="T4" y="T5"/>
                  </a:cxn>
                  <a:cxn ang="0">
                    <a:pos x="T6" y="T7"/>
                  </a:cxn>
                  <a:cxn ang="0">
                    <a:pos x="T8" y="T9"/>
                  </a:cxn>
                  <a:cxn ang="0">
                    <a:pos x="T10" y="T11"/>
                  </a:cxn>
                </a:cxnLst>
                <a:rect l="0" t="0" r="r" b="b"/>
                <a:pathLst>
                  <a:path w="69" h="91">
                    <a:moveTo>
                      <a:pt x="15" y="43"/>
                    </a:moveTo>
                    <a:lnTo>
                      <a:pt x="0" y="91"/>
                    </a:lnTo>
                    <a:lnTo>
                      <a:pt x="69" y="91"/>
                    </a:lnTo>
                    <a:lnTo>
                      <a:pt x="69" y="0"/>
                    </a:lnTo>
                    <a:lnTo>
                      <a:pt x="15" y="0"/>
                    </a:lnTo>
                    <a:lnTo>
                      <a:pt x="15" y="43"/>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1" name="Freeform 139"/>
              <p:cNvSpPr>
                <a:spLocks/>
              </p:cNvSpPr>
              <p:nvPr/>
            </p:nvSpPr>
            <p:spPr bwMode="auto">
              <a:xfrm>
                <a:off x="8340" y="1381"/>
                <a:ext cx="54" cy="47"/>
              </a:xfrm>
              <a:custGeom>
                <a:avLst/>
                <a:gdLst>
                  <a:gd name="T0" fmla="*/ 0 w 30"/>
                  <a:gd name="T1" fmla="*/ 24 h 26"/>
                  <a:gd name="T2" fmla="*/ 15 w 30"/>
                  <a:gd name="T3" fmla="*/ 26 h 26"/>
                  <a:gd name="T4" fmla="*/ 30 w 30"/>
                  <a:gd name="T5" fmla="*/ 24 h 26"/>
                  <a:gd name="T6" fmla="*/ 30 w 30"/>
                  <a:gd name="T7" fmla="*/ 0 h 26"/>
                  <a:gd name="T8" fmla="*/ 0 w 30"/>
                  <a:gd name="T9" fmla="*/ 0 h 26"/>
                  <a:gd name="T10" fmla="*/ 0 w 30"/>
                  <a:gd name="T11" fmla="*/ 24 h 26"/>
                </a:gdLst>
                <a:ahLst/>
                <a:cxnLst>
                  <a:cxn ang="0">
                    <a:pos x="T0" y="T1"/>
                  </a:cxn>
                  <a:cxn ang="0">
                    <a:pos x="T2" y="T3"/>
                  </a:cxn>
                  <a:cxn ang="0">
                    <a:pos x="T4" y="T5"/>
                  </a:cxn>
                  <a:cxn ang="0">
                    <a:pos x="T6" y="T7"/>
                  </a:cxn>
                  <a:cxn ang="0">
                    <a:pos x="T8" y="T9"/>
                  </a:cxn>
                  <a:cxn ang="0">
                    <a:pos x="T10" y="T11"/>
                  </a:cxn>
                </a:cxnLst>
                <a:rect l="0" t="0" r="r" b="b"/>
                <a:pathLst>
                  <a:path w="30" h="26">
                    <a:moveTo>
                      <a:pt x="0" y="24"/>
                    </a:moveTo>
                    <a:cubicBezTo>
                      <a:pt x="5" y="25"/>
                      <a:pt x="10" y="26"/>
                      <a:pt x="15" y="26"/>
                    </a:cubicBezTo>
                    <a:cubicBezTo>
                      <a:pt x="21" y="26"/>
                      <a:pt x="26" y="25"/>
                      <a:pt x="30" y="24"/>
                    </a:cubicBezTo>
                    <a:cubicBezTo>
                      <a:pt x="30" y="0"/>
                      <a:pt x="30" y="0"/>
                      <a:pt x="30" y="0"/>
                    </a:cubicBezTo>
                    <a:cubicBezTo>
                      <a:pt x="0" y="0"/>
                      <a:pt x="0" y="0"/>
                      <a:pt x="0" y="0"/>
                    </a:cubicBezTo>
                    <a:cubicBezTo>
                      <a:pt x="0" y="24"/>
                      <a:pt x="0" y="24"/>
                      <a:pt x="0" y="24"/>
                    </a:cubicBezTo>
                    <a:close/>
                  </a:path>
                </a:pathLst>
              </a:custGeom>
              <a:solidFill>
                <a:srgbClr val="9376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2" name="Freeform 140"/>
              <p:cNvSpPr>
                <a:spLocks/>
              </p:cNvSpPr>
              <p:nvPr/>
            </p:nvSpPr>
            <p:spPr bwMode="auto">
              <a:xfrm>
                <a:off x="8303" y="1295"/>
                <a:ext cx="130" cy="122"/>
              </a:xfrm>
              <a:custGeom>
                <a:avLst/>
                <a:gdLst>
                  <a:gd name="T0" fmla="*/ 0 w 71"/>
                  <a:gd name="T1" fmla="*/ 56 h 67"/>
                  <a:gd name="T2" fmla="*/ 35 w 71"/>
                  <a:gd name="T3" fmla="*/ 67 h 67"/>
                  <a:gd name="T4" fmla="*/ 71 w 71"/>
                  <a:gd name="T5" fmla="*/ 56 h 67"/>
                  <a:gd name="T6" fmla="*/ 71 w 71"/>
                  <a:gd name="T7" fmla="*/ 0 h 67"/>
                  <a:gd name="T8" fmla="*/ 0 w 71"/>
                  <a:gd name="T9" fmla="*/ 0 h 67"/>
                  <a:gd name="T10" fmla="*/ 0 w 71"/>
                  <a:gd name="T11" fmla="*/ 56 h 67"/>
                </a:gdLst>
                <a:ahLst/>
                <a:cxnLst>
                  <a:cxn ang="0">
                    <a:pos x="T0" y="T1"/>
                  </a:cxn>
                  <a:cxn ang="0">
                    <a:pos x="T2" y="T3"/>
                  </a:cxn>
                  <a:cxn ang="0">
                    <a:pos x="T4" y="T5"/>
                  </a:cxn>
                  <a:cxn ang="0">
                    <a:pos x="T6" y="T7"/>
                  </a:cxn>
                  <a:cxn ang="0">
                    <a:pos x="T8" y="T9"/>
                  </a:cxn>
                  <a:cxn ang="0">
                    <a:pos x="T10" y="T11"/>
                  </a:cxn>
                </a:cxnLst>
                <a:rect l="0" t="0" r="r" b="b"/>
                <a:pathLst>
                  <a:path w="71" h="67">
                    <a:moveTo>
                      <a:pt x="0" y="56"/>
                    </a:moveTo>
                    <a:cubicBezTo>
                      <a:pt x="10" y="62"/>
                      <a:pt x="22" y="67"/>
                      <a:pt x="35" y="67"/>
                    </a:cubicBezTo>
                    <a:cubicBezTo>
                      <a:pt x="48" y="67"/>
                      <a:pt x="61" y="62"/>
                      <a:pt x="71" y="56"/>
                    </a:cubicBezTo>
                    <a:cubicBezTo>
                      <a:pt x="71" y="0"/>
                      <a:pt x="71" y="0"/>
                      <a:pt x="71" y="0"/>
                    </a:cubicBezTo>
                    <a:cubicBezTo>
                      <a:pt x="0" y="0"/>
                      <a:pt x="0" y="0"/>
                      <a:pt x="0" y="0"/>
                    </a:cubicBezTo>
                    <a:cubicBezTo>
                      <a:pt x="0" y="56"/>
                      <a:pt x="0" y="56"/>
                      <a:pt x="0" y="56"/>
                    </a:cubicBez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3" name="Freeform 141"/>
              <p:cNvSpPr>
                <a:spLocks/>
              </p:cNvSpPr>
              <p:nvPr/>
            </p:nvSpPr>
            <p:spPr bwMode="auto">
              <a:xfrm>
                <a:off x="8188" y="1719"/>
                <a:ext cx="173" cy="59"/>
              </a:xfrm>
              <a:custGeom>
                <a:avLst/>
                <a:gdLst>
                  <a:gd name="T0" fmla="*/ 36 w 95"/>
                  <a:gd name="T1" fmla="*/ 0 h 32"/>
                  <a:gd name="T2" fmla="*/ 0 w 95"/>
                  <a:gd name="T3" fmla="*/ 30 h 32"/>
                  <a:gd name="T4" fmla="*/ 22 w 95"/>
                  <a:gd name="T5" fmla="*/ 32 h 32"/>
                  <a:gd name="T6" fmla="*/ 95 w 95"/>
                  <a:gd name="T7" fmla="*/ 16 h 32"/>
                  <a:gd name="T8" fmla="*/ 95 w 95"/>
                  <a:gd name="T9" fmla="*/ 0 h 32"/>
                  <a:gd name="T10" fmla="*/ 36 w 95"/>
                  <a:gd name="T11" fmla="*/ 0 h 32"/>
                </a:gdLst>
                <a:ahLst/>
                <a:cxnLst>
                  <a:cxn ang="0">
                    <a:pos x="T0" y="T1"/>
                  </a:cxn>
                  <a:cxn ang="0">
                    <a:pos x="T2" y="T3"/>
                  </a:cxn>
                  <a:cxn ang="0">
                    <a:pos x="T4" y="T5"/>
                  </a:cxn>
                  <a:cxn ang="0">
                    <a:pos x="T6" y="T7"/>
                  </a:cxn>
                  <a:cxn ang="0">
                    <a:pos x="T8" y="T9"/>
                  </a:cxn>
                  <a:cxn ang="0">
                    <a:pos x="T10" y="T11"/>
                  </a:cxn>
                </a:cxnLst>
                <a:rect l="0" t="0" r="r" b="b"/>
                <a:pathLst>
                  <a:path w="95" h="32">
                    <a:moveTo>
                      <a:pt x="36" y="0"/>
                    </a:moveTo>
                    <a:cubicBezTo>
                      <a:pt x="18" y="0"/>
                      <a:pt x="3" y="13"/>
                      <a:pt x="0" y="30"/>
                    </a:cubicBezTo>
                    <a:cubicBezTo>
                      <a:pt x="7" y="31"/>
                      <a:pt x="14" y="32"/>
                      <a:pt x="22" y="32"/>
                    </a:cubicBezTo>
                    <a:cubicBezTo>
                      <a:pt x="48" y="32"/>
                      <a:pt x="73" y="26"/>
                      <a:pt x="95" y="16"/>
                    </a:cubicBezTo>
                    <a:cubicBezTo>
                      <a:pt x="95" y="12"/>
                      <a:pt x="95" y="7"/>
                      <a:pt x="95" y="0"/>
                    </a:cubicBezTo>
                    <a:cubicBezTo>
                      <a:pt x="95" y="0"/>
                      <a:pt x="95" y="0"/>
                      <a:pt x="36" y="0"/>
                    </a:cubicBezTo>
                    <a:close/>
                  </a:path>
                </a:pathLst>
              </a:custGeom>
              <a:solidFill>
                <a:srgbClr val="69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4" name="Freeform 142"/>
              <p:cNvSpPr>
                <a:spLocks/>
              </p:cNvSpPr>
              <p:nvPr/>
            </p:nvSpPr>
            <p:spPr bwMode="auto">
              <a:xfrm>
                <a:off x="8316" y="1719"/>
                <a:ext cx="100" cy="44"/>
              </a:xfrm>
              <a:custGeom>
                <a:avLst/>
                <a:gdLst>
                  <a:gd name="T0" fmla="*/ 3 w 55"/>
                  <a:gd name="T1" fmla="*/ 24 h 24"/>
                  <a:gd name="T2" fmla="*/ 55 w 55"/>
                  <a:gd name="T3" fmla="*/ 0 h 24"/>
                  <a:gd name="T4" fmla="*/ 0 w 55"/>
                  <a:gd name="T5" fmla="*/ 0 h 24"/>
                  <a:gd name="T6" fmla="*/ 3 w 55"/>
                  <a:gd name="T7" fmla="*/ 24 h 24"/>
                </a:gdLst>
                <a:ahLst/>
                <a:cxnLst>
                  <a:cxn ang="0">
                    <a:pos x="T0" y="T1"/>
                  </a:cxn>
                  <a:cxn ang="0">
                    <a:pos x="T2" y="T3"/>
                  </a:cxn>
                  <a:cxn ang="0">
                    <a:pos x="T4" y="T5"/>
                  </a:cxn>
                  <a:cxn ang="0">
                    <a:pos x="T6" y="T7"/>
                  </a:cxn>
                </a:cxnLst>
                <a:rect l="0" t="0" r="r" b="b"/>
                <a:pathLst>
                  <a:path w="55" h="24">
                    <a:moveTo>
                      <a:pt x="3" y="24"/>
                    </a:moveTo>
                    <a:cubicBezTo>
                      <a:pt x="22" y="19"/>
                      <a:pt x="39" y="11"/>
                      <a:pt x="55" y="0"/>
                    </a:cubicBezTo>
                    <a:cubicBezTo>
                      <a:pt x="0" y="0"/>
                      <a:pt x="0" y="0"/>
                      <a:pt x="0" y="0"/>
                    </a:cubicBezTo>
                    <a:cubicBezTo>
                      <a:pt x="0" y="9"/>
                      <a:pt x="1" y="18"/>
                      <a:pt x="3" y="24"/>
                    </a:cubicBezTo>
                    <a:close/>
                  </a:path>
                </a:pathLst>
              </a:custGeom>
              <a:solidFill>
                <a:srgbClr val="69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5" name="Freeform 143"/>
              <p:cNvSpPr>
                <a:spLocks/>
              </p:cNvSpPr>
              <p:nvPr/>
            </p:nvSpPr>
            <p:spPr bwMode="auto">
              <a:xfrm>
                <a:off x="8090" y="1719"/>
                <a:ext cx="162" cy="59"/>
              </a:xfrm>
              <a:custGeom>
                <a:avLst/>
                <a:gdLst>
                  <a:gd name="T0" fmla="*/ 31 w 89"/>
                  <a:gd name="T1" fmla="*/ 0 h 32"/>
                  <a:gd name="T2" fmla="*/ 0 w 89"/>
                  <a:gd name="T3" fmla="*/ 15 h 32"/>
                  <a:gd name="T4" fmla="*/ 76 w 89"/>
                  <a:gd name="T5" fmla="*/ 32 h 32"/>
                  <a:gd name="T6" fmla="*/ 89 w 89"/>
                  <a:gd name="T7" fmla="*/ 31 h 32"/>
                  <a:gd name="T8" fmla="*/ 89 w 89"/>
                  <a:gd name="T9" fmla="*/ 0 h 32"/>
                  <a:gd name="T10" fmla="*/ 31 w 89"/>
                  <a:gd name="T11" fmla="*/ 0 h 32"/>
                </a:gdLst>
                <a:ahLst/>
                <a:cxnLst>
                  <a:cxn ang="0">
                    <a:pos x="T0" y="T1"/>
                  </a:cxn>
                  <a:cxn ang="0">
                    <a:pos x="T2" y="T3"/>
                  </a:cxn>
                  <a:cxn ang="0">
                    <a:pos x="T4" y="T5"/>
                  </a:cxn>
                  <a:cxn ang="0">
                    <a:pos x="T6" y="T7"/>
                  </a:cxn>
                  <a:cxn ang="0">
                    <a:pos x="T8" y="T9"/>
                  </a:cxn>
                  <a:cxn ang="0">
                    <a:pos x="T10" y="T11"/>
                  </a:cxn>
                </a:cxnLst>
                <a:rect l="0" t="0" r="r" b="b"/>
                <a:pathLst>
                  <a:path w="89" h="32">
                    <a:moveTo>
                      <a:pt x="31" y="0"/>
                    </a:moveTo>
                    <a:cubicBezTo>
                      <a:pt x="18" y="0"/>
                      <a:pt x="7" y="6"/>
                      <a:pt x="0" y="15"/>
                    </a:cubicBezTo>
                    <a:cubicBezTo>
                      <a:pt x="23" y="26"/>
                      <a:pt x="49" y="32"/>
                      <a:pt x="76" y="32"/>
                    </a:cubicBezTo>
                    <a:cubicBezTo>
                      <a:pt x="80" y="32"/>
                      <a:pt x="85" y="31"/>
                      <a:pt x="89" y="31"/>
                    </a:cubicBezTo>
                    <a:cubicBezTo>
                      <a:pt x="89" y="26"/>
                      <a:pt x="89" y="16"/>
                      <a:pt x="89" y="0"/>
                    </a:cubicBezTo>
                    <a:cubicBezTo>
                      <a:pt x="89" y="0"/>
                      <a:pt x="89" y="0"/>
                      <a:pt x="31" y="0"/>
                    </a:cubicBezTo>
                    <a:close/>
                  </a:path>
                </a:pathLst>
              </a:custGeom>
              <a:solidFill>
                <a:srgbClr val="69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6" name="Freeform 144"/>
              <p:cNvSpPr>
                <a:spLocks/>
              </p:cNvSpPr>
              <p:nvPr/>
            </p:nvSpPr>
            <p:spPr bwMode="auto">
              <a:xfrm>
                <a:off x="8208" y="1719"/>
                <a:ext cx="117" cy="59"/>
              </a:xfrm>
              <a:custGeom>
                <a:avLst/>
                <a:gdLst>
                  <a:gd name="T0" fmla="*/ 0 w 64"/>
                  <a:gd name="T1" fmla="*/ 0 h 32"/>
                  <a:gd name="T2" fmla="*/ 6 w 64"/>
                  <a:gd name="T3" fmla="*/ 31 h 32"/>
                  <a:gd name="T4" fmla="*/ 11 w 64"/>
                  <a:gd name="T5" fmla="*/ 32 h 32"/>
                  <a:gd name="T6" fmla="*/ 53 w 64"/>
                  <a:gd name="T7" fmla="*/ 27 h 32"/>
                  <a:gd name="T8" fmla="*/ 64 w 64"/>
                  <a:gd name="T9" fmla="*/ 0 h 32"/>
                  <a:gd name="T10" fmla="*/ 0 w 64"/>
                  <a:gd name="T11" fmla="*/ 0 h 32"/>
                </a:gdLst>
                <a:ahLst/>
                <a:cxnLst>
                  <a:cxn ang="0">
                    <a:pos x="T0" y="T1"/>
                  </a:cxn>
                  <a:cxn ang="0">
                    <a:pos x="T2" y="T3"/>
                  </a:cxn>
                  <a:cxn ang="0">
                    <a:pos x="T4" y="T5"/>
                  </a:cxn>
                  <a:cxn ang="0">
                    <a:pos x="T6" y="T7"/>
                  </a:cxn>
                  <a:cxn ang="0">
                    <a:pos x="T8" y="T9"/>
                  </a:cxn>
                  <a:cxn ang="0">
                    <a:pos x="T10" y="T11"/>
                  </a:cxn>
                </a:cxnLst>
                <a:rect l="0" t="0" r="r" b="b"/>
                <a:pathLst>
                  <a:path w="64" h="32">
                    <a:moveTo>
                      <a:pt x="0" y="0"/>
                    </a:moveTo>
                    <a:cubicBezTo>
                      <a:pt x="0" y="13"/>
                      <a:pt x="1" y="25"/>
                      <a:pt x="6" y="31"/>
                    </a:cubicBezTo>
                    <a:cubicBezTo>
                      <a:pt x="8" y="32"/>
                      <a:pt x="9" y="32"/>
                      <a:pt x="11" y="32"/>
                    </a:cubicBezTo>
                    <a:cubicBezTo>
                      <a:pt x="25" y="32"/>
                      <a:pt x="40" y="30"/>
                      <a:pt x="53" y="27"/>
                    </a:cubicBezTo>
                    <a:cubicBezTo>
                      <a:pt x="60" y="20"/>
                      <a:pt x="64" y="11"/>
                      <a:pt x="64" y="0"/>
                    </a:cubicBezTo>
                    <a:cubicBezTo>
                      <a:pt x="0" y="0"/>
                      <a:pt x="0" y="0"/>
                      <a:pt x="0" y="0"/>
                    </a:cubicBezTo>
                    <a:close/>
                  </a:path>
                </a:pathLst>
              </a:custGeom>
              <a:solidFill>
                <a:srgbClr val="69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7" name="Freeform 145"/>
              <p:cNvSpPr>
                <a:spLocks/>
              </p:cNvSpPr>
              <p:nvPr/>
            </p:nvSpPr>
            <p:spPr bwMode="auto">
              <a:xfrm>
                <a:off x="8261" y="1698"/>
                <a:ext cx="172" cy="31"/>
              </a:xfrm>
              <a:custGeom>
                <a:avLst/>
                <a:gdLst>
                  <a:gd name="T0" fmla="*/ 0 w 94"/>
                  <a:gd name="T1" fmla="*/ 0 h 17"/>
                  <a:gd name="T2" fmla="*/ 0 w 94"/>
                  <a:gd name="T3" fmla="*/ 17 h 17"/>
                  <a:gd name="T4" fmla="*/ 78 w 94"/>
                  <a:gd name="T5" fmla="*/ 17 h 17"/>
                  <a:gd name="T6" fmla="*/ 94 w 94"/>
                  <a:gd name="T7" fmla="*/ 6 h 17"/>
                  <a:gd name="T8" fmla="*/ 94 w 94"/>
                  <a:gd name="T9" fmla="*/ 0 h 17"/>
                  <a:gd name="T10" fmla="*/ 0 w 94"/>
                  <a:gd name="T11" fmla="*/ 0 h 17"/>
                </a:gdLst>
                <a:ahLst/>
                <a:cxnLst>
                  <a:cxn ang="0">
                    <a:pos x="T0" y="T1"/>
                  </a:cxn>
                  <a:cxn ang="0">
                    <a:pos x="T2" y="T3"/>
                  </a:cxn>
                  <a:cxn ang="0">
                    <a:pos x="T4" y="T5"/>
                  </a:cxn>
                  <a:cxn ang="0">
                    <a:pos x="T6" y="T7"/>
                  </a:cxn>
                  <a:cxn ang="0">
                    <a:pos x="T8" y="T9"/>
                  </a:cxn>
                  <a:cxn ang="0">
                    <a:pos x="T10" y="T11"/>
                  </a:cxn>
                </a:cxnLst>
                <a:rect l="0" t="0" r="r" b="b"/>
                <a:pathLst>
                  <a:path w="94" h="17">
                    <a:moveTo>
                      <a:pt x="0" y="0"/>
                    </a:moveTo>
                    <a:cubicBezTo>
                      <a:pt x="0" y="17"/>
                      <a:pt x="0" y="17"/>
                      <a:pt x="0" y="17"/>
                    </a:cubicBezTo>
                    <a:cubicBezTo>
                      <a:pt x="78" y="17"/>
                      <a:pt x="78" y="17"/>
                      <a:pt x="78" y="17"/>
                    </a:cubicBezTo>
                    <a:cubicBezTo>
                      <a:pt x="83" y="14"/>
                      <a:pt x="89" y="10"/>
                      <a:pt x="94" y="6"/>
                    </a:cubicBezTo>
                    <a:cubicBezTo>
                      <a:pt x="94" y="0"/>
                      <a:pt x="94" y="0"/>
                      <a:pt x="94" y="0"/>
                    </a:cubicBezTo>
                    <a:lnTo>
                      <a:pt x="0" y="0"/>
                    </a:lnTo>
                    <a:close/>
                  </a:path>
                </a:pathLst>
              </a:custGeom>
              <a:solidFill>
                <a:srgbClr val="69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8" name="Freeform 146"/>
              <p:cNvSpPr>
                <a:spLocks/>
              </p:cNvSpPr>
              <p:nvPr/>
            </p:nvSpPr>
            <p:spPr bwMode="auto">
              <a:xfrm>
                <a:off x="8305" y="1714"/>
                <a:ext cx="120" cy="49"/>
              </a:xfrm>
              <a:custGeom>
                <a:avLst/>
                <a:gdLst>
                  <a:gd name="T0" fmla="*/ 11 w 66"/>
                  <a:gd name="T1" fmla="*/ 27 h 27"/>
                  <a:gd name="T2" fmla="*/ 66 w 66"/>
                  <a:gd name="T3" fmla="*/ 0 h 27"/>
                  <a:gd name="T4" fmla="*/ 0 w 66"/>
                  <a:gd name="T5" fmla="*/ 0 h 27"/>
                  <a:gd name="T6" fmla="*/ 11 w 66"/>
                  <a:gd name="T7" fmla="*/ 27 h 27"/>
                </a:gdLst>
                <a:ahLst/>
                <a:cxnLst>
                  <a:cxn ang="0">
                    <a:pos x="T0" y="T1"/>
                  </a:cxn>
                  <a:cxn ang="0">
                    <a:pos x="T2" y="T3"/>
                  </a:cxn>
                  <a:cxn ang="0">
                    <a:pos x="T4" y="T5"/>
                  </a:cxn>
                  <a:cxn ang="0">
                    <a:pos x="T6" y="T7"/>
                  </a:cxn>
                </a:cxnLst>
                <a:rect l="0" t="0" r="r" b="b"/>
                <a:pathLst>
                  <a:path w="66" h="27">
                    <a:moveTo>
                      <a:pt x="11" y="27"/>
                    </a:moveTo>
                    <a:cubicBezTo>
                      <a:pt x="31" y="21"/>
                      <a:pt x="50" y="12"/>
                      <a:pt x="66" y="0"/>
                    </a:cubicBezTo>
                    <a:cubicBezTo>
                      <a:pt x="0" y="0"/>
                      <a:pt x="0" y="0"/>
                      <a:pt x="0" y="0"/>
                    </a:cubicBezTo>
                    <a:cubicBezTo>
                      <a:pt x="0" y="9"/>
                      <a:pt x="4" y="18"/>
                      <a:pt x="11" y="27"/>
                    </a:cubicBezTo>
                    <a:close/>
                  </a:path>
                </a:pathLst>
              </a:custGeom>
              <a:solidFill>
                <a:srgbClr val="BD1E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9" name="Freeform 147"/>
              <p:cNvSpPr>
                <a:spLocks/>
              </p:cNvSpPr>
              <p:nvPr/>
            </p:nvSpPr>
            <p:spPr bwMode="auto">
              <a:xfrm>
                <a:off x="8261" y="1444"/>
                <a:ext cx="237" cy="252"/>
              </a:xfrm>
              <a:custGeom>
                <a:avLst/>
                <a:gdLst>
                  <a:gd name="T0" fmla="*/ 95 w 130"/>
                  <a:gd name="T1" fmla="*/ 0 h 138"/>
                  <a:gd name="T2" fmla="*/ 75 w 130"/>
                  <a:gd name="T3" fmla="*/ 0 h 138"/>
                  <a:gd name="T4" fmla="*/ 31 w 130"/>
                  <a:gd name="T5" fmla="*/ 53 h 138"/>
                  <a:gd name="T6" fmla="*/ 33 w 130"/>
                  <a:gd name="T7" fmla="*/ 0 h 138"/>
                  <a:gd name="T8" fmla="*/ 0 w 130"/>
                  <a:gd name="T9" fmla="*/ 62 h 138"/>
                  <a:gd name="T10" fmla="*/ 0 w 130"/>
                  <a:gd name="T11" fmla="*/ 138 h 138"/>
                  <a:gd name="T12" fmla="*/ 94 w 130"/>
                  <a:gd name="T13" fmla="*/ 138 h 138"/>
                  <a:gd name="T14" fmla="*/ 95 w 130"/>
                  <a:gd name="T15" fmla="*/ 65 h 138"/>
                  <a:gd name="T16" fmla="*/ 100 w 130"/>
                  <a:gd name="T17" fmla="*/ 65 h 138"/>
                  <a:gd name="T18" fmla="*/ 100 w 130"/>
                  <a:gd name="T19" fmla="*/ 105 h 138"/>
                  <a:gd name="T20" fmla="*/ 130 w 130"/>
                  <a:gd name="T21" fmla="*/ 105 h 138"/>
                  <a:gd name="T22" fmla="*/ 130 w 130"/>
                  <a:gd name="T23" fmla="*/ 36 h 138"/>
                  <a:gd name="T24" fmla="*/ 95 w 130"/>
                  <a:gd name="T2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138">
                    <a:moveTo>
                      <a:pt x="95" y="0"/>
                    </a:moveTo>
                    <a:cubicBezTo>
                      <a:pt x="75" y="0"/>
                      <a:pt x="75" y="0"/>
                      <a:pt x="75" y="0"/>
                    </a:cubicBezTo>
                    <a:cubicBezTo>
                      <a:pt x="31" y="53"/>
                      <a:pt x="31" y="53"/>
                      <a:pt x="31" y="53"/>
                    </a:cubicBezTo>
                    <a:cubicBezTo>
                      <a:pt x="33" y="0"/>
                      <a:pt x="33" y="0"/>
                      <a:pt x="33" y="0"/>
                    </a:cubicBezTo>
                    <a:cubicBezTo>
                      <a:pt x="33" y="0"/>
                      <a:pt x="0" y="8"/>
                      <a:pt x="0" y="62"/>
                    </a:cubicBezTo>
                    <a:cubicBezTo>
                      <a:pt x="0" y="118"/>
                      <a:pt x="0" y="138"/>
                      <a:pt x="0" y="138"/>
                    </a:cubicBezTo>
                    <a:cubicBezTo>
                      <a:pt x="94" y="138"/>
                      <a:pt x="94" y="138"/>
                      <a:pt x="94" y="138"/>
                    </a:cubicBezTo>
                    <a:cubicBezTo>
                      <a:pt x="95" y="65"/>
                      <a:pt x="95" y="65"/>
                      <a:pt x="95" y="65"/>
                    </a:cubicBezTo>
                    <a:cubicBezTo>
                      <a:pt x="100" y="65"/>
                      <a:pt x="100" y="65"/>
                      <a:pt x="100" y="65"/>
                    </a:cubicBezTo>
                    <a:cubicBezTo>
                      <a:pt x="100" y="105"/>
                      <a:pt x="100" y="105"/>
                      <a:pt x="100" y="105"/>
                    </a:cubicBezTo>
                    <a:cubicBezTo>
                      <a:pt x="130" y="105"/>
                      <a:pt x="130" y="105"/>
                      <a:pt x="130" y="105"/>
                    </a:cubicBezTo>
                    <a:cubicBezTo>
                      <a:pt x="130" y="36"/>
                      <a:pt x="130" y="36"/>
                      <a:pt x="130" y="36"/>
                    </a:cubicBezTo>
                    <a:cubicBezTo>
                      <a:pt x="130" y="16"/>
                      <a:pt x="114" y="0"/>
                      <a:pt x="95" y="0"/>
                    </a:cubicBezTo>
                    <a:close/>
                  </a:path>
                </a:pathLst>
              </a:custGeom>
              <a:solidFill>
                <a:srgbClr val="BD1E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0" name="Freeform 148"/>
              <p:cNvSpPr>
                <a:spLocks/>
              </p:cNvSpPr>
              <p:nvPr/>
            </p:nvSpPr>
            <p:spPr bwMode="auto">
              <a:xfrm>
                <a:off x="8443" y="1603"/>
                <a:ext cx="59" cy="40"/>
              </a:xfrm>
              <a:custGeom>
                <a:avLst/>
                <a:gdLst>
                  <a:gd name="T0" fmla="*/ 32 w 32"/>
                  <a:gd name="T1" fmla="*/ 0 h 22"/>
                  <a:gd name="T2" fmla="*/ 23 w 32"/>
                  <a:gd name="T3" fmla="*/ 0 h 22"/>
                  <a:gd name="T4" fmla="*/ 23 w 32"/>
                  <a:gd name="T5" fmla="*/ 9 h 22"/>
                  <a:gd name="T6" fmla="*/ 17 w 32"/>
                  <a:gd name="T7" fmla="*/ 0 h 22"/>
                  <a:gd name="T8" fmla="*/ 0 w 32"/>
                  <a:gd name="T9" fmla="*/ 0 h 22"/>
                  <a:gd name="T10" fmla="*/ 0 w 32"/>
                  <a:gd name="T11" fmla="*/ 22 h 22"/>
                  <a:gd name="T12" fmla="*/ 30 w 32"/>
                  <a:gd name="T13" fmla="*/ 22 h 22"/>
                  <a:gd name="T14" fmla="*/ 32 w 32"/>
                  <a:gd name="T15" fmla="*/ 19 h 22"/>
                  <a:gd name="T16" fmla="*/ 32 w 32"/>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2">
                    <a:moveTo>
                      <a:pt x="32" y="0"/>
                    </a:moveTo>
                    <a:cubicBezTo>
                      <a:pt x="23" y="0"/>
                      <a:pt x="23" y="0"/>
                      <a:pt x="23" y="0"/>
                    </a:cubicBezTo>
                    <a:cubicBezTo>
                      <a:pt x="23" y="9"/>
                      <a:pt x="23" y="9"/>
                      <a:pt x="23" y="9"/>
                    </a:cubicBezTo>
                    <a:cubicBezTo>
                      <a:pt x="17" y="0"/>
                      <a:pt x="17" y="0"/>
                      <a:pt x="17" y="0"/>
                    </a:cubicBezTo>
                    <a:cubicBezTo>
                      <a:pt x="0" y="0"/>
                      <a:pt x="0" y="0"/>
                      <a:pt x="0" y="0"/>
                    </a:cubicBezTo>
                    <a:cubicBezTo>
                      <a:pt x="0" y="22"/>
                      <a:pt x="0" y="22"/>
                      <a:pt x="0" y="22"/>
                    </a:cubicBezTo>
                    <a:cubicBezTo>
                      <a:pt x="30" y="22"/>
                      <a:pt x="30" y="22"/>
                      <a:pt x="30" y="22"/>
                    </a:cubicBezTo>
                    <a:cubicBezTo>
                      <a:pt x="31" y="21"/>
                      <a:pt x="32" y="20"/>
                      <a:pt x="32" y="19"/>
                    </a:cubicBezTo>
                    <a:lnTo>
                      <a:pt x="32" y="0"/>
                    </a:lnTo>
                    <a:close/>
                  </a:path>
                </a:pathLst>
              </a:custGeom>
              <a:solidFill>
                <a:srgbClr val="F068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1" name="Freeform 149"/>
              <p:cNvSpPr>
                <a:spLocks/>
              </p:cNvSpPr>
              <p:nvPr/>
            </p:nvSpPr>
            <p:spPr bwMode="auto">
              <a:xfrm>
                <a:off x="8318" y="1424"/>
                <a:ext cx="125" cy="117"/>
              </a:xfrm>
              <a:custGeom>
                <a:avLst/>
                <a:gdLst>
                  <a:gd name="T0" fmla="*/ 0 w 125"/>
                  <a:gd name="T1" fmla="*/ 117 h 117"/>
                  <a:gd name="T2" fmla="*/ 76 w 125"/>
                  <a:gd name="T3" fmla="*/ 64 h 117"/>
                  <a:gd name="T4" fmla="*/ 62 w 125"/>
                  <a:gd name="T5" fmla="*/ 48 h 117"/>
                  <a:gd name="T6" fmla="*/ 93 w 125"/>
                  <a:gd name="T7" fmla="*/ 55 h 117"/>
                  <a:gd name="T8" fmla="*/ 125 w 125"/>
                  <a:gd name="T9" fmla="*/ 31 h 117"/>
                  <a:gd name="T10" fmla="*/ 76 w 125"/>
                  <a:gd name="T11" fmla="*/ 0 h 117"/>
                  <a:gd name="T12" fmla="*/ 0 w 125"/>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25" h="117">
                    <a:moveTo>
                      <a:pt x="0" y="117"/>
                    </a:moveTo>
                    <a:lnTo>
                      <a:pt x="76" y="64"/>
                    </a:lnTo>
                    <a:lnTo>
                      <a:pt x="62" y="48"/>
                    </a:lnTo>
                    <a:lnTo>
                      <a:pt x="93" y="55"/>
                    </a:lnTo>
                    <a:lnTo>
                      <a:pt x="125" y="31"/>
                    </a:lnTo>
                    <a:lnTo>
                      <a:pt x="76" y="0"/>
                    </a:lnTo>
                    <a:lnTo>
                      <a:pt x="0" y="117"/>
                    </a:lnTo>
                    <a:close/>
                  </a:path>
                </a:pathLst>
              </a:custGeom>
              <a:solidFill>
                <a:srgbClr val="F068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2" name="Rectangle 150"/>
              <p:cNvSpPr>
                <a:spLocks noChangeArrowheads="1"/>
              </p:cNvSpPr>
              <p:nvPr/>
            </p:nvSpPr>
            <p:spPr bwMode="auto">
              <a:xfrm>
                <a:off x="8303" y="1335"/>
                <a:ext cx="64" cy="82"/>
              </a:xfrm>
              <a:prstGeom prst="rect">
                <a:avLst/>
              </a:prstGeom>
              <a:solidFill>
                <a:srgbClr val="B98F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3" name="Freeform 151"/>
              <p:cNvSpPr>
                <a:spLocks/>
              </p:cNvSpPr>
              <p:nvPr/>
            </p:nvSpPr>
            <p:spPr bwMode="auto">
              <a:xfrm>
                <a:off x="8303" y="1233"/>
                <a:ext cx="130" cy="133"/>
              </a:xfrm>
              <a:custGeom>
                <a:avLst/>
                <a:gdLst>
                  <a:gd name="T0" fmla="*/ 35 w 71"/>
                  <a:gd name="T1" fmla="*/ 0 h 73"/>
                  <a:gd name="T2" fmla="*/ 0 w 71"/>
                  <a:gd name="T3" fmla="*/ 36 h 73"/>
                  <a:gd name="T4" fmla="*/ 0 w 71"/>
                  <a:gd name="T5" fmla="*/ 73 h 73"/>
                  <a:gd name="T6" fmla="*/ 71 w 71"/>
                  <a:gd name="T7" fmla="*/ 73 h 73"/>
                  <a:gd name="T8" fmla="*/ 71 w 71"/>
                  <a:gd name="T9" fmla="*/ 36 h 73"/>
                  <a:gd name="T10" fmla="*/ 35 w 71"/>
                  <a:gd name="T11" fmla="*/ 0 h 73"/>
                </a:gdLst>
                <a:ahLst/>
                <a:cxnLst>
                  <a:cxn ang="0">
                    <a:pos x="T0" y="T1"/>
                  </a:cxn>
                  <a:cxn ang="0">
                    <a:pos x="T2" y="T3"/>
                  </a:cxn>
                  <a:cxn ang="0">
                    <a:pos x="T4" y="T5"/>
                  </a:cxn>
                  <a:cxn ang="0">
                    <a:pos x="T6" y="T7"/>
                  </a:cxn>
                  <a:cxn ang="0">
                    <a:pos x="T8" y="T9"/>
                  </a:cxn>
                  <a:cxn ang="0">
                    <a:pos x="T10" y="T11"/>
                  </a:cxn>
                </a:cxnLst>
                <a:rect l="0" t="0" r="r" b="b"/>
                <a:pathLst>
                  <a:path w="71" h="73">
                    <a:moveTo>
                      <a:pt x="35" y="0"/>
                    </a:moveTo>
                    <a:cubicBezTo>
                      <a:pt x="16" y="0"/>
                      <a:pt x="0" y="16"/>
                      <a:pt x="0" y="36"/>
                    </a:cubicBezTo>
                    <a:cubicBezTo>
                      <a:pt x="0" y="73"/>
                      <a:pt x="0" y="73"/>
                      <a:pt x="0" y="73"/>
                    </a:cubicBezTo>
                    <a:cubicBezTo>
                      <a:pt x="71" y="73"/>
                      <a:pt x="71" y="73"/>
                      <a:pt x="71" y="73"/>
                    </a:cubicBezTo>
                    <a:cubicBezTo>
                      <a:pt x="71" y="36"/>
                      <a:pt x="71" y="36"/>
                      <a:pt x="71" y="36"/>
                    </a:cubicBezTo>
                    <a:cubicBezTo>
                      <a:pt x="71" y="16"/>
                      <a:pt x="55" y="0"/>
                      <a:pt x="35" y="0"/>
                    </a:cubicBez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4" name="Freeform 152"/>
              <p:cNvSpPr>
                <a:spLocks/>
              </p:cNvSpPr>
              <p:nvPr/>
            </p:nvSpPr>
            <p:spPr bwMode="auto">
              <a:xfrm>
                <a:off x="8332" y="1226"/>
                <a:ext cx="101" cy="105"/>
              </a:xfrm>
              <a:custGeom>
                <a:avLst/>
                <a:gdLst>
                  <a:gd name="T0" fmla="*/ 16 w 55"/>
                  <a:gd name="T1" fmla="*/ 0 h 58"/>
                  <a:gd name="T2" fmla="*/ 0 w 55"/>
                  <a:gd name="T3" fmla="*/ 4 h 58"/>
                  <a:gd name="T4" fmla="*/ 55 w 55"/>
                  <a:gd name="T5" fmla="*/ 58 h 58"/>
                  <a:gd name="T6" fmla="*/ 55 w 55"/>
                  <a:gd name="T7" fmla="*/ 39 h 58"/>
                  <a:gd name="T8" fmla="*/ 16 w 55"/>
                  <a:gd name="T9" fmla="*/ 0 h 58"/>
                </a:gdLst>
                <a:ahLst/>
                <a:cxnLst>
                  <a:cxn ang="0">
                    <a:pos x="T0" y="T1"/>
                  </a:cxn>
                  <a:cxn ang="0">
                    <a:pos x="T2" y="T3"/>
                  </a:cxn>
                  <a:cxn ang="0">
                    <a:pos x="T4" y="T5"/>
                  </a:cxn>
                  <a:cxn ang="0">
                    <a:pos x="T6" y="T7"/>
                  </a:cxn>
                  <a:cxn ang="0">
                    <a:pos x="T8" y="T9"/>
                  </a:cxn>
                </a:cxnLst>
                <a:rect l="0" t="0" r="r" b="b"/>
                <a:pathLst>
                  <a:path w="55" h="58">
                    <a:moveTo>
                      <a:pt x="16" y="0"/>
                    </a:moveTo>
                    <a:cubicBezTo>
                      <a:pt x="10" y="0"/>
                      <a:pt x="6" y="1"/>
                      <a:pt x="0" y="4"/>
                    </a:cubicBezTo>
                    <a:cubicBezTo>
                      <a:pt x="3" y="32"/>
                      <a:pt x="26" y="54"/>
                      <a:pt x="55" y="58"/>
                    </a:cubicBezTo>
                    <a:cubicBezTo>
                      <a:pt x="55" y="58"/>
                      <a:pt x="55" y="58"/>
                      <a:pt x="55" y="39"/>
                    </a:cubicBezTo>
                    <a:cubicBezTo>
                      <a:pt x="55" y="17"/>
                      <a:pt x="37" y="0"/>
                      <a:pt x="16" y="0"/>
                    </a:cubicBez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5" name="Freeform 153"/>
              <p:cNvSpPr>
                <a:spLocks/>
              </p:cNvSpPr>
              <p:nvPr/>
            </p:nvSpPr>
            <p:spPr bwMode="auto">
              <a:xfrm>
                <a:off x="8294" y="1233"/>
                <a:ext cx="66" cy="69"/>
              </a:xfrm>
              <a:custGeom>
                <a:avLst/>
                <a:gdLst>
                  <a:gd name="T0" fmla="*/ 0 w 36"/>
                  <a:gd name="T1" fmla="*/ 25 h 38"/>
                  <a:gd name="T2" fmla="*/ 0 w 36"/>
                  <a:gd name="T3" fmla="*/ 38 h 38"/>
                  <a:gd name="T4" fmla="*/ 36 w 36"/>
                  <a:gd name="T5" fmla="*/ 2 h 38"/>
                  <a:gd name="T6" fmla="*/ 25 w 36"/>
                  <a:gd name="T7" fmla="*/ 0 h 38"/>
                  <a:gd name="T8" fmla="*/ 0 w 36"/>
                  <a:gd name="T9" fmla="*/ 25 h 38"/>
                </a:gdLst>
                <a:ahLst/>
                <a:cxnLst>
                  <a:cxn ang="0">
                    <a:pos x="T0" y="T1"/>
                  </a:cxn>
                  <a:cxn ang="0">
                    <a:pos x="T2" y="T3"/>
                  </a:cxn>
                  <a:cxn ang="0">
                    <a:pos x="T4" y="T5"/>
                  </a:cxn>
                  <a:cxn ang="0">
                    <a:pos x="T6" y="T7"/>
                  </a:cxn>
                  <a:cxn ang="0">
                    <a:pos x="T8" y="T9"/>
                  </a:cxn>
                </a:cxnLst>
                <a:rect l="0" t="0" r="r" b="b"/>
                <a:pathLst>
                  <a:path w="36" h="38">
                    <a:moveTo>
                      <a:pt x="0" y="25"/>
                    </a:moveTo>
                    <a:cubicBezTo>
                      <a:pt x="0" y="38"/>
                      <a:pt x="0" y="38"/>
                      <a:pt x="0" y="38"/>
                    </a:cubicBezTo>
                    <a:cubicBezTo>
                      <a:pt x="19" y="36"/>
                      <a:pt x="34" y="20"/>
                      <a:pt x="36" y="2"/>
                    </a:cubicBezTo>
                    <a:cubicBezTo>
                      <a:pt x="33" y="1"/>
                      <a:pt x="29" y="0"/>
                      <a:pt x="25" y="0"/>
                    </a:cubicBezTo>
                    <a:cubicBezTo>
                      <a:pt x="12" y="0"/>
                      <a:pt x="0" y="12"/>
                      <a:pt x="0" y="25"/>
                    </a:cubicBez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6" name="Freeform 154"/>
              <p:cNvSpPr>
                <a:spLocks/>
              </p:cNvSpPr>
              <p:nvPr/>
            </p:nvSpPr>
            <p:spPr bwMode="auto">
              <a:xfrm>
                <a:off x="8400" y="1322"/>
                <a:ext cx="18" cy="33"/>
              </a:xfrm>
              <a:custGeom>
                <a:avLst/>
                <a:gdLst>
                  <a:gd name="T0" fmla="*/ 6 w 10"/>
                  <a:gd name="T1" fmla="*/ 0 h 18"/>
                  <a:gd name="T2" fmla="*/ 0 w 10"/>
                  <a:gd name="T3" fmla="*/ 0 h 18"/>
                  <a:gd name="T4" fmla="*/ 0 w 10"/>
                  <a:gd name="T5" fmla="*/ 18 h 18"/>
                  <a:gd name="T6" fmla="*/ 6 w 10"/>
                  <a:gd name="T7" fmla="*/ 18 h 18"/>
                  <a:gd name="T8" fmla="*/ 10 w 10"/>
                  <a:gd name="T9" fmla="*/ 14 h 18"/>
                  <a:gd name="T10" fmla="*/ 10 w 10"/>
                  <a:gd name="T11" fmla="*/ 4 h 18"/>
                  <a:gd name="T12" fmla="*/ 6 w 1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0" h="18">
                    <a:moveTo>
                      <a:pt x="6" y="0"/>
                    </a:moveTo>
                    <a:cubicBezTo>
                      <a:pt x="0" y="0"/>
                      <a:pt x="0" y="0"/>
                      <a:pt x="0" y="0"/>
                    </a:cubicBezTo>
                    <a:cubicBezTo>
                      <a:pt x="0" y="18"/>
                      <a:pt x="0" y="18"/>
                      <a:pt x="0" y="18"/>
                    </a:cubicBezTo>
                    <a:cubicBezTo>
                      <a:pt x="6" y="18"/>
                      <a:pt x="6" y="18"/>
                      <a:pt x="6" y="18"/>
                    </a:cubicBezTo>
                    <a:cubicBezTo>
                      <a:pt x="8" y="18"/>
                      <a:pt x="10" y="16"/>
                      <a:pt x="10" y="14"/>
                    </a:cubicBezTo>
                    <a:cubicBezTo>
                      <a:pt x="10" y="4"/>
                      <a:pt x="10" y="4"/>
                      <a:pt x="10" y="4"/>
                    </a:cubicBezTo>
                    <a:cubicBezTo>
                      <a:pt x="10" y="1"/>
                      <a:pt x="8" y="0"/>
                      <a:pt x="6" y="0"/>
                    </a:cubicBezTo>
                    <a:close/>
                  </a:path>
                </a:pathLst>
              </a:custGeom>
              <a:solidFill>
                <a:srgbClr val="9376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7" name="Freeform 155"/>
              <p:cNvSpPr>
                <a:spLocks/>
              </p:cNvSpPr>
              <p:nvPr/>
            </p:nvSpPr>
            <p:spPr bwMode="auto">
              <a:xfrm>
                <a:off x="8403" y="1351"/>
                <a:ext cx="10" cy="11"/>
              </a:xfrm>
              <a:custGeom>
                <a:avLst/>
                <a:gdLst>
                  <a:gd name="T0" fmla="*/ 3 w 5"/>
                  <a:gd name="T1" fmla="*/ 0 h 6"/>
                  <a:gd name="T2" fmla="*/ 0 w 5"/>
                  <a:gd name="T3" fmla="*/ 4 h 6"/>
                  <a:gd name="T4" fmla="*/ 3 w 5"/>
                  <a:gd name="T5" fmla="*/ 6 h 6"/>
                  <a:gd name="T6" fmla="*/ 5 w 5"/>
                  <a:gd name="T7" fmla="*/ 4 h 6"/>
                  <a:gd name="T8" fmla="*/ 3 w 5"/>
                  <a:gd name="T9" fmla="*/ 0 h 6"/>
                </a:gdLst>
                <a:ahLst/>
                <a:cxnLst>
                  <a:cxn ang="0">
                    <a:pos x="T0" y="T1"/>
                  </a:cxn>
                  <a:cxn ang="0">
                    <a:pos x="T2" y="T3"/>
                  </a:cxn>
                  <a:cxn ang="0">
                    <a:pos x="T4" y="T5"/>
                  </a:cxn>
                  <a:cxn ang="0">
                    <a:pos x="T6" y="T7"/>
                  </a:cxn>
                  <a:cxn ang="0">
                    <a:pos x="T8" y="T9"/>
                  </a:cxn>
                </a:cxnLst>
                <a:rect l="0" t="0" r="r" b="b"/>
                <a:pathLst>
                  <a:path w="5" h="6">
                    <a:moveTo>
                      <a:pt x="3" y="0"/>
                    </a:moveTo>
                    <a:cubicBezTo>
                      <a:pt x="2" y="0"/>
                      <a:pt x="0" y="1"/>
                      <a:pt x="0" y="4"/>
                    </a:cubicBezTo>
                    <a:cubicBezTo>
                      <a:pt x="0" y="5"/>
                      <a:pt x="2" y="6"/>
                      <a:pt x="3" y="6"/>
                    </a:cubicBezTo>
                    <a:cubicBezTo>
                      <a:pt x="5" y="6"/>
                      <a:pt x="5" y="5"/>
                      <a:pt x="5" y="4"/>
                    </a:cubicBezTo>
                    <a:cubicBezTo>
                      <a:pt x="5" y="1"/>
                      <a:pt x="5" y="0"/>
                      <a:pt x="3" y="0"/>
                    </a:cubicBezTo>
                    <a:close/>
                  </a:path>
                </a:pathLst>
              </a:custGeom>
              <a:solidFill>
                <a:srgbClr val="BD1E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8" name="Freeform 156"/>
              <p:cNvSpPr>
                <a:spLocks/>
              </p:cNvSpPr>
              <p:nvPr/>
            </p:nvSpPr>
            <p:spPr bwMode="auto">
              <a:xfrm>
                <a:off x="8310" y="1426"/>
                <a:ext cx="30" cy="115"/>
              </a:xfrm>
              <a:custGeom>
                <a:avLst/>
                <a:gdLst>
                  <a:gd name="T0" fmla="*/ 2 w 30"/>
                  <a:gd name="T1" fmla="*/ 46 h 115"/>
                  <a:gd name="T2" fmla="*/ 11 w 30"/>
                  <a:gd name="T3" fmla="*/ 46 h 115"/>
                  <a:gd name="T4" fmla="*/ 2 w 30"/>
                  <a:gd name="T5" fmla="*/ 57 h 115"/>
                  <a:gd name="T6" fmla="*/ 8 w 30"/>
                  <a:gd name="T7" fmla="*/ 115 h 115"/>
                  <a:gd name="T8" fmla="*/ 30 w 30"/>
                  <a:gd name="T9" fmla="*/ 0 h 115"/>
                  <a:gd name="T10" fmla="*/ 0 w 30"/>
                  <a:gd name="T11" fmla="*/ 29 h 115"/>
                  <a:gd name="T12" fmla="*/ 2 w 30"/>
                  <a:gd name="T13" fmla="*/ 46 h 115"/>
                </a:gdLst>
                <a:ahLst/>
                <a:cxnLst>
                  <a:cxn ang="0">
                    <a:pos x="T0" y="T1"/>
                  </a:cxn>
                  <a:cxn ang="0">
                    <a:pos x="T2" y="T3"/>
                  </a:cxn>
                  <a:cxn ang="0">
                    <a:pos x="T4" y="T5"/>
                  </a:cxn>
                  <a:cxn ang="0">
                    <a:pos x="T6" y="T7"/>
                  </a:cxn>
                  <a:cxn ang="0">
                    <a:pos x="T8" y="T9"/>
                  </a:cxn>
                  <a:cxn ang="0">
                    <a:pos x="T10" y="T11"/>
                  </a:cxn>
                  <a:cxn ang="0">
                    <a:pos x="T12" y="T13"/>
                  </a:cxn>
                </a:cxnLst>
                <a:rect l="0" t="0" r="r" b="b"/>
                <a:pathLst>
                  <a:path w="30" h="115">
                    <a:moveTo>
                      <a:pt x="2" y="46"/>
                    </a:moveTo>
                    <a:lnTo>
                      <a:pt x="11" y="46"/>
                    </a:lnTo>
                    <a:lnTo>
                      <a:pt x="2" y="57"/>
                    </a:lnTo>
                    <a:lnTo>
                      <a:pt x="8" y="115"/>
                    </a:lnTo>
                    <a:lnTo>
                      <a:pt x="30" y="0"/>
                    </a:lnTo>
                    <a:lnTo>
                      <a:pt x="0" y="29"/>
                    </a:lnTo>
                    <a:lnTo>
                      <a:pt x="2" y="46"/>
                    </a:lnTo>
                    <a:close/>
                  </a:path>
                </a:pathLst>
              </a:custGeom>
              <a:solidFill>
                <a:srgbClr val="F068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9" name="Freeform 157"/>
              <p:cNvSpPr>
                <a:spLocks/>
              </p:cNvSpPr>
              <p:nvPr/>
            </p:nvSpPr>
            <p:spPr bwMode="auto">
              <a:xfrm>
                <a:off x="8458" y="1643"/>
                <a:ext cx="40" cy="40"/>
              </a:xfrm>
              <a:custGeom>
                <a:avLst/>
                <a:gdLst>
                  <a:gd name="T0" fmla="*/ 22 w 22"/>
                  <a:gd name="T1" fmla="*/ 0 h 22"/>
                  <a:gd name="T2" fmla="*/ 22 w 22"/>
                  <a:gd name="T3" fmla="*/ 0 h 22"/>
                  <a:gd name="T4" fmla="*/ 0 w 22"/>
                  <a:gd name="T5" fmla="*/ 0 h 22"/>
                  <a:gd name="T6" fmla="*/ 0 w 22"/>
                  <a:gd name="T7" fmla="*/ 22 h 22"/>
                  <a:gd name="T8" fmla="*/ 3 w 22"/>
                  <a:gd name="T9" fmla="*/ 22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cubicBezTo>
                      <a:pt x="22" y="0"/>
                      <a:pt x="22" y="0"/>
                      <a:pt x="22" y="0"/>
                    </a:cubicBezTo>
                    <a:cubicBezTo>
                      <a:pt x="22" y="0"/>
                      <a:pt x="22" y="0"/>
                      <a:pt x="0" y="0"/>
                    </a:cubicBezTo>
                    <a:cubicBezTo>
                      <a:pt x="0" y="0"/>
                      <a:pt x="0" y="0"/>
                      <a:pt x="0" y="22"/>
                    </a:cubicBezTo>
                    <a:cubicBezTo>
                      <a:pt x="1" y="22"/>
                      <a:pt x="2" y="22"/>
                      <a:pt x="3" y="22"/>
                    </a:cubicBezTo>
                    <a:cubicBezTo>
                      <a:pt x="10" y="15"/>
                      <a:pt x="16" y="8"/>
                      <a:pt x="22" y="0"/>
                    </a:cubicBez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20" name="Freeform 158"/>
              <p:cNvSpPr>
                <a:spLocks/>
              </p:cNvSpPr>
              <p:nvPr/>
            </p:nvSpPr>
            <p:spPr bwMode="auto">
              <a:xfrm>
                <a:off x="8221" y="1643"/>
                <a:ext cx="237" cy="40"/>
              </a:xfrm>
              <a:custGeom>
                <a:avLst/>
                <a:gdLst>
                  <a:gd name="T0" fmla="*/ 0 w 130"/>
                  <a:gd name="T1" fmla="*/ 22 h 22"/>
                  <a:gd name="T2" fmla="*/ 42 w 130"/>
                  <a:gd name="T3" fmla="*/ 22 h 22"/>
                  <a:gd name="T4" fmla="*/ 130 w 130"/>
                  <a:gd name="T5" fmla="*/ 22 h 22"/>
                  <a:gd name="T6" fmla="*/ 130 w 130"/>
                  <a:gd name="T7" fmla="*/ 0 h 22"/>
                  <a:gd name="T8" fmla="*/ 42 w 130"/>
                  <a:gd name="T9" fmla="*/ 0 h 22"/>
                  <a:gd name="T10" fmla="*/ 0 w 130"/>
                  <a:gd name="T11" fmla="*/ 22 h 22"/>
                </a:gdLst>
                <a:ahLst/>
                <a:cxnLst>
                  <a:cxn ang="0">
                    <a:pos x="T0" y="T1"/>
                  </a:cxn>
                  <a:cxn ang="0">
                    <a:pos x="T2" y="T3"/>
                  </a:cxn>
                  <a:cxn ang="0">
                    <a:pos x="T4" y="T5"/>
                  </a:cxn>
                  <a:cxn ang="0">
                    <a:pos x="T6" y="T7"/>
                  </a:cxn>
                  <a:cxn ang="0">
                    <a:pos x="T8" y="T9"/>
                  </a:cxn>
                  <a:cxn ang="0">
                    <a:pos x="T10" y="T11"/>
                  </a:cxn>
                </a:cxnLst>
                <a:rect l="0" t="0" r="r" b="b"/>
                <a:pathLst>
                  <a:path w="130" h="22">
                    <a:moveTo>
                      <a:pt x="0" y="22"/>
                    </a:moveTo>
                    <a:cubicBezTo>
                      <a:pt x="42" y="22"/>
                      <a:pt x="42" y="22"/>
                      <a:pt x="42" y="22"/>
                    </a:cubicBezTo>
                    <a:cubicBezTo>
                      <a:pt x="130" y="22"/>
                      <a:pt x="130" y="22"/>
                      <a:pt x="130" y="22"/>
                    </a:cubicBezTo>
                    <a:cubicBezTo>
                      <a:pt x="130" y="0"/>
                      <a:pt x="130" y="0"/>
                      <a:pt x="130" y="0"/>
                    </a:cubicBezTo>
                    <a:cubicBezTo>
                      <a:pt x="42" y="0"/>
                      <a:pt x="42" y="0"/>
                      <a:pt x="42" y="0"/>
                    </a:cubicBezTo>
                    <a:cubicBezTo>
                      <a:pt x="3" y="0"/>
                      <a:pt x="0" y="22"/>
                      <a:pt x="0" y="22"/>
                    </a:cubicBez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21" name="Freeform 159"/>
              <p:cNvSpPr>
                <a:spLocks/>
              </p:cNvSpPr>
              <p:nvPr/>
            </p:nvSpPr>
            <p:spPr bwMode="auto">
              <a:xfrm>
                <a:off x="8365" y="1322"/>
                <a:ext cx="35" cy="13"/>
              </a:xfrm>
              <a:custGeom>
                <a:avLst/>
                <a:gdLst>
                  <a:gd name="T0" fmla="*/ 6 w 35"/>
                  <a:gd name="T1" fmla="*/ 13 h 13"/>
                  <a:gd name="T2" fmla="*/ 35 w 35"/>
                  <a:gd name="T3" fmla="*/ 9 h 13"/>
                  <a:gd name="T4" fmla="*/ 35 w 35"/>
                  <a:gd name="T5" fmla="*/ 0 h 13"/>
                  <a:gd name="T6" fmla="*/ 0 w 35"/>
                  <a:gd name="T7" fmla="*/ 0 h 13"/>
                  <a:gd name="T8" fmla="*/ 6 w 35"/>
                  <a:gd name="T9" fmla="*/ 13 h 13"/>
                </a:gdLst>
                <a:ahLst/>
                <a:cxnLst>
                  <a:cxn ang="0">
                    <a:pos x="T0" y="T1"/>
                  </a:cxn>
                  <a:cxn ang="0">
                    <a:pos x="T2" y="T3"/>
                  </a:cxn>
                  <a:cxn ang="0">
                    <a:pos x="T4" y="T5"/>
                  </a:cxn>
                  <a:cxn ang="0">
                    <a:pos x="T6" y="T7"/>
                  </a:cxn>
                  <a:cxn ang="0">
                    <a:pos x="T8" y="T9"/>
                  </a:cxn>
                </a:cxnLst>
                <a:rect l="0" t="0" r="r" b="b"/>
                <a:pathLst>
                  <a:path w="35" h="13">
                    <a:moveTo>
                      <a:pt x="6" y="13"/>
                    </a:moveTo>
                    <a:lnTo>
                      <a:pt x="35" y="9"/>
                    </a:lnTo>
                    <a:lnTo>
                      <a:pt x="35" y="0"/>
                    </a:lnTo>
                    <a:lnTo>
                      <a:pt x="0" y="0"/>
                    </a:lnTo>
                    <a:lnTo>
                      <a:pt x="6" y="13"/>
                    </a:lnTo>
                    <a:close/>
                  </a:path>
                </a:pathLst>
              </a:custGeom>
              <a:solidFill>
                <a:srgbClr val="F068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22" name="Freeform 160"/>
              <p:cNvSpPr>
                <a:spLocks noEditPoints="1"/>
              </p:cNvSpPr>
              <p:nvPr/>
            </p:nvSpPr>
            <p:spPr bwMode="auto">
              <a:xfrm>
                <a:off x="8287" y="1322"/>
                <a:ext cx="84" cy="28"/>
              </a:xfrm>
              <a:custGeom>
                <a:avLst/>
                <a:gdLst>
                  <a:gd name="T0" fmla="*/ 43 w 46"/>
                  <a:gd name="T1" fmla="*/ 0 h 15"/>
                  <a:gd name="T2" fmla="*/ 31 w 46"/>
                  <a:gd name="T3" fmla="*/ 0 h 15"/>
                  <a:gd name="T4" fmla="*/ 27 w 46"/>
                  <a:gd name="T5" fmla="*/ 3 h 15"/>
                  <a:gd name="T6" fmla="*/ 19 w 46"/>
                  <a:gd name="T7" fmla="*/ 3 h 15"/>
                  <a:gd name="T8" fmla="*/ 16 w 46"/>
                  <a:gd name="T9" fmla="*/ 0 h 15"/>
                  <a:gd name="T10" fmla="*/ 4 w 46"/>
                  <a:gd name="T11" fmla="*/ 0 h 15"/>
                  <a:gd name="T12" fmla="*/ 0 w 46"/>
                  <a:gd name="T13" fmla="*/ 4 h 15"/>
                  <a:gd name="T14" fmla="*/ 0 w 46"/>
                  <a:gd name="T15" fmla="*/ 11 h 15"/>
                  <a:gd name="T16" fmla="*/ 4 w 46"/>
                  <a:gd name="T17" fmla="*/ 15 h 15"/>
                  <a:gd name="T18" fmla="*/ 15 w 46"/>
                  <a:gd name="T19" fmla="*/ 15 h 15"/>
                  <a:gd name="T20" fmla="*/ 19 w 46"/>
                  <a:gd name="T21" fmla="*/ 11 h 15"/>
                  <a:gd name="T22" fmla="*/ 20 w 46"/>
                  <a:gd name="T23" fmla="*/ 5 h 15"/>
                  <a:gd name="T24" fmla="*/ 27 w 46"/>
                  <a:gd name="T25" fmla="*/ 5 h 15"/>
                  <a:gd name="T26" fmla="*/ 27 w 46"/>
                  <a:gd name="T27" fmla="*/ 11 h 15"/>
                  <a:gd name="T28" fmla="*/ 32 w 46"/>
                  <a:gd name="T29" fmla="*/ 15 h 15"/>
                  <a:gd name="T30" fmla="*/ 43 w 46"/>
                  <a:gd name="T31" fmla="*/ 15 h 15"/>
                  <a:gd name="T32" fmla="*/ 46 w 46"/>
                  <a:gd name="T33" fmla="*/ 11 h 15"/>
                  <a:gd name="T34" fmla="*/ 46 w 46"/>
                  <a:gd name="T35" fmla="*/ 4 h 15"/>
                  <a:gd name="T36" fmla="*/ 43 w 46"/>
                  <a:gd name="T37" fmla="*/ 0 h 15"/>
                  <a:gd name="T38" fmla="*/ 16 w 46"/>
                  <a:gd name="T39" fmla="*/ 11 h 15"/>
                  <a:gd name="T40" fmla="*/ 15 w 46"/>
                  <a:gd name="T41" fmla="*/ 12 h 15"/>
                  <a:gd name="T42" fmla="*/ 4 w 46"/>
                  <a:gd name="T43" fmla="*/ 12 h 15"/>
                  <a:gd name="T44" fmla="*/ 2 w 46"/>
                  <a:gd name="T45" fmla="*/ 11 h 15"/>
                  <a:gd name="T46" fmla="*/ 2 w 46"/>
                  <a:gd name="T47" fmla="*/ 4 h 15"/>
                  <a:gd name="T48" fmla="*/ 4 w 46"/>
                  <a:gd name="T49" fmla="*/ 1 h 15"/>
                  <a:gd name="T50" fmla="*/ 16 w 46"/>
                  <a:gd name="T51" fmla="*/ 1 h 15"/>
                  <a:gd name="T52" fmla="*/ 17 w 46"/>
                  <a:gd name="T53" fmla="*/ 4 h 15"/>
                  <a:gd name="T54" fmla="*/ 16 w 46"/>
                  <a:gd name="T55" fmla="*/ 11 h 15"/>
                  <a:gd name="T56" fmla="*/ 44 w 46"/>
                  <a:gd name="T57" fmla="*/ 11 h 15"/>
                  <a:gd name="T58" fmla="*/ 43 w 46"/>
                  <a:gd name="T59" fmla="*/ 12 h 15"/>
                  <a:gd name="T60" fmla="*/ 32 w 46"/>
                  <a:gd name="T61" fmla="*/ 12 h 15"/>
                  <a:gd name="T62" fmla="*/ 29 w 46"/>
                  <a:gd name="T63" fmla="*/ 11 h 15"/>
                  <a:gd name="T64" fmla="*/ 28 w 46"/>
                  <a:gd name="T65" fmla="*/ 4 h 15"/>
                  <a:gd name="T66" fmla="*/ 31 w 46"/>
                  <a:gd name="T67" fmla="*/ 1 h 15"/>
                  <a:gd name="T68" fmla="*/ 43 w 46"/>
                  <a:gd name="T69" fmla="*/ 1 h 15"/>
                  <a:gd name="T70" fmla="*/ 44 w 46"/>
                  <a:gd name="T71" fmla="*/ 4 h 15"/>
                  <a:gd name="T72" fmla="*/ 44 w 46"/>
                  <a:gd name="T73"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5">
                    <a:moveTo>
                      <a:pt x="43" y="0"/>
                    </a:moveTo>
                    <a:cubicBezTo>
                      <a:pt x="31" y="0"/>
                      <a:pt x="31" y="0"/>
                      <a:pt x="31" y="0"/>
                    </a:cubicBezTo>
                    <a:cubicBezTo>
                      <a:pt x="29" y="0"/>
                      <a:pt x="27" y="1"/>
                      <a:pt x="27" y="3"/>
                    </a:cubicBezTo>
                    <a:cubicBezTo>
                      <a:pt x="19" y="3"/>
                      <a:pt x="19" y="3"/>
                      <a:pt x="19" y="3"/>
                    </a:cubicBezTo>
                    <a:cubicBezTo>
                      <a:pt x="19" y="1"/>
                      <a:pt x="17" y="0"/>
                      <a:pt x="16" y="0"/>
                    </a:cubicBezTo>
                    <a:cubicBezTo>
                      <a:pt x="4" y="0"/>
                      <a:pt x="4" y="0"/>
                      <a:pt x="4" y="0"/>
                    </a:cubicBezTo>
                    <a:cubicBezTo>
                      <a:pt x="2" y="0"/>
                      <a:pt x="0" y="1"/>
                      <a:pt x="0" y="4"/>
                    </a:cubicBezTo>
                    <a:cubicBezTo>
                      <a:pt x="0" y="11"/>
                      <a:pt x="0" y="11"/>
                      <a:pt x="0" y="11"/>
                    </a:cubicBezTo>
                    <a:cubicBezTo>
                      <a:pt x="0" y="14"/>
                      <a:pt x="2" y="15"/>
                      <a:pt x="4" y="15"/>
                    </a:cubicBezTo>
                    <a:cubicBezTo>
                      <a:pt x="15" y="15"/>
                      <a:pt x="15" y="15"/>
                      <a:pt x="15" y="15"/>
                    </a:cubicBezTo>
                    <a:cubicBezTo>
                      <a:pt x="17" y="15"/>
                      <a:pt x="19" y="14"/>
                      <a:pt x="19" y="11"/>
                    </a:cubicBezTo>
                    <a:cubicBezTo>
                      <a:pt x="20" y="5"/>
                      <a:pt x="20" y="5"/>
                      <a:pt x="20" y="5"/>
                    </a:cubicBezTo>
                    <a:cubicBezTo>
                      <a:pt x="27" y="5"/>
                      <a:pt x="27" y="5"/>
                      <a:pt x="27" y="5"/>
                    </a:cubicBezTo>
                    <a:cubicBezTo>
                      <a:pt x="27" y="11"/>
                      <a:pt x="27" y="11"/>
                      <a:pt x="27" y="11"/>
                    </a:cubicBezTo>
                    <a:cubicBezTo>
                      <a:pt x="27" y="14"/>
                      <a:pt x="29" y="15"/>
                      <a:pt x="32" y="15"/>
                    </a:cubicBezTo>
                    <a:cubicBezTo>
                      <a:pt x="43" y="15"/>
                      <a:pt x="43" y="15"/>
                      <a:pt x="43" y="15"/>
                    </a:cubicBezTo>
                    <a:cubicBezTo>
                      <a:pt x="45" y="15"/>
                      <a:pt x="46" y="14"/>
                      <a:pt x="46" y="11"/>
                    </a:cubicBezTo>
                    <a:cubicBezTo>
                      <a:pt x="46" y="4"/>
                      <a:pt x="46" y="4"/>
                      <a:pt x="46" y="4"/>
                    </a:cubicBezTo>
                    <a:cubicBezTo>
                      <a:pt x="46" y="1"/>
                      <a:pt x="45" y="0"/>
                      <a:pt x="43" y="0"/>
                    </a:cubicBezTo>
                    <a:close/>
                    <a:moveTo>
                      <a:pt x="16" y="11"/>
                    </a:moveTo>
                    <a:cubicBezTo>
                      <a:pt x="16" y="12"/>
                      <a:pt x="16" y="12"/>
                      <a:pt x="15" y="12"/>
                    </a:cubicBezTo>
                    <a:cubicBezTo>
                      <a:pt x="4" y="12"/>
                      <a:pt x="4" y="12"/>
                      <a:pt x="4" y="12"/>
                    </a:cubicBezTo>
                    <a:cubicBezTo>
                      <a:pt x="3" y="12"/>
                      <a:pt x="2" y="12"/>
                      <a:pt x="2" y="11"/>
                    </a:cubicBezTo>
                    <a:cubicBezTo>
                      <a:pt x="2" y="4"/>
                      <a:pt x="2" y="4"/>
                      <a:pt x="2" y="4"/>
                    </a:cubicBezTo>
                    <a:cubicBezTo>
                      <a:pt x="2" y="3"/>
                      <a:pt x="3" y="1"/>
                      <a:pt x="4" y="1"/>
                    </a:cubicBezTo>
                    <a:cubicBezTo>
                      <a:pt x="16" y="1"/>
                      <a:pt x="16" y="1"/>
                      <a:pt x="16" y="1"/>
                    </a:cubicBezTo>
                    <a:cubicBezTo>
                      <a:pt x="16" y="1"/>
                      <a:pt x="17" y="3"/>
                      <a:pt x="17" y="4"/>
                    </a:cubicBezTo>
                    <a:cubicBezTo>
                      <a:pt x="16" y="11"/>
                      <a:pt x="16" y="11"/>
                      <a:pt x="16" y="11"/>
                    </a:cubicBezTo>
                    <a:close/>
                    <a:moveTo>
                      <a:pt x="44" y="11"/>
                    </a:moveTo>
                    <a:cubicBezTo>
                      <a:pt x="44" y="12"/>
                      <a:pt x="43" y="12"/>
                      <a:pt x="43" y="12"/>
                    </a:cubicBezTo>
                    <a:cubicBezTo>
                      <a:pt x="32" y="12"/>
                      <a:pt x="32" y="12"/>
                      <a:pt x="32" y="12"/>
                    </a:cubicBezTo>
                    <a:cubicBezTo>
                      <a:pt x="31" y="12"/>
                      <a:pt x="29" y="12"/>
                      <a:pt x="29" y="11"/>
                    </a:cubicBezTo>
                    <a:cubicBezTo>
                      <a:pt x="28" y="4"/>
                      <a:pt x="28" y="4"/>
                      <a:pt x="28" y="4"/>
                    </a:cubicBezTo>
                    <a:cubicBezTo>
                      <a:pt x="28" y="3"/>
                      <a:pt x="29" y="1"/>
                      <a:pt x="31" y="1"/>
                    </a:cubicBezTo>
                    <a:cubicBezTo>
                      <a:pt x="43" y="1"/>
                      <a:pt x="43" y="1"/>
                      <a:pt x="43" y="1"/>
                    </a:cubicBezTo>
                    <a:cubicBezTo>
                      <a:pt x="43" y="1"/>
                      <a:pt x="44" y="3"/>
                      <a:pt x="44" y="4"/>
                    </a:cubicBezTo>
                    <a:cubicBezTo>
                      <a:pt x="44" y="11"/>
                      <a:pt x="44" y="11"/>
                      <a:pt x="44"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23" name="Freeform 161"/>
              <p:cNvSpPr>
                <a:spLocks/>
              </p:cNvSpPr>
              <p:nvPr/>
            </p:nvSpPr>
            <p:spPr bwMode="auto">
              <a:xfrm>
                <a:off x="7988" y="1678"/>
                <a:ext cx="479" cy="36"/>
              </a:xfrm>
              <a:custGeom>
                <a:avLst/>
                <a:gdLst>
                  <a:gd name="T0" fmla="*/ 0 w 263"/>
                  <a:gd name="T1" fmla="*/ 0 h 20"/>
                  <a:gd name="T2" fmla="*/ 23 w 263"/>
                  <a:gd name="T3" fmla="*/ 20 h 20"/>
                  <a:gd name="T4" fmla="*/ 240 w 263"/>
                  <a:gd name="T5" fmla="*/ 20 h 20"/>
                  <a:gd name="T6" fmla="*/ 263 w 263"/>
                  <a:gd name="T7" fmla="*/ 0 h 20"/>
                  <a:gd name="T8" fmla="*/ 0 w 263"/>
                  <a:gd name="T9" fmla="*/ 0 h 20"/>
                </a:gdLst>
                <a:ahLst/>
                <a:cxnLst>
                  <a:cxn ang="0">
                    <a:pos x="T0" y="T1"/>
                  </a:cxn>
                  <a:cxn ang="0">
                    <a:pos x="T2" y="T3"/>
                  </a:cxn>
                  <a:cxn ang="0">
                    <a:pos x="T4" y="T5"/>
                  </a:cxn>
                  <a:cxn ang="0">
                    <a:pos x="T6" y="T7"/>
                  </a:cxn>
                  <a:cxn ang="0">
                    <a:pos x="T8" y="T9"/>
                  </a:cxn>
                </a:cxnLst>
                <a:rect l="0" t="0" r="r" b="b"/>
                <a:pathLst>
                  <a:path w="263" h="20">
                    <a:moveTo>
                      <a:pt x="0" y="0"/>
                    </a:moveTo>
                    <a:cubicBezTo>
                      <a:pt x="7" y="7"/>
                      <a:pt x="14" y="14"/>
                      <a:pt x="23" y="20"/>
                    </a:cubicBezTo>
                    <a:cubicBezTo>
                      <a:pt x="240" y="20"/>
                      <a:pt x="240" y="20"/>
                      <a:pt x="240" y="20"/>
                    </a:cubicBezTo>
                    <a:cubicBezTo>
                      <a:pt x="249" y="14"/>
                      <a:pt x="256" y="7"/>
                      <a:pt x="263" y="0"/>
                    </a:cubicBezTo>
                    <a:lnTo>
                      <a:pt x="0" y="0"/>
                    </a:lnTo>
                    <a:close/>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24" name="Freeform 162"/>
              <p:cNvSpPr>
                <a:spLocks/>
              </p:cNvSpPr>
              <p:nvPr/>
            </p:nvSpPr>
            <p:spPr bwMode="auto">
              <a:xfrm>
                <a:off x="7886" y="1446"/>
                <a:ext cx="255" cy="197"/>
              </a:xfrm>
              <a:custGeom>
                <a:avLst/>
                <a:gdLst>
                  <a:gd name="T0" fmla="*/ 113 w 140"/>
                  <a:gd name="T1" fmla="*/ 0 h 108"/>
                  <a:gd name="T2" fmla="*/ 0 w 140"/>
                  <a:gd name="T3" fmla="*/ 0 h 108"/>
                  <a:gd name="T4" fmla="*/ 39 w 140"/>
                  <a:gd name="T5" fmla="*/ 108 h 108"/>
                  <a:gd name="T6" fmla="*/ 140 w 140"/>
                  <a:gd name="T7" fmla="*/ 108 h 108"/>
                  <a:gd name="T8" fmla="*/ 113 w 140"/>
                  <a:gd name="T9" fmla="*/ 0 h 108"/>
                </a:gdLst>
                <a:ahLst/>
                <a:cxnLst>
                  <a:cxn ang="0">
                    <a:pos x="T0" y="T1"/>
                  </a:cxn>
                  <a:cxn ang="0">
                    <a:pos x="T2" y="T3"/>
                  </a:cxn>
                  <a:cxn ang="0">
                    <a:pos x="T4" y="T5"/>
                  </a:cxn>
                  <a:cxn ang="0">
                    <a:pos x="T6" y="T7"/>
                  </a:cxn>
                  <a:cxn ang="0">
                    <a:pos x="T8" y="T9"/>
                  </a:cxn>
                </a:cxnLst>
                <a:rect l="0" t="0" r="r" b="b"/>
                <a:pathLst>
                  <a:path w="140" h="108">
                    <a:moveTo>
                      <a:pt x="113" y="0"/>
                    </a:moveTo>
                    <a:cubicBezTo>
                      <a:pt x="0" y="0"/>
                      <a:pt x="0" y="0"/>
                      <a:pt x="0" y="0"/>
                    </a:cubicBezTo>
                    <a:cubicBezTo>
                      <a:pt x="1" y="41"/>
                      <a:pt x="15" y="78"/>
                      <a:pt x="39" y="108"/>
                    </a:cubicBezTo>
                    <a:cubicBezTo>
                      <a:pt x="140" y="108"/>
                      <a:pt x="140" y="108"/>
                      <a:pt x="140" y="108"/>
                    </a:cubicBezTo>
                    <a:lnTo>
                      <a:pt x="113" y="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25" name="Freeform 163"/>
              <p:cNvSpPr>
                <a:spLocks/>
              </p:cNvSpPr>
              <p:nvPr/>
            </p:nvSpPr>
            <p:spPr bwMode="auto">
              <a:xfrm>
                <a:off x="7957" y="1643"/>
                <a:ext cx="184" cy="35"/>
              </a:xfrm>
              <a:custGeom>
                <a:avLst/>
                <a:gdLst>
                  <a:gd name="T0" fmla="*/ 101 w 101"/>
                  <a:gd name="T1" fmla="*/ 0 h 19"/>
                  <a:gd name="T2" fmla="*/ 0 w 101"/>
                  <a:gd name="T3" fmla="*/ 0 h 19"/>
                  <a:gd name="T4" fmla="*/ 17 w 101"/>
                  <a:gd name="T5" fmla="*/ 19 h 19"/>
                  <a:gd name="T6" fmla="*/ 101 w 101"/>
                  <a:gd name="T7" fmla="*/ 19 h 19"/>
                  <a:gd name="T8" fmla="*/ 101 w 101"/>
                  <a:gd name="T9" fmla="*/ 0 h 19"/>
                </a:gdLst>
                <a:ahLst/>
                <a:cxnLst>
                  <a:cxn ang="0">
                    <a:pos x="T0" y="T1"/>
                  </a:cxn>
                  <a:cxn ang="0">
                    <a:pos x="T2" y="T3"/>
                  </a:cxn>
                  <a:cxn ang="0">
                    <a:pos x="T4" y="T5"/>
                  </a:cxn>
                  <a:cxn ang="0">
                    <a:pos x="T6" y="T7"/>
                  </a:cxn>
                  <a:cxn ang="0">
                    <a:pos x="T8" y="T9"/>
                  </a:cxn>
                </a:cxnLst>
                <a:rect l="0" t="0" r="r" b="b"/>
                <a:pathLst>
                  <a:path w="101" h="19">
                    <a:moveTo>
                      <a:pt x="101" y="0"/>
                    </a:moveTo>
                    <a:cubicBezTo>
                      <a:pt x="0" y="0"/>
                      <a:pt x="0" y="0"/>
                      <a:pt x="0" y="0"/>
                    </a:cubicBezTo>
                    <a:cubicBezTo>
                      <a:pt x="5" y="7"/>
                      <a:pt x="10" y="13"/>
                      <a:pt x="17" y="19"/>
                    </a:cubicBezTo>
                    <a:cubicBezTo>
                      <a:pt x="101" y="19"/>
                      <a:pt x="101" y="19"/>
                      <a:pt x="101" y="19"/>
                    </a:cubicBezTo>
                    <a:lnTo>
                      <a:pt x="101" y="0"/>
                    </a:lnTo>
                    <a:close/>
                  </a:path>
                </a:pathLst>
              </a:custGeom>
              <a:solidFill>
                <a:srgbClr val="52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26" name="Freeform 164"/>
              <p:cNvSpPr>
                <a:spLocks/>
              </p:cNvSpPr>
              <p:nvPr/>
            </p:nvSpPr>
            <p:spPr bwMode="auto">
              <a:xfrm>
                <a:off x="8141" y="1643"/>
                <a:ext cx="91" cy="35"/>
              </a:xfrm>
              <a:custGeom>
                <a:avLst/>
                <a:gdLst>
                  <a:gd name="T0" fmla="*/ 0 w 91"/>
                  <a:gd name="T1" fmla="*/ 35 h 35"/>
                  <a:gd name="T2" fmla="*/ 91 w 91"/>
                  <a:gd name="T3" fmla="*/ 35 h 35"/>
                  <a:gd name="T4" fmla="*/ 91 w 91"/>
                  <a:gd name="T5" fmla="*/ 18 h 35"/>
                  <a:gd name="T6" fmla="*/ 0 w 91"/>
                  <a:gd name="T7" fmla="*/ 0 h 35"/>
                  <a:gd name="T8" fmla="*/ 0 w 91"/>
                  <a:gd name="T9" fmla="*/ 35 h 35"/>
                </a:gdLst>
                <a:ahLst/>
                <a:cxnLst>
                  <a:cxn ang="0">
                    <a:pos x="T0" y="T1"/>
                  </a:cxn>
                  <a:cxn ang="0">
                    <a:pos x="T2" y="T3"/>
                  </a:cxn>
                  <a:cxn ang="0">
                    <a:pos x="T4" y="T5"/>
                  </a:cxn>
                  <a:cxn ang="0">
                    <a:pos x="T6" y="T7"/>
                  </a:cxn>
                  <a:cxn ang="0">
                    <a:pos x="T8" y="T9"/>
                  </a:cxn>
                </a:cxnLst>
                <a:rect l="0" t="0" r="r" b="b"/>
                <a:pathLst>
                  <a:path w="91" h="35">
                    <a:moveTo>
                      <a:pt x="0" y="35"/>
                    </a:moveTo>
                    <a:lnTo>
                      <a:pt x="91" y="35"/>
                    </a:lnTo>
                    <a:lnTo>
                      <a:pt x="91" y="18"/>
                    </a:lnTo>
                    <a:lnTo>
                      <a:pt x="0" y="0"/>
                    </a:lnTo>
                    <a:lnTo>
                      <a:pt x="0" y="35"/>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27" name="Freeform 165"/>
              <p:cNvSpPr>
                <a:spLocks/>
              </p:cNvSpPr>
              <p:nvPr/>
            </p:nvSpPr>
            <p:spPr bwMode="auto">
              <a:xfrm>
                <a:off x="8310" y="1335"/>
                <a:ext cx="19" cy="38"/>
              </a:xfrm>
              <a:custGeom>
                <a:avLst/>
                <a:gdLst>
                  <a:gd name="T0" fmla="*/ 19 w 19"/>
                  <a:gd name="T1" fmla="*/ 38 h 38"/>
                  <a:gd name="T2" fmla="*/ 19 w 19"/>
                  <a:gd name="T3" fmla="*/ 0 h 38"/>
                  <a:gd name="T4" fmla="*/ 0 w 19"/>
                  <a:gd name="T5" fmla="*/ 38 h 38"/>
                  <a:gd name="T6" fmla="*/ 19 w 19"/>
                  <a:gd name="T7" fmla="*/ 38 h 38"/>
                </a:gdLst>
                <a:ahLst/>
                <a:cxnLst>
                  <a:cxn ang="0">
                    <a:pos x="T0" y="T1"/>
                  </a:cxn>
                  <a:cxn ang="0">
                    <a:pos x="T2" y="T3"/>
                  </a:cxn>
                  <a:cxn ang="0">
                    <a:pos x="T4" y="T5"/>
                  </a:cxn>
                  <a:cxn ang="0">
                    <a:pos x="T6" y="T7"/>
                  </a:cxn>
                </a:cxnLst>
                <a:rect l="0" t="0" r="r" b="b"/>
                <a:pathLst>
                  <a:path w="19" h="38">
                    <a:moveTo>
                      <a:pt x="19" y="38"/>
                    </a:moveTo>
                    <a:lnTo>
                      <a:pt x="19" y="0"/>
                    </a:lnTo>
                    <a:lnTo>
                      <a:pt x="0" y="38"/>
                    </a:lnTo>
                    <a:lnTo>
                      <a:pt x="19" y="38"/>
                    </a:lnTo>
                    <a:close/>
                  </a:path>
                </a:pathLst>
              </a:custGeom>
              <a:solidFill>
                <a:srgbClr val="9376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28" name="Freeform 166"/>
              <p:cNvSpPr>
                <a:spLocks/>
              </p:cNvSpPr>
              <p:nvPr/>
            </p:nvSpPr>
            <p:spPr bwMode="auto">
              <a:xfrm>
                <a:off x="8314" y="1382"/>
                <a:ext cx="44" cy="15"/>
              </a:xfrm>
              <a:custGeom>
                <a:avLst/>
                <a:gdLst>
                  <a:gd name="T0" fmla="*/ 12 w 24"/>
                  <a:gd name="T1" fmla="*/ 8 h 8"/>
                  <a:gd name="T2" fmla="*/ 24 w 24"/>
                  <a:gd name="T3" fmla="*/ 0 h 8"/>
                  <a:gd name="T4" fmla="*/ 0 w 24"/>
                  <a:gd name="T5" fmla="*/ 0 h 8"/>
                  <a:gd name="T6" fmla="*/ 12 w 24"/>
                  <a:gd name="T7" fmla="*/ 8 h 8"/>
                </a:gdLst>
                <a:ahLst/>
                <a:cxnLst>
                  <a:cxn ang="0">
                    <a:pos x="T0" y="T1"/>
                  </a:cxn>
                  <a:cxn ang="0">
                    <a:pos x="T2" y="T3"/>
                  </a:cxn>
                  <a:cxn ang="0">
                    <a:pos x="T4" y="T5"/>
                  </a:cxn>
                  <a:cxn ang="0">
                    <a:pos x="T6" y="T7"/>
                  </a:cxn>
                </a:cxnLst>
                <a:rect l="0" t="0" r="r" b="b"/>
                <a:pathLst>
                  <a:path w="24" h="8">
                    <a:moveTo>
                      <a:pt x="12" y="8"/>
                    </a:moveTo>
                    <a:cubicBezTo>
                      <a:pt x="18" y="8"/>
                      <a:pt x="22" y="6"/>
                      <a:pt x="24" y="0"/>
                    </a:cubicBezTo>
                    <a:cubicBezTo>
                      <a:pt x="0" y="0"/>
                      <a:pt x="0" y="0"/>
                      <a:pt x="0" y="0"/>
                    </a:cubicBezTo>
                    <a:cubicBezTo>
                      <a:pt x="2" y="6"/>
                      <a:pt x="7" y="8"/>
                      <a:pt x="1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29" name="Oval 167"/>
              <p:cNvSpPr>
                <a:spLocks noChangeArrowheads="1"/>
              </p:cNvSpPr>
              <p:nvPr/>
            </p:nvSpPr>
            <p:spPr bwMode="auto">
              <a:xfrm>
                <a:off x="8310" y="1333"/>
                <a:ext cx="6" cy="9"/>
              </a:xfrm>
              <a:prstGeom prst="ellipse">
                <a:avLst/>
              </a:pr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30" name="Oval 168"/>
              <p:cNvSpPr>
                <a:spLocks noChangeArrowheads="1"/>
              </p:cNvSpPr>
              <p:nvPr/>
            </p:nvSpPr>
            <p:spPr bwMode="auto">
              <a:xfrm>
                <a:off x="8354" y="1333"/>
                <a:ext cx="7" cy="9"/>
              </a:xfrm>
              <a:prstGeom prst="ellipse">
                <a:avLst/>
              </a:pr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232" name="Oval 169"/>
            <p:cNvSpPr>
              <a:spLocks noChangeArrowheads="1"/>
            </p:cNvSpPr>
            <p:nvPr/>
          </p:nvSpPr>
          <p:spPr bwMode="auto">
            <a:xfrm>
              <a:off x="13128228" y="1725613"/>
              <a:ext cx="1090612" cy="1096963"/>
            </a:xfrm>
            <a:prstGeom prst="ellipse">
              <a:avLst/>
            </a:prstGeom>
            <a:solidFill>
              <a:schemeClr val="tx1">
                <a:alpha val="50000"/>
              </a:schemeClr>
            </a:solidFill>
            <a:ln w="28575" cap="flat">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33" name="Oval 169"/>
            <p:cNvSpPr>
              <a:spLocks noChangeArrowheads="1"/>
            </p:cNvSpPr>
            <p:nvPr/>
          </p:nvSpPr>
          <p:spPr bwMode="auto">
            <a:xfrm>
              <a:off x="13132196" y="1725613"/>
              <a:ext cx="1090612" cy="1096963"/>
            </a:xfrm>
            <a:prstGeom prst="ellipse">
              <a:avLst/>
            </a:prstGeom>
            <a:noFill/>
            <a:ln w="28575" cap="flat">
              <a:solidFill>
                <a:srgbClr val="BA202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pic>
        <p:nvPicPr>
          <p:cNvPr id="188" name="Picture 187"/>
          <p:cNvPicPr>
            <a:picLocks noChangeAspect="1"/>
          </p:cNvPicPr>
          <p:nvPr/>
        </p:nvPicPr>
        <p:blipFill>
          <a:blip r:embed="rId3"/>
          <a:stretch>
            <a:fillRect/>
          </a:stretch>
        </p:blipFill>
        <p:spPr>
          <a:xfrm>
            <a:off x="10111807" y="1717944"/>
            <a:ext cx="1117966" cy="1117964"/>
          </a:xfrm>
          <a:prstGeom prst="rect">
            <a:avLst/>
          </a:prstGeom>
        </p:spPr>
      </p:pic>
      <p:sp>
        <p:nvSpPr>
          <p:cNvPr id="41" name="TextBox 40"/>
          <p:cNvSpPr txBox="1"/>
          <p:nvPr/>
        </p:nvSpPr>
        <p:spPr>
          <a:xfrm>
            <a:off x="313214" y="5527520"/>
            <a:ext cx="11053403" cy="677108"/>
          </a:xfrm>
          <a:prstGeom prst="rect">
            <a:avLst/>
          </a:prstGeom>
          <a:noFill/>
        </p:spPr>
        <p:txBody>
          <a:bodyPr wrap="square" lIns="146304" tIns="91440" rIns="146304" bIns="91440" rtlCol="0">
            <a:spAutoFit/>
          </a:bodyPr>
          <a:lstStyle/>
          <a:p>
            <a:r>
              <a:rPr lang="en-US" sz="1600" b="1" dirty="0">
                <a:solidFill>
                  <a:srgbClr val="505050"/>
                </a:solidFill>
                <a:cs typeface="Segoe UI Semibold" panose="020B0702040204020203" pitchFamily="34" charset="0"/>
              </a:rPr>
              <a:t>Three</a:t>
            </a:r>
            <a:r>
              <a:rPr lang="en-US" sz="1600" dirty="0">
                <a:solidFill>
                  <a:srgbClr val="505050"/>
                </a:solidFill>
                <a:cs typeface="Segoe UI Semibold" panose="020B0702040204020203" pitchFamily="34" charset="0"/>
              </a:rPr>
              <a:t/>
            </a:r>
            <a:br>
              <a:rPr lang="en-US" sz="1600" dirty="0">
                <a:solidFill>
                  <a:srgbClr val="505050"/>
                </a:solidFill>
                <a:cs typeface="Segoe UI Semibold" panose="020B0702040204020203" pitchFamily="34" charset="0"/>
              </a:rPr>
            </a:br>
            <a:r>
              <a:rPr lang="en-US" sz="1600" dirty="0">
                <a:solidFill>
                  <a:srgbClr val="505050"/>
                </a:solidFill>
              </a:rPr>
              <a:t>Security policy transparently rewrites query to apply filter predicate</a:t>
            </a:r>
          </a:p>
        </p:txBody>
      </p:sp>
      <p:sp>
        <p:nvSpPr>
          <p:cNvPr id="30" name="Rectangle 29"/>
          <p:cNvSpPr/>
          <p:nvPr/>
        </p:nvSpPr>
        <p:spPr>
          <a:xfrm>
            <a:off x="4446796" y="1470618"/>
            <a:ext cx="3148597" cy="3345223"/>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37160" rIns="182880" bIns="91440" rtlCol="0" anchor="t" anchorCtr="0"/>
          <a:lstStyle/>
          <a:p>
            <a:pPr algn="ctr"/>
            <a:r>
              <a:rPr lang="en-US" sz="2400" dirty="0">
                <a:solidFill>
                  <a:srgbClr val="505050"/>
                </a:solidFill>
                <a:latin typeface="Segoe UI Light"/>
              </a:rPr>
              <a:t>Database</a:t>
            </a:r>
          </a:p>
        </p:txBody>
      </p:sp>
      <p:sp>
        <p:nvSpPr>
          <p:cNvPr id="6" name="TextBox 5"/>
          <p:cNvSpPr txBox="1"/>
          <p:nvPr/>
        </p:nvSpPr>
        <p:spPr>
          <a:xfrm>
            <a:off x="6433563" y="2228753"/>
            <a:ext cx="1652269" cy="544680"/>
          </a:xfrm>
          <a:prstGeom prst="rect">
            <a:avLst/>
          </a:prstGeom>
          <a:noFill/>
        </p:spPr>
        <p:txBody>
          <a:bodyPr wrap="square" lIns="182828" tIns="146262" rIns="182828" bIns="146262" rtlCol="0">
            <a:spAutoFit/>
          </a:bodyPr>
          <a:lstStyle/>
          <a:p>
            <a:pPr>
              <a:lnSpc>
                <a:spcPct val="90000"/>
              </a:lnSpc>
              <a:spcAft>
                <a:spcPts val="600"/>
              </a:spcAft>
            </a:pPr>
            <a:endParaRPr lang="en-US" dirty="0">
              <a:solidFill>
                <a:srgbClr val="BA141A"/>
              </a:solidFill>
            </a:endParaRPr>
          </a:p>
        </p:txBody>
      </p:sp>
      <p:sp>
        <p:nvSpPr>
          <p:cNvPr id="8" name="Rectangle 7"/>
          <p:cNvSpPr/>
          <p:nvPr/>
        </p:nvSpPr>
        <p:spPr>
          <a:xfrm>
            <a:off x="6158200" y="3271329"/>
            <a:ext cx="5420373" cy="1923331"/>
          </a:xfrm>
          <a:prstGeom prst="rect">
            <a:avLst/>
          </a:prstGeom>
          <a:solidFill>
            <a:schemeClr val="bg1">
              <a:lumMod val="20000"/>
              <a:lumOff val="80000"/>
            </a:schemeClr>
          </a:solidFill>
          <a:ln w="63500">
            <a:solidFill>
              <a:schemeClr val="bg2"/>
            </a:solidFill>
            <a:miter lim="800000"/>
          </a:ln>
        </p:spPr>
        <p:txBody>
          <a:bodyPr wrap="square" lIns="146304" tIns="146304" rIns="146304" bIns="146304" anchor="ctr" anchorCtr="0">
            <a:noAutofit/>
          </a:bodyPr>
          <a:lstStyle/>
          <a:p>
            <a:pPr>
              <a:lnSpc>
                <a:spcPct val="107000"/>
              </a:lnSpc>
            </a:pPr>
            <a:r>
              <a:rPr lang="en-US" sz="1100" dirty="0">
                <a:solidFill>
                  <a:srgbClr val="505050"/>
                </a:solidFill>
                <a:latin typeface="Consolas" panose="020B0609020204030204" pitchFamily="49" charset="0"/>
                <a:ea typeface="Calibri" panose="020F0502020204030204" pitchFamily="34" charset="0"/>
                <a:cs typeface="Consolas" panose="020B0609020204030204" pitchFamily="49" charset="0"/>
              </a:rPr>
              <a:t>CREATE FUNCTION dbo.fn_securitypredicate(@wing int)</a:t>
            </a:r>
          </a:p>
          <a:p>
            <a:pPr>
              <a:lnSpc>
                <a:spcPct val="107000"/>
              </a:lnSpc>
            </a:pPr>
            <a:r>
              <a:rPr lang="en-US" sz="1100" dirty="0">
                <a:solidFill>
                  <a:srgbClr val="505050"/>
                </a:solidFill>
                <a:latin typeface="Consolas" panose="020B0609020204030204" pitchFamily="49" charset="0"/>
                <a:ea typeface="Calibri" panose="020F0502020204030204" pitchFamily="34" charset="0"/>
                <a:cs typeface="Consolas" panose="020B0609020204030204" pitchFamily="49" charset="0"/>
              </a:rPr>
              <a:t>    RETURNS TABLE WITH SCHEMABINDING AS</a:t>
            </a:r>
          </a:p>
          <a:p>
            <a:pPr>
              <a:lnSpc>
                <a:spcPct val="107000"/>
              </a:lnSpc>
            </a:pPr>
            <a:r>
              <a:rPr lang="en-US" sz="1100" dirty="0">
                <a:solidFill>
                  <a:srgbClr val="505050"/>
                </a:solidFill>
                <a:latin typeface="Consolas" panose="020B0609020204030204" pitchFamily="49" charset="0"/>
                <a:ea typeface="Calibri" panose="020F0502020204030204" pitchFamily="34" charset="0"/>
                <a:cs typeface="Consolas" panose="020B0609020204030204" pitchFamily="49" charset="0"/>
              </a:rPr>
              <a:t>    return SELECT 1 as [fn_securitypredicate_result] FROM</a:t>
            </a:r>
          </a:p>
          <a:p>
            <a:pPr>
              <a:lnSpc>
                <a:spcPct val="107000"/>
              </a:lnSpc>
            </a:pPr>
            <a:r>
              <a:rPr lang="en-US" sz="1100" dirty="0">
                <a:solidFill>
                  <a:srgbClr val="505050"/>
                </a:solidFill>
                <a:latin typeface="Consolas" panose="020B0609020204030204" pitchFamily="49" charset="0"/>
                <a:ea typeface="Calibri" panose="020F0502020204030204" pitchFamily="34" charset="0"/>
                <a:cs typeface="Consolas" panose="020B0609020204030204" pitchFamily="49" charset="0"/>
              </a:rPr>
              <a:t>        StaffDuties d INNER JOIN Employees e </a:t>
            </a:r>
          </a:p>
          <a:p>
            <a:pPr>
              <a:lnSpc>
                <a:spcPct val="107000"/>
              </a:lnSpc>
            </a:pPr>
            <a:r>
              <a:rPr lang="en-US" sz="1100" dirty="0">
                <a:solidFill>
                  <a:srgbClr val="505050"/>
                </a:solidFill>
                <a:latin typeface="Consolas" panose="020B0609020204030204" pitchFamily="49" charset="0"/>
                <a:ea typeface="Calibri" panose="020F0502020204030204" pitchFamily="34" charset="0"/>
                <a:cs typeface="Consolas" panose="020B0609020204030204" pitchFamily="49" charset="0"/>
              </a:rPr>
              <a:t>        ON (d.EmpId = e.EmpId) </a:t>
            </a:r>
          </a:p>
          <a:p>
            <a:pPr>
              <a:lnSpc>
                <a:spcPct val="107000"/>
              </a:lnSpc>
            </a:pPr>
            <a:r>
              <a:rPr lang="en-US" sz="1100" dirty="0">
                <a:solidFill>
                  <a:srgbClr val="505050"/>
                </a:solidFill>
                <a:latin typeface="Consolas" panose="020B0609020204030204" pitchFamily="49" charset="0"/>
                <a:ea typeface="Calibri" panose="020F0502020204030204" pitchFamily="34" charset="0"/>
                <a:cs typeface="Consolas" panose="020B0609020204030204" pitchFamily="49" charset="0"/>
              </a:rPr>
              <a:t>        WHERE e.UserSID = SUSER_SID() AND @wing = d.Wing;</a:t>
            </a:r>
          </a:p>
          <a:p>
            <a:pPr>
              <a:lnSpc>
                <a:spcPct val="107000"/>
              </a:lnSpc>
            </a:pPr>
            <a:endParaRPr lang="en-US" sz="1100" dirty="0">
              <a:solidFill>
                <a:srgbClr val="505050"/>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100" dirty="0">
                <a:solidFill>
                  <a:srgbClr val="505050"/>
                </a:solidFill>
                <a:latin typeface="Consolas" panose="020B0609020204030204" pitchFamily="49" charset="0"/>
                <a:ea typeface="Calibri" panose="020F0502020204030204" pitchFamily="34" charset="0"/>
                <a:cs typeface="Consolas" panose="020B0609020204030204" pitchFamily="49" charset="0"/>
              </a:rPr>
              <a:t>CREATE SECURITY POLICY dbo.SecPol</a:t>
            </a:r>
          </a:p>
          <a:p>
            <a:pPr>
              <a:lnSpc>
                <a:spcPct val="107000"/>
              </a:lnSpc>
            </a:pPr>
            <a:r>
              <a:rPr lang="en-US" sz="1100" dirty="0">
                <a:solidFill>
                  <a:srgbClr val="505050"/>
                </a:solidFill>
                <a:latin typeface="Consolas" panose="020B0609020204030204" pitchFamily="49" charset="0"/>
                <a:ea typeface="Calibri" panose="020F0502020204030204" pitchFamily="34" charset="0"/>
                <a:cs typeface="Consolas" panose="020B0609020204030204" pitchFamily="49" charset="0"/>
              </a:rPr>
              <a:t>    ADD FILTER PREDICATE dbo.fn_securitypredicate(Wing) ON Patients</a:t>
            </a:r>
          </a:p>
          <a:p>
            <a:pPr>
              <a:lnSpc>
                <a:spcPct val="107000"/>
              </a:lnSpc>
            </a:pPr>
            <a:r>
              <a:rPr lang="en-US" sz="1100" dirty="0">
                <a:solidFill>
                  <a:srgbClr val="505050"/>
                </a:solidFill>
                <a:latin typeface="Consolas" panose="020B0609020204030204" pitchFamily="49" charset="0"/>
                <a:ea typeface="Calibri" panose="020F0502020204030204" pitchFamily="34" charset="0"/>
                <a:cs typeface="Consolas" panose="020B0609020204030204" pitchFamily="49" charset="0"/>
              </a:rPr>
              <a:t>    WITH (STATE = ON)</a:t>
            </a:r>
          </a:p>
        </p:txBody>
      </p:sp>
      <p:grpSp>
        <p:nvGrpSpPr>
          <p:cNvPr id="28" name="Group 27"/>
          <p:cNvGrpSpPr/>
          <p:nvPr/>
        </p:nvGrpSpPr>
        <p:grpSpPr>
          <a:xfrm>
            <a:off x="4831820" y="2135990"/>
            <a:ext cx="2399469" cy="1330078"/>
            <a:chOff x="4464620" y="2717243"/>
            <a:chExt cx="2904044" cy="1609775"/>
          </a:xfrm>
          <a:solidFill>
            <a:schemeClr val="bg1"/>
          </a:solidFill>
        </p:grpSpPr>
        <p:sp>
          <p:nvSpPr>
            <p:cNvPr id="4" name="Down Arrow 3"/>
            <p:cNvSpPr/>
            <p:nvPr/>
          </p:nvSpPr>
          <p:spPr bwMode="auto">
            <a:xfrm>
              <a:off x="5021100" y="3742227"/>
              <a:ext cx="281726" cy="584791"/>
            </a:xfrm>
            <a:prstGeom prst="downArrow">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a:endParaRPr lang="en-US" sz="2000" dirty="0">
                <a:solidFill>
                  <a:srgbClr val="BA141A"/>
                </a:solidFill>
              </a:endParaRPr>
            </a:p>
          </p:txBody>
        </p:sp>
        <p:sp>
          <p:nvSpPr>
            <p:cNvPr id="7" name="Rectangle 6"/>
            <p:cNvSpPr/>
            <p:nvPr/>
          </p:nvSpPr>
          <p:spPr bwMode="auto">
            <a:xfrm>
              <a:off x="6035321" y="2717243"/>
              <a:ext cx="1333343" cy="11976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a:r>
                <a:rPr lang="en-US" sz="1100" dirty="0">
                  <a:solidFill>
                    <a:srgbClr val="FFFFFF"/>
                  </a:solidFill>
                </a:rPr>
                <a:t>Filter</a:t>
              </a:r>
              <a:br>
                <a:rPr lang="en-US" sz="1100" dirty="0">
                  <a:solidFill>
                    <a:srgbClr val="FFFFFF"/>
                  </a:solidFill>
                </a:rPr>
              </a:br>
              <a:r>
                <a:rPr lang="en-US" sz="1100" dirty="0">
                  <a:solidFill>
                    <a:srgbClr val="FFFFFF"/>
                  </a:solidFill>
                </a:rPr>
                <a:t>Predicate:</a:t>
              </a:r>
            </a:p>
            <a:p>
              <a:pPr algn="ctr" defTabSz="932114"/>
              <a:r>
                <a:rPr lang="en-US" sz="1100" dirty="0">
                  <a:solidFill>
                    <a:srgbClr val="FFFFFF"/>
                  </a:solidFill>
                </a:rPr>
                <a:t>INNER </a:t>
              </a:r>
              <a:br>
                <a:rPr lang="en-US" sz="1100" dirty="0">
                  <a:solidFill>
                    <a:srgbClr val="FFFFFF"/>
                  </a:solidFill>
                </a:rPr>
              </a:br>
              <a:r>
                <a:rPr lang="en-US" sz="1100" dirty="0">
                  <a:solidFill>
                    <a:srgbClr val="FFFFFF"/>
                  </a:solidFill>
                </a:rPr>
                <a:t>JOIN…</a:t>
              </a:r>
            </a:p>
          </p:txBody>
        </p:sp>
        <p:sp>
          <p:nvSpPr>
            <p:cNvPr id="18" name="Rectangle 17"/>
            <p:cNvSpPr/>
            <p:nvPr/>
          </p:nvSpPr>
          <p:spPr bwMode="auto">
            <a:xfrm>
              <a:off x="4464620" y="2719203"/>
              <a:ext cx="1420557" cy="119803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a:r>
                <a:rPr lang="en-US" dirty="0">
                  <a:solidFill>
                    <a:srgbClr val="FFFFFF"/>
                  </a:solidFill>
                  <a:latin typeface="Segoe UI Light"/>
                </a:rPr>
                <a:t>Security</a:t>
              </a:r>
            </a:p>
            <a:p>
              <a:pPr algn="ctr" defTabSz="932114"/>
              <a:r>
                <a:rPr lang="en-US" dirty="0">
                  <a:solidFill>
                    <a:srgbClr val="FFFFFF"/>
                  </a:solidFill>
                  <a:latin typeface="Segoe UI Light"/>
                </a:rPr>
                <a:t>Policy</a:t>
              </a:r>
            </a:p>
          </p:txBody>
        </p:sp>
      </p:grpSp>
      <p:sp>
        <p:nvSpPr>
          <p:cNvPr id="17" name="Rectangle 16"/>
          <p:cNvSpPr/>
          <p:nvPr/>
        </p:nvSpPr>
        <p:spPr>
          <a:xfrm>
            <a:off x="482721" y="3327436"/>
            <a:ext cx="1678500" cy="5156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rgbClr val="FFFFFF"/>
                </a:solidFill>
              </a:rPr>
              <a:t>Application</a:t>
            </a:r>
          </a:p>
        </p:txBody>
      </p:sp>
      <p:graphicFrame>
        <p:nvGraphicFramePr>
          <p:cNvPr id="26" name="Table 25"/>
          <p:cNvGraphicFramePr>
            <a:graphicFrameLocks noGrp="1"/>
          </p:cNvGraphicFramePr>
          <p:nvPr>
            <p:extLst/>
          </p:nvPr>
        </p:nvGraphicFramePr>
        <p:xfrm>
          <a:off x="4831819" y="3468810"/>
          <a:ext cx="1178298" cy="1085961"/>
        </p:xfrm>
        <a:graphic>
          <a:graphicData uri="http://schemas.openxmlformats.org/drawingml/2006/table">
            <a:tbl>
              <a:tblPr firstRow="1" bandRow="1">
                <a:tableStyleId>{5C22544A-7EE6-4342-B048-85BDC9FD1C3A}</a:tableStyleId>
              </a:tblPr>
              <a:tblGrid>
                <a:gridCol w="392766">
                  <a:extLst>
                    <a:ext uri="{9D8B030D-6E8A-4147-A177-3AD203B41FA5}">
                      <a16:colId xmlns="" xmlns:a16="http://schemas.microsoft.com/office/drawing/2014/main" val="20000"/>
                    </a:ext>
                  </a:extLst>
                </a:gridCol>
                <a:gridCol w="392766">
                  <a:extLst>
                    <a:ext uri="{9D8B030D-6E8A-4147-A177-3AD203B41FA5}">
                      <a16:colId xmlns="" xmlns:a16="http://schemas.microsoft.com/office/drawing/2014/main" val="20001"/>
                    </a:ext>
                  </a:extLst>
                </a:gridCol>
                <a:gridCol w="392766">
                  <a:extLst>
                    <a:ext uri="{9D8B030D-6E8A-4147-A177-3AD203B41FA5}">
                      <a16:colId xmlns="" xmlns:a16="http://schemas.microsoft.com/office/drawing/2014/main" val="20002"/>
                    </a:ext>
                  </a:extLst>
                </a:gridCol>
              </a:tblGrid>
              <a:tr h="302241">
                <a:tc gridSpan="3">
                  <a:txBody>
                    <a:bodyPr/>
                    <a:lstStyle/>
                    <a:p>
                      <a:pPr algn="ctr"/>
                      <a:r>
                        <a:rPr lang="en-US" sz="1100" b="0" dirty="0" smtClean="0">
                          <a:latin typeface="+mn-lt"/>
                        </a:rPr>
                        <a:t>Patients</a:t>
                      </a:r>
                      <a:endParaRPr lang="en-US" sz="1100" b="0" dirty="0">
                        <a:latin typeface="+mn-lt"/>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hMerge="1">
                  <a:txBody>
                    <a:bodyPr/>
                    <a:lstStyle/>
                    <a:p>
                      <a:endParaRPr lang="en-US" sz="100" dirty="0"/>
                    </a:p>
                  </a:txBody>
                  <a:tcPr/>
                </a:tc>
                <a:tc hMerge="1">
                  <a:txBody>
                    <a:bodyPr/>
                    <a:lstStyle/>
                    <a:p>
                      <a:endParaRPr lang="en-US" sz="100" dirty="0"/>
                    </a:p>
                  </a:txBody>
                  <a:tcPr/>
                </a:tc>
                <a:extLst>
                  <a:ext uri="{0D108BD9-81ED-4DB2-BD59-A6C34878D82A}">
                    <a16:rowId xmlns="" xmlns:a16="http://schemas.microsoft.com/office/drawing/2014/main" val="10000"/>
                  </a:ext>
                </a:extLst>
              </a:tr>
              <a:tr h="195930">
                <a:tc>
                  <a:txBody>
                    <a:bodyPr/>
                    <a:lstStyle/>
                    <a:p>
                      <a:endParaRPr lang="en-US" sz="100" b="1" dirty="0"/>
                    </a:p>
                  </a:txBody>
                  <a:tcPr marL="75552" marR="75552" marT="37776" marB="37776">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40000"/>
                        <a:lumOff val="60000"/>
                      </a:schemeClr>
                    </a:solidFill>
                  </a:tcPr>
                </a:tc>
                <a:tc>
                  <a:txBody>
                    <a:bodyPr/>
                    <a:lstStyle/>
                    <a:p>
                      <a:endParaRPr lang="en-US" sz="100" b="1" dirty="0">
                        <a:solidFill>
                          <a:schemeClr val="tx1"/>
                        </a:solidFill>
                      </a:endParaRPr>
                    </a:p>
                  </a:txBody>
                  <a:tcPr marL="75552" marR="75552" marT="37776" marB="37776">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40000"/>
                        <a:lumOff val="60000"/>
                      </a:schemeClr>
                    </a:solidFill>
                  </a:tcPr>
                </a:tc>
                <a:tc>
                  <a:txBody>
                    <a:bodyPr/>
                    <a:lstStyle/>
                    <a:p>
                      <a:endParaRPr lang="en-US" sz="100" b="1" dirty="0"/>
                    </a:p>
                  </a:txBody>
                  <a:tcPr marL="75552" marR="75552" marT="37776" marB="37776">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40000"/>
                        <a:lumOff val="60000"/>
                      </a:schemeClr>
                    </a:solidFill>
                  </a:tcPr>
                </a:tc>
                <a:extLst>
                  <a:ext uri="{0D108BD9-81ED-4DB2-BD59-A6C34878D82A}">
                    <a16:rowId xmlns="" xmlns:a16="http://schemas.microsoft.com/office/drawing/2014/main" val="10001"/>
                  </a:ext>
                </a:extLst>
              </a:tr>
              <a:tr h="195930">
                <a:tc>
                  <a:txBody>
                    <a:bodyPr/>
                    <a:lstStyle/>
                    <a:p>
                      <a:endParaRPr lang="en-US" sz="100" b="1" dirty="0"/>
                    </a:p>
                  </a:txBody>
                  <a:tcPr marL="75552" marR="75552" marT="37776" marB="37776">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endParaRPr lang="en-US" sz="100" b="1" dirty="0">
                        <a:solidFill>
                          <a:schemeClr val="tx1"/>
                        </a:solidFill>
                      </a:endParaRPr>
                    </a:p>
                  </a:txBody>
                  <a:tcPr marL="75552" marR="75552" marT="37776" marB="37776">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endParaRPr lang="en-US" sz="100" b="1" dirty="0"/>
                    </a:p>
                  </a:txBody>
                  <a:tcPr marL="75552" marR="75552" marT="37776" marB="37776">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 xmlns:a16="http://schemas.microsoft.com/office/drawing/2014/main" val="10002"/>
                  </a:ext>
                </a:extLst>
              </a:tr>
              <a:tr h="195930">
                <a:tc>
                  <a:txBody>
                    <a:bodyPr/>
                    <a:lstStyle/>
                    <a:p>
                      <a:endParaRPr lang="en-US" sz="100" b="1" dirty="0"/>
                    </a:p>
                  </a:txBody>
                  <a:tcPr marL="75552" marR="75552" marT="37776" marB="37776">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40000"/>
                        <a:lumOff val="60000"/>
                      </a:schemeClr>
                    </a:solidFill>
                  </a:tcPr>
                </a:tc>
                <a:tc>
                  <a:txBody>
                    <a:bodyPr/>
                    <a:lstStyle/>
                    <a:p>
                      <a:endParaRPr lang="en-US" sz="100" b="1" dirty="0">
                        <a:solidFill>
                          <a:schemeClr val="tx1"/>
                        </a:solidFill>
                      </a:endParaRPr>
                    </a:p>
                  </a:txBody>
                  <a:tcPr marL="75552" marR="75552" marT="37776" marB="37776">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40000"/>
                        <a:lumOff val="60000"/>
                      </a:schemeClr>
                    </a:solidFill>
                  </a:tcPr>
                </a:tc>
                <a:tc>
                  <a:txBody>
                    <a:bodyPr/>
                    <a:lstStyle/>
                    <a:p>
                      <a:endParaRPr lang="en-US" sz="100" b="1" dirty="0"/>
                    </a:p>
                  </a:txBody>
                  <a:tcPr marL="75552" marR="75552" marT="37776" marB="37776">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40000"/>
                        <a:lumOff val="60000"/>
                      </a:schemeClr>
                    </a:solidFill>
                  </a:tcPr>
                </a:tc>
                <a:extLst>
                  <a:ext uri="{0D108BD9-81ED-4DB2-BD59-A6C34878D82A}">
                    <a16:rowId xmlns="" xmlns:a16="http://schemas.microsoft.com/office/drawing/2014/main" val="10003"/>
                  </a:ext>
                </a:extLst>
              </a:tr>
              <a:tr h="195930">
                <a:tc>
                  <a:txBody>
                    <a:bodyPr/>
                    <a:lstStyle/>
                    <a:p>
                      <a:endParaRPr lang="en-US" sz="100" b="1" dirty="0"/>
                    </a:p>
                  </a:txBody>
                  <a:tcPr marL="75552" marR="75552" marT="37776" marB="37776">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endParaRPr lang="en-US" sz="100" b="1" dirty="0">
                        <a:solidFill>
                          <a:schemeClr val="tx1"/>
                        </a:solidFill>
                      </a:endParaRPr>
                    </a:p>
                  </a:txBody>
                  <a:tcPr marL="75552" marR="75552" marT="37776" marB="37776">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endParaRPr lang="en-US" sz="100" b="1" dirty="0"/>
                    </a:p>
                  </a:txBody>
                  <a:tcPr marL="75552" marR="75552" marT="37776" marB="37776">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 xmlns:a16="http://schemas.microsoft.com/office/drawing/2014/main" val="10004"/>
                  </a:ext>
                </a:extLst>
              </a:tr>
            </a:tbl>
          </a:graphicData>
        </a:graphic>
      </p:graphicFrame>
      <p:cxnSp>
        <p:nvCxnSpPr>
          <p:cNvPr id="40" name="Straight Arrow Connector 39"/>
          <p:cNvCxnSpPr/>
          <p:nvPr/>
        </p:nvCxnSpPr>
        <p:spPr>
          <a:xfrm>
            <a:off x="1321971" y="2840671"/>
            <a:ext cx="0" cy="454072"/>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8" idx="0"/>
          </p:cNvCxnSpPr>
          <p:nvPr/>
        </p:nvCxnSpPr>
        <p:spPr>
          <a:xfrm rot="16200000" flipV="1">
            <a:off x="7546263" y="1949205"/>
            <a:ext cx="1112680" cy="1531567"/>
          </a:xfrm>
          <a:prstGeom prst="bentConnector2">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05230" y="3981267"/>
            <a:ext cx="2319250" cy="476605"/>
          </a:xfrm>
          <a:prstGeom prst="rect">
            <a:avLst/>
          </a:prstGeom>
          <a:solidFill>
            <a:schemeClr val="bg1">
              <a:lumMod val="20000"/>
              <a:lumOff val="80000"/>
            </a:schemeClr>
          </a:solidFill>
          <a:ln w="63500">
            <a:solidFill>
              <a:schemeClr val="bg2"/>
            </a:solidFill>
            <a:miter lim="800000"/>
          </a:ln>
        </p:spPr>
        <p:txBody>
          <a:bodyPr wrap="square" lIns="146304" tIns="146304" rIns="146304" bIns="146304" anchor="ctr" anchorCtr="0">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algn="ctr"/>
            <a:r>
              <a:rPr lang="en-US" sz="1100" dirty="0">
                <a:solidFill>
                  <a:srgbClr val="505050"/>
                </a:solidFill>
              </a:rPr>
              <a:t>SELECT * FROM Patients</a:t>
            </a:r>
          </a:p>
        </p:txBody>
      </p:sp>
      <p:sp>
        <p:nvSpPr>
          <p:cNvPr id="42" name="TextBox 41"/>
          <p:cNvSpPr txBox="1"/>
          <p:nvPr/>
        </p:nvSpPr>
        <p:spPr>
          <a:xfrm>
            <a:off x="6152690" y="3915780"/>
            <a:ext cx="5194877" cy="657744"/>
          </a:xfrm>
          <a:prstGeom prst="rect">
            <a:avLst/>
          </a:prstGeom>
          <a:solidFill>
            <a:schemeClr val="bg1">
              <a:lumMod val="20000"/>
              <a:lumOff val="80000"/>
            </a:schemeClr>
          </a:solidFill>
          <a:ln w="63500">
            <a:solidFill>
              <a:schemeClr val="bg2"/>
            </a:solidFill>
            <a:miter lim="800000"/>
          </a:ln>
        </p:spPr>
        <p:txBody>
          <a:bodyPr wrap="square" lIns="146304" tIns="146304" rIns="146304" bIns="146304" anchor="ctr" anchorCtr="0">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00" dirty="0">
                <a:solidFill>
                  <a:srgbClr val="505050"/>
                </a:solidFill>
              </a:rPr>
              <a:t>SELECT * FROM Patients</a:t>
            </a:r>
          </a:p>
          <a:p>
            <a:r>
              <a:rPr lang="en-US" sz="1100" dirty="0">
                <a:solidFill>
                  <a:srgbClr val="505050"/>
                </a:solidFill>
              </a:rPr>
              <a:t>   SEMIJOIN APPLY dbo.fn_securitypredicate(patients.Wing);</a:t>
            </a:r>
          </a:p>
        </p:txBody>
      </p:sp>
      <p:sp>
        <p:nvSpPr>
          <p:cNvPr id="43" name="TextBox 42"/>
          <p:cNvSpPr txBox="1"/>
          <p:nvPr/>
        </p:nvSpPr>
        <p:spPr>
          <a:xfrm>
            <a:off x="6152689" y="4727070"/>
            <a:ext cx="5199642" cy="694532"/>
          </a:xfrm>
          <a:prstGeom prst="rect">
            <a:avLst/>
          </a:prstGeom>
          <a:solidFill>
            <a:schemeClr val="bg1">
              <a:lumMod val="20000"/>
              <a:lumOff val="80000"/>
            </a:schemeClr>
          </a:solidFill>
          <a:ln w="63500">
            <a:solidFill>
              <a:schemeClr val="bg2"/>
            </a:solidFill>
            <a:miter lim="800000"/>
          </a:ln>
        </p:spPr>
        <p:txBody>
          <a:bodyPr wrap="square" lIns="146304" tIns="146304" rIns="146304" bIns="146304" anchor="ctr" anchorCtr="0">
            <a:no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00" dirty="0">
                <a:solidFill>
                  <a:srgbClr val="505050"/>
                </a:solidFill>
              </a:rPr>
              <a:t>SELECT Patients.* FROM Patients,</a:t>
            </a:r>
          </a:p>
          <a:p>
            <a:r>
              <a:rPr lang="en-US" sz="1100" dirty="0">
                <a:solidFill>
                  <a:srgbClr val="505050"/>
                </a:solidFill>
              </a:rPr>
              <a:t>   StaffDuties d INNER JOIN Employees e ON (d.EmpId = e.EmpId) </a:t>
            </a:r>
          </a:p>
          <a:p>
            <a:r>
              <a:rPr lang="en-US" sz="1100" dirty="0">
                <a:solidFill>
                  <a:srgbClr val="505050"/>
                </a:solidFill>
              </a:rPr>
              <a:t>   WHERE e.UserSID = SUSER_SID() AND Patients.wing = d.Wing;</a:t>
            </a:r>
          </a:p>
        </p:txBody>
      </p:sp>
      <p:sp>
        <p:nvSpPr>
          <p:cNvPr id="39" name="Title 1"/>
          <p:cNvSpPr txBox="1">
            <a:spLocks/>
          </p:cNvSpPr>
          <p:nvPr/>
        </p:nvSpPr>
        <p:spPr>
          <a:xfrm>
            <a:off x="275113" y="29689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RLS in three steps</a:t>
            </a:r>
          </a:p>
        </p:txBody>
      </p:sp>
      <p:grpSp>
        <p:nvGrpSpPr>
          <p:cNvPr id="183" name="Group 182"/>
          <p:cNvGrpSpPr/>
          <p:nvPr/>
        </p:nvGrpSpPr>
        <p:grpSpPr>
          <a:xfrm>
            <a:off x="762988" y="1268941"/>
            <a:ext cx="1117966" cy="1580939"/>
            <a:chOff x="1174284" y="1268940"/>
            <a:chExt cx="1117966" cy="1580939"/>
          </a:xfrm>
        </p:grpSpPr>
        <p:sp>
          <p:nvSpPr>
            <p:cNvPr id="38" name="TextBox 37"/>
            <p:cNvSpPr txBox="1"/>
            <p:nvPr/>
          </p:nvSpPr>
          <p:spPr>
            <a:xfrm>
              <a:off x="1247290" y="1268940"/>
              <a:ext cx="971956" cy="544680"/>
            </a:xfrm>
            <a:prstGeom prst="rect">
              <a:avLst/>
            </a:prstGeom>
            <a:noFill/>
          </p:spPr>
          <p:txBody>
            <a:bodyPr wrap="none" lIns="182828" tIns="146262" rIns="182828" bIns="146262" rtlCol="0">
              <a:spAutoFit/>
            </a:bodyPr>
            <a:lstStyle/>
            <a:p>
              <a:pPr algn="ctr">
                <a:lnSpc>
                  <a:spcPct val="90000"/>
                </a:lnSpc>
                <a:spcAft>
                  <a:spcPts val="600"/>
                </a:spcAft>
              </a:pPr>
              <a:r>
                <a:rPr lang="en-US" dirty="0">
                  <a:solidFill>
                    <a:srgbClr val="505050"/>
                  </a:solidFill>
                </a:rPr>
                <a:t>Nurse</a:t>
              </a:r>
            </a:p>
          </p:txBody>
        </p:sp>
        <p:pic>
          <p:nvPicPr>
            <p:cNvPr id="181" name="Picture 180"/>
            <p:cNvPicPr>
              <a:picLocks noChangeAspect="1"/>
            </p:cNvPicPr>
            <p:nvPr/>
          </p:nvPicPr>
          <p:blipFill>
            <a:blip r:embed="rId4"/>
            <a:stretch>
              <a:fillRect/>
            </a:stretch>
          </p:blipFill>
          <p:spPr>
            <a:xfrm>
              <a:off x="1174284" y="1723315"/>
              <a:ext cx="1117966" cy="1126564"/>
            </a:xfrm>
            <a:prstGeom prst="rect">
              <a:avLst/>
            </a:prstGeom>
          </p:spPr>
        </p:pic>
      </p:grpSp>
      <p:sp>
        <p:nvSpPr>
          <p:cNvPr id="19" name="TextBox 18"/>
          <p:cNvSpPr txBox="1"/>
          <p:nvPr/>
        </p:nvSpPr>
        <p:spPr>
          <a:xfrm>
            <a:off x="9650292" y="1268941"/>
            <a:ext cx="1918754" cy="544680"/>
          </a:xfrm>
          <a:prstGeom prst="rect">
            <a:avLst/>
          </a:prstGeom>
          <a:noFill/>
        </p:spPr>
        <p:txBody>
          <a:bodyPr wrap="none" lIns="182828" tIns="146262" rIns="182828" bIns="146262" rtlCol="0">
            <a:spAutoFit/>
          </a:bodyPr>
          <a:lstStyle/>
          <a:p>
            <a:pPr>
              <a:lnSpc>
                <a:spcPct val="90000"/>
              </a:lnSpc>
              <a:spcAft>
                <a:spcPts val="600"/>
              </a:spcAft>
            </a:pPr>
            <a:r>
              <a:rPr lang="en-US" dirty="0">
                <a:solidFill>
                  <a:srgbClr val="505050"/>
                </a:solidFill>
              </a:rPr>
              <a:t>Policy manager</a:t>
            </a:r>
          </a:p>
        </p:txBody>
      </p:sp>
      <p:sp>
        <p:nvSpPr>
          <p:cNvPr id="236" name="Bent Arrow 235"/>
          <p:cNvSpPr/>
          <p:nvPr/>
        </p:nvSpPr>
        <p:spPr bwMode="auto">
          <a:xfrm rot="5400000">
            <a:off x="8462092" y="3483725"/>
            <a:ext cx="420364" cy="357354"/>
          </a:xfrm>
          <a:prstGeom prst="ben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U-Turn Arrow 238"/>
          <p:cNvSpPr/>
          <p:nvPr/>
        </p:nvSpPr>
        <p:spPr bwMode="auto">
          <a:xfrm rot="5400000">
            <a:off x="11228772" y="4533644"/>
            <a:ext cx="615950" cy="302159"/>
          </a:xfrm>
          <a:prstGeom prst="uturnArrow">
            <a:avLst>
              <a:gd name="adj1" fmla="val 29728"/>
              <a:gd name="adj2" fmla="val 25000"/>
              <a:gd name="adj3" fmla="val 25001"/>
              <a:gd name="adj4" fmla="val 43750"/>
              <a:gd name="adj5" fmla="val 10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529737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88"/>
                                        </p:tgtEl>
                                      </p:cBhvr>
                                    </p:animEffect>
                                    <p:set>
                                      <p:cBhvr>
                                        <p:cTn id="27" dur="1" fill="hold">
                                          <p:stCondLst>
                                            <p:cond delay="499"/>
                                          </p:stCondLst>
                                        </p:cTn>
                                        <p:tgtEl>
                                          <p:spTgt spid="18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5"/>
                                        </p:tgtEl>
                                      </p:cBhvr>
                                    </p:animEffect>
                                    <p:set>
                                      <p:cBhvr>
                                        <p:cTn id="30" dur="1" fill="hold">
                                          <p:stCondLst>
                                            <p:cond delay="499"/>
                                          </p:stCondLst>
                                        </p:cTn>
                                        <p:tgtEl>
                                          <p:spTgt spid="45"/>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1"/>
                                        </p:tgtEl>
                                      </p:cBhvr>
                                    </p:animEffect>
                                    <p:set>
                                      <p:cBhvr>
                                        <p:cTn id="33" dur="1" fill="hold">
                                          <p:stCondLst>
                                            <p:cond delay="499"/>
                                          </p:stCondLst>
                                        </p:cTn>
                                        <p:tgtEl>
                                          <p:spTgt spid="31"/>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par>
                          <p:cTn id="38" fill="hold">
                            <p:stCondLst>
                              <p:cond delay="1000"/>
                            </p:stCondLst>
                            <p:childTnLst>
                              <p:par>
                                <p:cTn id="39" presetID="22" presetClass="entr" presetSubtype="1"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up)">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34"/>
                                        </p:tgtEl>
                                      </p:cBhvr>
                                    </p:animEffect>
                                    <p:set>
                                      <p:cBhvr>
                                        <p:cTn id="46" dur="1" fill="hold">
                                          <p:stCondLst>
                                            <p:cond delay="499"/>
                                          </p:stCondLst>
                                        </p:cTn>
                                        <p:tgtEl>
                                          <p:spTgt spid="34"/>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childTnLst>
                          </p:cTn>
                        </p:par>
                        <p:par>
                          <p:cTn id="50" fill="hold">
                            <p:stCondLst>
                              <p:cond delay="500"/>
                            </p:stCondLst>
                            <p:childTnLst>
                              <p:par>
                                <p:cTn id="51" presetID="0" presetClass="path" presetSubtype="0" accel="50000" decel="50000" fill="hold" grpId="0" nodeType="afterEffect">
                                  <p:stCondLst>
                                    <p:cond delay="0"/>
                                  </p:stCondLst>
                                  <p:childTnLst>
                                    <p:animMotion origin="layout" path="M -2.92736E-6 1.72946E-6 L -2.92736E-6 0.00023 L 0.31163 -0.00182 C 0.32121 -0.00204 0.32951 -0.00522 0.33857 -0.00704 C 0.34163 -0.00772 0.3447 -0.00863 0.34776 -0.00885 C 0.36015 -0.00999 0.37253 -0.00999 0.38504 -0.01044 C 0.39538 -0.01498 0.39053 -0.01271 0.39947 -0.01748 C 0.40049 -0.01816 0.40164 -0.01861 0.40253 -0.01929 C 0.40394 -0.02043 0.40521 -0.02179 0.40662 -0.0227 C 0.40776 -0.02361 0.40891 -0.02361 0.40981 -0.02451 C 0.41198 -0.02656 0.41364 -0.03019 0.41594 -0.03132 L 0.42219 -0.03495 C 0.42296 -0.03654 0.42334 -0.03881 0.42423 -0.04017 C 0.42628 -0.04358 0.42794 -0.04403 0.43036 -0.04539 C 0.4324 -0.05016 0.43291 -0.0522 0.4356 -0.05561 C 0.43751 -0.05833 0.44006 -0.05992 0.44172 -0.06264 C 0.44581 -0.06945 0.44377 -0.0665 0.44798 -0.07127 C 0.44836 -0.07308 0.44849 -0.07513 0.449 -0.07649 C 0.44964 -0.07853 0.45053 -0.08012 0.45104 -0.08171 C 0.45206 -0.08557 0.4536 -0.09465 0.45424 -0.09918 C 0.45436 -0.09987 0.45424 -0.10055 0.45424 -0.10077 " pathEditMode="relative" rAng="0" ptsTypes="AAAAAAAAAAAAAAAAAAAAA">
                                      <p:cBhvr>
                                        <p:cTn id="52" dur="2000" fill="hold"/>
                                        <p:tgtEl>
                                          <p:spTgt spid="35"/>
                                        </p:tgtEl>
                                        <p:attrNameLst>
                                          <p:attrName>ppt_x</p:attrName>
                                          <p:attrName>ppt_y</p:attrName>
                                        </p:attrNameLst>
                                      </p:cBhvr>
                                      <p:rCtr x="22712" y="-5039"/>
                                    </p:animMotion>
                                  </p:childTnLst>
                                </p:cTn>
                              </p:par>
                            </p:childTnLst>
                          </p:cTn>
                        </p:par>
                        <p:par>
                          <p:cTn id="53" fill="hold">
                            <p:stCondLst>
                              <p:cond delay="2500"/>
                            </p:stCondLst>
                            <p:childTnLst>
                              <p:par>
                                <p:cTn id="54" presetID="22" presetClass="entr" presetSubtype="1" fill="hold" grpId="0" nodeType="afterEffect">
                                  <p:stCondLst>
                                    <p:cond delay="0"/>
                                  </p:stCondLst>
                                  <p:childTnLst>
                                    <p:set>
                                      <p:cBhvr>
                                        <p:cTn id="55" dur="1" fill="hold">
                                          <p:stCondLst>
                                            <p:cond delay="0"/>
                                          </p:stCondLst>
                                        </p:cTn>
                                        <p:tgtEl>
                                          <p:spTgt spid="236"/>
                                        </p:tgtEl>
                                        <p:attrNameLst>
                                          <p:attrName>style.visibility</p:attrName>
                                        </p:attrNameLst>
                                      </p:cBhvr>
                                      <p:to>
                                        <p:strVal val="visible"/>
                                      </p:to>
                                    </p:set>
                                    <p:animEffect transition="in" filter="wipe(up)">
                                      <p:cBhvr>
                                        <p:cTn id="56" dur="500"/>
                                        <p:tgtEl>
                                          <p:spTgt spid="236"/>
                                        </p:tgtEl>
                                      </p:cBhvr>
                                    </p:animEffect>
                                  </p:childTnLst>
                                </p:cTn>
                              </p:par>
                            </p:childTnLst>
                          </p:cTn>
                        </p:par>
                        <p:par>
                          <p:cTn id="57" fill="hold">
                            <p:stCondLst>
                              <p:cond delay="3000"/>
                            </p:stCondLst>
                            <p:childTnLst>
                              <p:par>
                                <p:cTn id="58" presetID="10" presetClass="entr" presetSubtype="0"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childTnLst>
                          </p:cTn>
                        </p:par>
                        <p:par>
                          <p:cTn id="61" fill="hold">
                            <p:stCondLst>
                              <p:cond delay="3500"/>
                            </p:stCondLst>
                            <p:childTnLst>
                              <p:par>
                                <p:cTn id="62" presetID="22" presetClass="entr" presetSubtype="1" fill="hold" grpId="0" nodeType="afterEffect">
                                  <p:stCondLst>
                                    <p:cond delay="0"/>
                                  </p:stCondLst>
                                  <p:childTnLst>
                                    <p:set>
                                      <p:cBhvr>
                                        <p:cTn id="63" dur="1" fill="hold">
                                          <p:stCondLst>
                                            <p:cond delay="0"/>
                                          </p:stCondLst>
                                        </p:cTn>
                                        <p:tgtEl>
                                          <p:spTgt spid="239"/>
                                        </p:tgtEl>
                                        <p:attrNameLst>
                                          <p:attrName>style.visibility</p:attrName>
                                        </p:attrNameLst>
                                      </p:cBhvr>
                                      <p:to>
                                        <p:strVal val="visible"/>
                                      </p:to>
                                    </p:set>
                                    <p:animEffect transition="in" filter="wipe(up)">
                                      <p:cBhvr>
                                        <p:cTn id="64" dur="500"/>
                                        <p:tgtEl>
                                          <p:spTgt spid="239"/>
                                        </p:tgtEl>
                                      </p:cBhvr>
                                    </p:animEffect>
                                  </p:childTnLst>
                                </p:cTn>
                              </p:par>
                            </p:childTnLst>
                          </p:cTn>
                        </p:par>
                        <p:par>
                          <p:cTn id="65" fill="hold">
                            <p:stCondLst>
                              <p:cond delay="4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4" grpId="0"/>
      <p:bldP spid="34" grpId="1"/>
      <p:bldP spid="41" grpId="0"/>
      <p:bldP spid="8" grpId="0" animBg="1"/>
      <p:bldP spid="8" grpId="1" animBg="1"/>
      <p:bldP spid="35" grpId="0" animBg="1"/>
      <p:bldP spid="42" grpId="0" animBg="1"/>
      <p:bldP spid="43" grpId="0" animBg="1"/>
      <p:bldP spid="236" grpId="0" animBg="1"/>
      <p:bldP spid="23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bg1"/>
                </a:solidFill>
              </a:rPr>
              <a:t>Create </a:t>
            </a:r>
            <a:r>
              <a:rPr lang="en-US" dirty="0" smtClean="0">
                <a:solidFill>
                  <a:schemeClr val="bg1"/>
                </a:solidFill>
              </a:rPr>
              <a:t>security </a:t>
            </a:r>
            <a:r>
              <a:rPr lang="en-US" dirty="0">
                <a:solidFill>
                  <a:schemeClr val="bg1"/>
                </a:solidFill>
              </a:rPr>
              <a:t>p</a:t>
            </a:r>
            <a:r>
              <a:rPr lang="en-US" dirty="0" smtClean="0">
                <a:solidFill>
                  <a:schemeClr val="bg1"/>
                </a:solidFill>
              </a:rPr>
              <a:t>olicy</a:t>
            </a:r>
            <a:r>
              <a:rPr lang="en-US" dirty="0">
                <a:solidFill>
                  <a:schemeClr val="bg1"/>
                </a:solidFill>
              </a:rPr>
              <a:t/>
            </a:r>
            <a:br>
              <a:rPr lang="en-US" dirty="0">
                <a:solidFill>
                  <a:schemeClr val="bg1"/>
                </a:solidFill>
              </a:rPr>
            </a:br>
            <a:endParaRPr lang="en-US" dirty="0">
              <a:solidFill>
                <a:schemeClr val="bg1"/>
              </a:solidFill>
            </a:endParaRPr>
          </a:p>
        </p:txBody>
      </p:sp>
      <p:sp>
        <p:nvSpPr>
          <p:cNvPr id="5" name="Text Placeholder 3"/>
          <p:cNvSpPr txBox="1">
            <a:spLocks/>
          </p:cNvSpPr>
          <p:nvPr/>
        </p:nvSpPr>
        <p:spPr>
          <a:xfrm>
            <a:off x="490396" y="1543092"/>
            <a:ext cx="6886900" cy="5050260"/>
          </a:xfrm>
          <a:prstGeom prst="rect">
            <a:avLst/>
          </a:prstGeom>
          <a:solidFill>
            <a:schemeClr val="bg1">
              <a:lumMod val="20000"/>
              <a:lumOff val="80000"/>
            </a:schemeClr>
          </a:solidFill>
          <a:ln w="63500" cap="sq">
            <a:solidFill>
              <a:srgbClr val="C00000"/>
            </a:solidFill>
            <a:miter lim="800000"/>
          </a:ln>
        </p:spPr>
        <p:txBody>
          <a:bodyPr lIns="182880" tIns="182880" rIns="182880" bIns="182880" anchor="ctr" anchorCtr="0"/>
          <a:lstStyle>
            <a:defPPr>
              <a:defRPr lang="en-US"/>
            </a:defPPr>
            <a:lvl1pPr indent="0" defTabSz="931863" fontAlgn="base">
              <a:lnSpc>
                <a:spcPct val="107000"/>
              </a:lnSpc>
              <a:spcBef>
                <a:spcPct val="20000"/>
              </a:spcBef>
              <a:spcAft>
                <a:spcPct val="0"/>
              </a:spcAft>
              <a:buSzPct val="90000"/>
              <a:buFont typeface="Arial" charset="0"/>
              <a:buNone/>
              <a:defRPr sz="1600">
                <a:solidFill>
                  <a:schemeClr val="tx1">
                    <a:lumMod val="85000"/>
                  </a:schemeClr>
                </a:solidFill>
                <a:latin typeface="Consolas" panose="020B0609020204030204" pitchFamily="49" charset="0"/>
                <a:ea typeface="Calibri" panose="020F0502020204030204" pitchFamily="34" charset="0"/>
                <a:cs typeface="Consolas" panose="020B0609020204030204" pitchFamily="49" charset="0"/>
              </a:defRPr>
            </a:lvl1pPr>
            <a:lvl2pPr marL="584200" indent="-241300" defTabSz="931863" fontAlgn="base">
              <a:lnSpc>
                <a:spcPct val="90000"/>
              </a:lnSpc>
              <a:spcBef>
                <a:spcPct val="20000"/>
              </a:spcBef>
              <a:spcAft>
                <a:spcPct val="0"/>
              </a:spcAft>
              <a:buSzPct val="90000"/>
              <a:buFont typeface="Arial" charset="0"/>
              <a:buChar char="•"/>
              <a:defRPr sz="2400">
                <a:ea typeface="ＭＳ Ｐゴシック" charset="0"/>
              </a:defRPr>
            </a:lvl2pPr>
            <a:lvl3pPr marL="800100" indent="-228600" defTabSz="931863" fontAlgn="base">
              <a:lnSpc>
                <a:spcPct val="90000"/>
              </a:lnSpc>
              <a:spcBef>
                <a:spcPct val="20000"/>
              </a:spcBef>
              <a:spcAft>
                <a:spcPct val="0"/>
              </a:spcAft>
              <a:buSzPct val="90000"/>
              <a:buFont typeface="Arial" charset="0"/>
              <a:buChar char="•"/>
              <a:defRPr sz="2000">
                <a:ea typeface="ＭＳ Ｐゴシック" charset="0"/>
              </a:defRPr>
            </a:lvl3pPr>
            <a:lvl4pPr marL="1028700" indent="-228600" defTabSz="931863" fontAlgn="base">
              <a:lnSpc>
                <a:spcPct val="90000"/>
              </a:lnSpc>
              <a:spcBef>
                <a:spcPct val="20000"/>
              </a:spcBef>
              <a:spcAft>
                <a:spcPct val="0"/>
              </a:spcAft>
              <a:buSzPct val="90000"/>
              <a:buFont typeface="Arial" charset="0"/>
              <a:buChar char="•"/>
              <a:defRPr>
                <a:ea typeface="ＭＳ Ｐゴシック" charset="0"/>
              </a:defRPr>
            </a:lvl4pPr>
            <a:lvl5pPr marL="1257300" indent="-228600" defTabSz="931863" fontAlgn="base">
              <a:lnSpc>
                <a:spcPct val="90000"/>
              </a:lnSpc>
              <a:spcBef>
                <a:spcPct val="20000"/>
              </a:spcBef>
              <a:spcAft>
                <a:spcPct val="0"/>
              </a:spcAft>
              <a:buSzPct val="90000"/>
              <a:buFont typeface="Arial" charset="0"/>
              <a:buChar char="•"/>
              <a:defRPr>
                <a:ea typeface="ＭＳ Ｐゴシック" charset="0"/>
              </a:defRPr>
            </a:lvl5pPr>
            <a:lvl6pPr marL="2565040" indent="-233186">
              <a:spcBef>
                <a:spcPct val="20000"/>
              </a:spcBef>
              <a:buFont typeface="Arial" pitchFamily="34" charset="0"/>
              <a:buChar char="•"/>
              <a:defRPr sz="2000"/>
            </a:lvl6pPr>
            <a:lvl7pPr marL="3031412" indent="-233186">
              <a:spcBef>
                <a:spcPct val="20000"/>
              </a:spcBef>
              <a:buFont typeface="Arial" pitchFamily="34" charset="0"/>
              <a:buChar char="•"/>
              <a:defRPr sz="2000"/>
            </a:lvl7pPr>
            <a:lvl8pPr marL="3497783" indent="-233186">
              <a:spcBef>
                <a:spcPct val="20000"/>
              </a:spcBef>
              <a:buFont typeface="Arial" pitchFamily="34" charset="0"/>
              <a:buChar char="•"/>
              <a:defRPr sz="2000"/>
            </a:lvl8pPr>
            <a:lvl9pPr marL="3964155" indent="-233186">
              <a:spcBef>
                <a:spcPct val="20000"/>
              </a:spcBef>
              <a:buFont typeface="Arial" pitchFamily="34" charset="0"/>
              <a:buChar char="•"/>
              <a:defRPr sz="2000"/>
            </a:lvl9pPr>
          </a:lstStyle>
          <a:p>
            <a:r>
              <a:rPr lang="en-US" sz="1200" dirty="0">
                <a:solidFill>
                  <a:srgbClr val="505050"/>
                </a:solidFill>
              </a:rPr>
              <a:t>-- The following syntax creates a security policy with a filter predicate for the Customer table, and leaves the security policy disabled</a:t>
            </a:r>
          </a:p>
          <a:p>
            <a:r>
              <a:rPr lang="en-US" sz="1200" dirty="0">
                <a:solidFill>
                  <a:srgbClr val="505050"/>
                </a:solidFill>
              </a:rPr>
              <a:t>CREATE SECURITY POLICY [FederatedSecurityPolicy] </a:t>
            </a:r>
          </a:p>
          <a:p>
            <a:r>
              <a:rPr lang="en-US" sz="1200" dirty="0">
                <a:solidFill>
                  <a:srgbClr val="505050"/>
                </a:solidFill>
              </a:rPr>
              <a:t>	ADD FILTER PREDICATE [rls].[fn_securitypredicate]([CustomerId]) </a:t>
            </a:r>
          </a:p>
          <a:p>
            <a:r>
              <a:rPr lang="en-US" sz="1200" dirty="0">
                <a:solidFill>
                  <a:srgbClr val="505050"/>
                </a:solidFill>
              </a:rPr>
              <a:t>	ON [dbo].[Customer];</a:t>
            </a:r>
          </a:p>
          <a:p>
            <a:endParaRPr lang="en-US" sz="1200" dirty="0">
              <a:solidFill>
                <a:srgbClr val="505050"/>
              </a:solidFill>
            </a:endParaRPr>
          </a:p>
          <a:p>
            <a:endParaRPr lang="en-US" sz="1200" dirty="0">
              <a:solidFill>
                <a:srgbClr val="505050"/>
              </a:solidFill>
            </a:endParaRPr>
          </a:p>
          <a:p>
            <a:r>
              <a:rPr lang="en-US" sz="1200" dirty="0">
                <a:solidFill>
                  <a:srgbClr val="505050"/>
                </a:solidFill>
              </a:rPr>
              <a:t>-- Create a new schema and predicate function, which will use the application user ID stored in CONTEXT_INFO to filter rows.</a:t>
            </a:r>
          </a:p>
          <a:p>
            <a:r>
              <a:rPr lang="en-US" sz="1200" dirty="0">
                <a:solidFill>
                  <a:srgbClr val="505050"/>
                </a:solidFill>
              </a:rPr>
              <a:t>CREATE FUNCTION rls.fn_securitypredicate (@AppUserId int)     </a:t>
            </a:r>
          </a:p>
          <a:p>
            <a:r>
              <a:rPr lang="en-US" sz="1200" dirty="0">
                <a:solidFill>
                  <a:srgbClr val="505050"/>
                </a:solidFill>
              </a:rPr>
              <a:t>	RETURNS TABLE     </a:t>
            </a:r>
          </a:p>
          <a:p>
            <a:r>
              <a:rPr lang="en-US" sz="1200" dirty="0">
                <a:solidFill>
                  <a:srgbClr val="505050"/>
                </a:solidFill>
              </a:rPr>
              <a:t>	WITH SCHEMABINDING </a:t>
            </a:r>
          </a:p>
          <a:p>
            <a:r>
              <a:rPr lang="en-US" sz="1200" dirty="0">
                <a:solidFill>
                  <a:srgbClr val="505050"/>
                </a:solidFill>
              </a:rPr>
              <a:t>AS     </a:t>
            </a:r>
          </a:p>
          <a:p>
            <a:r>
              <a:rPr lang="en-US" sz="1200" dirty="0">
                <a:solidFill>
                  <a:srgbClr val="505050"/>
                </a:solidFill>
              </a:rPr>
              <a:t>RETURN (</a:t>
            </a:r>
          </a:p>
          <a:p>
            <a:r>
              <a:rPr lang="en-US" sz="1200" dirty="0">
                <a:solidFill>
                  <a:srgbClr val="505050"/>
                </a:solidFill>
              </a:rPr>
              <a:t>SELECT 1 AS fn_securitypredicate_result     </a:t>
            </a:r>
          </a:p>
          <a:p>
            <a:r>
              <a:rPr lang="en-US" sz="1200" dirty="0">
                <a:solidFill>
                  <a:srgbClr val="505050"/>
                </a:solidFill>
              </a:rPr>
              <a:t>WHERE         </a:t>
            </a:r>
          </a:p>
          <a:p>
            <a:r>
              <a:rPr lang="en-US" sz="1200" dirty="0">
                <a:solidFill>
                  <a:srgbClr val="505050"/>
                </a:solidFill>
              </a:rPr>
              <a:t>	DATABASE_PRINCIPAL_ID() = DATABASE_PRINCIPAL_ID('dbo') -- application context         </a:t>
            </a:r>
          </a:p>
          <a:p>
            <a:r>
              <a:rPr lang="en-US" sz="1200" dirty="0">
                <a:solidFill>
                  <a:srgbClr val="505050"/>
                </a:solidFill>
              </a:rPr>
              <a:t>	AND CONTEXT_INFO() = CONVERT(VARBINARY(128), @AppUserId); </a:t>
            </a:r>
          </a:p>
          <a:p>
            <a:r>
              <a:rPr lang="en-US" sz="1200" dirty="0">
                <a:solidFill>
                  <a:srgbClr val="505050"/>
                </a:solidFill>
              </a:rPr>
              <a:t>GO</a:t>
            </a:r>
          </a:p>
        </p:txBody>
      </p:sp>
      <p:sp>
        <p:nvSpPr>
          <p:cNvPr id="8" name="Text Placeholder 8"/>
          <p:cNvSpPr txBox="1">
            <a:spLocks/>
          </p:cNvSpPr>
          <p:nvPr/>
        </p:nvSpPr>
        <p:spPr>
          <a:xfrm>
            <a:off x="7651293" y="1327090"/>
            <a:ext cx="4180347" cy="2536592"/>
          </a:xfrm>
          <a:prstGeom prst="rect">
            <a:avLst/>
          </a:prstGeom>
        </p:spPr>
        <p:txBody>
          <a:bodyPr vert="horz" wrap="square" lIns="146304" tIns="182880" rIns="146304" bIns="18288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sz="2400" dirty="0">
                <a:solidFill>
                  <a:srgbClr val="505050"/>
                </a:solidFill>
              </a:rPr>
              <a:t>Creates security policy for Row-Level Security</a:t>
            </a:r>
          </a:p>
          <a:p>
            <a:pPr marL="0" indent="0">
              <a:lnSpc>
                <a:spcPct val="100000"/>
              </a:lnSpc>
              <a:spcBef>
                <a:spcPts val="2500"/>
              </a:spcBef>
              <a:buNone/>
            </a:pPr>
            <a:r>
              <a:rPr lang="en-US" sz="2400" dirty="0">
                <a:solidFill>
                  <a:srgbClr val="505050"/>
                </a:solidFill>
              </a:rPr>
              <a:t>These examples demonstrate the use of CREATE SECURITY POLICY syntax</a:t>
            </a:r>
          </a:p>
        </p:txBody>
      </p:sp>
    </p:spTree>
    <p:extLst>
      <p:ext uri="{BB962C8B-B14F-4D97-AF65-F5344CB8AC3E}">
        <p14:creationId xmlns:p14="http://schemas.microsoft.com/office/powerpoint/2010/main" val="3581735016"/>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Rectangle 2"/>
          <p:cNvSpPr/>
          <p:nvPr/>
        </p:nvSpPr>
        <p:spPr>
          <a:xfrm>
            <a:off x="427832" y="5648884"/>
            <a:ext cx="9440862" cy="589518"/>
          </a:xfrm>
          <a:prstGeom prst="rect">
            <a:avLst/>
          </a:prstGeom>
          <a:solidFill>
            <a:schemeClr val="bg2"/>
          </a:solidFill>
        </p:spPr>
        <p:txBody>
          <a:bodyPr wrap="square" lIns="146304" anchor="ctr" anchorCtr="0">
            <a:noAutofit/>
          </a:bodyPr>
          <a:lstStyle/>
          <a:p>
            <a:r>
              <a:rPr lang="en-US" b="1" dirty="0">
                <a:solidFill>
                  <a:srgbClr val="FFFFFF"/>
                </a:solidFill>
              </a:rPr>
              <a:t>* At this time, block predicates are only available as a preview in SQL Database V12.</a:t>
            </a:r>
          </a:p>
        </p:txBody>
      </p:sp>
      <p:sp>
        <p:nvSpPr>
          <p:cNvPr id="5" name="Title 1"/>
          <p:cNvSpPr txBox="1">
            <a:spLocks/>
          </p:cNvSpPr>
          <p:nvPr/>
        </p:nvSpPr>
        <p:spPr>
          <a:xfrm>
            <a:off x="275079" y="296899"/>
            <a:ext cx="1188804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800" b="0" kern="1200" cap="none" spc="-102"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sz="4800" dirty="0">
                <a:solidFill>
                  <a:srgbClr val="505050"/>
                </a:solidFill>
              </a:rPr>
              <a:t>Security predicates</a:t>
            </a:r>
          </a:p>
        </p:txBody>
      </p:sp>
      <p:sp>
        <p:nvSpPr>
          <p:cNvPr id="6" name="Text Placeholder 2"/>
          <p:cNvSpPr txBox="1">
            <a:spLocks/>
          </p:cNvSpPr>
          <p:nvPr/>
        </p:nvSpPr>
        <p:spPr>
          <a:xfrm>
            <a:off x="275431" y="1327091"/>
            <a:ext cx="10393362" cy="3980577"/>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500"/>
              </a:spcBef>
              <a:buNone/>
            </a:pPr>
            <a:r>
              <a:rPr lang="en-US" sz="2400" dirty="0">
                <a:solidFill>
                  <a:srgbClr val="BA141A"/>
                </a:solidFill>
                <a:latin typeface="Segoe UI Light"/>
              </a:rPr>
              <a:t>RLS supports two types of security predicates</a:t>
            </a:r>
          </a:p>
          <a:p>
            <a:pPr marL="241300" lvl="1" indent="0">
              <a:lnSpc>
                <a:spcPct val="100000"/>
              </a:lnSpc>
              <a:spcBef>
                <a:spcPts val="1500"/>
              </a:spcBef>
              <a:buNone/>
            </a:pPr>
            <a:r>
              <a:rPr lang="en-US" sz="1800" dirty="0">
                <a:solidFill>
                  <a:srgbClr val="505050"/>
                </a:solidFill>
              </a:rPr>
              <a:t>Filter predicates silently filter rows available to read operations (SELECT, UPDATE, and DELETE)</a:t>
            </a:r>
          </a:p>
          <a:p>
            <a:pPr marL="241300" lvl="1" indent="0">
              <a:lnSpc>
                <a:spcPct val="100000"/>
              </a:lnSpc>
              <a:spcBef>
                <a:spcPts val="1500"/>
              </a:spcBef>
              <a:buNone/>
            </a:pPr>
            <a:r>
              <a:rPr lang="en-US" sz="1800" dirty="0">
                <a:solidFill>
                  <a:srgbClr val="505050"/>
                </a:solidFill>
              </a:rPr>
              <a:t>Block predicates explicitly block write operations (AFTER INSERT, AFTER UPDATE, BEFORE UPDATE, BEFORE DELETE) that violate predicate*</a:t>
            </a:r>
          </a:p>
          <a:p>
            <a:pPr marL="0" indent="0">
              <a:lnSpc>
                <a:spcPct val="100000"/>
              </a:lnSpc>
              <a:spcBef>
                <a:spcPts val="2000"/>
              </a:spcBef>
              <a:buNone/>
            </a:pPr>
            <a:r>
              <a:rPr lang="en-US" sz="2400" dirty="0">
                <a:solidFill>
                  <a:srgbClr val="BA141A"/>
                </a:solidFill>
                <a:latin typeface="Segoe UI Light"/>
              </a:rPr>
              <a:t>Access to row-level data in table is restricted by security predicate defined as inline table-valued function, which is invoked and enforced by security policy</a:t>
            </a:r>
          </a:p>
          <a:p>
            <a:pPr marL="241300" lvl="1" indent="0">
              <a:lnSpc>
                <a:spcPct val="100000"/>
              </a:lnSpc>
              <a:spcBef>
                <a:spcPts val="1500"/>
              </a:spcBef>
              <a:buNone/>
            </a:pPr>
            <a:r>
              <a:rPr lang="en-US" sz="1800" dirty="0">
                <a:solidFill>
                  <a:srgbClr val="505050"/>
                </a:solidFill>
              </a:rPr>
              <a:t>For filter predicates, no indication to application that rows have been filtered from result set; if all rows are filtered, a null set will be returned</a:t>
            </a:r>
          </a:p>
          <a:p>
            <a:pPr marL="241300" lvl="1" indent="0">
              <a:lnSpc>
                <a:spcPct val="100000"/>
              </a:lnSpc>
              <a:spcBef>
                <a:spcPts val="1500"/>
              </a:spcBef>
              <a:buNone/>
            </a:pPr>
            <a:r>
              <a:rPr lang="en-US" sz="1800" dirty="0">
                <a:solidFill>
                  <a:srgbClr val="505050"/>
                </a:solidFill>
              </a:rPr>
              <a:t>For block predicates, any operations that violate predicate will fail with error</a:t>
            </a:r>
          </a:p>
        </p:txBody>
      </p:sp>
    </p:spTree>
    <p:extLst>
      <p:ext uri="{BB962C8B-B14F-4D97-AF65-F5344CB8AC3E}">
        <p14:creationId xmlns:p14="http://schemas.microsoft.com/office/powerpoint/2010/main" val="2068031862"/>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p:cNvSpPr txBox="1">
            <a:spLocks/>
          </p:cNvSpPr>
          <p:nvPr/>
        </p:nvSpPr>
        <p:spPr>
          <a:xfrm>
            <a:off x="275082" y="296905"/>
            <a:ext cx="1188804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r>
              <a:rPr dirty="0">
                <a:solidFill>
                  <a:srgbClr val="505050"/>
                </a:solidFill>
              </a:rPr>
              <a:t>How does it work?</a:t>
            </a:r>
          </a:p>
        </p:txBody>
      </p:sp>
      <p:sp>
        <p:nvSpPr>
          <p:cNvPr id="9" name="Content Placeholder 10"/>
          <p:cNvSpPr txBox="1">
            <a:spLocks/>
          </p:cNvSpPr>
          <p:nvPr/>
        </p:nvSpPr>
        <p:spPr>
          <a:xfrm>
            <a:off x="275113" y="1327091"/>
            <a:ext cx="8907780" cy="534505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39"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000"/>
              </a:spcBef>
              <a:buNone/>
            </a:pPr>
            <a:r>
              <a:rPr lang="en-US" sz="2400" dirty="0">
                <a:solidFill>
                  <a:srgbClr val="BA141A"/>
                </a:solidFill>
              </a:rPr>
              <a:t>Real-time showplan dynamic management views</a:t>
            </a:r>
          </a:p>
          <a:p>
            <a:pPr marL="241300" lvl="1" indent="0">
              <a:lnSpc>
                <a:spcPct val="100000"/>
              </a:lnSpc>
              <a:spcBef>
                <a:spcPts val="1000"/>
              </a:spcBef>
              <a:buNone/>
            </a:pPr>
            <a:r>
              <a:rPr lang="en-US" sz="1800" dirty="0">
                <a:solidFill>
                  <a:srgbClr val="505050"/>
                </a:solidFill>
              </a:rPr>
              <a:t>sys.dm_exec_requests</a:t>
            </a:r>
          </a:p>
          <a:p>
            <a:pPr marL="241300" lvl="1" indent="0">
              <a:lnSpc>
                <a:spcPct val="100000"/>
              </a:lnSpc>
              <a:spcBef>
                <a:spcPts val="1000"/>
              </a:spcBef>
              <a:buNone/>
            </a:pPr>
            <a:r>
              <a:rPr lang="en-US" sz="1800" dirty="0">
                <a:solidFill>
                  <a:srgbClr val="505050"/>
                </a:solidFill>
              </a:rPr>
              <a:t>sys.dm_exec_sql_text </a:t>
            </a:r>
          </a:p>
          <a:p>
            <a:pPr marL="241300" lvl="1" indent="0">
              <a:lnSpc>
                <a:spcPct val="100000"/>
              </a:lnSpc>
              <a:spcBef>
                <a:spcPts val="1000"/>
              </a:spcBef>
              <a:buNone/>
            </a:pPr>
            <a:r>
              <a:rPr lang="en-US" sz="1800" dirty="0">
                <a:solidFill>
                  <a:srgbClr val="505050"/>
                </a:solidFill>
              </a:rPr>
              <a:t>sys.dm_exec_query_memory_grants</a:t>
            </a:r>
          </a:p>
          <a:p>
            <a:pPr marL="241300" lvl="1" indent="0">
              <a:lnSpc>
                <a:spcPct val="100000"/>
              </a:lnSpc>
              <a:spcBef>
                <a:spcPts val="1000"/>
              </a:spcBef>
              <a:buNone/>
            </a:pPr>
            <a:r>
              <a:rPr lang="en-US" sz="1800" dirty="0">
                <a:solidFill>
                  <a:srgbClr val="505050"/>
                </a:solidFill>
              </a:rPr>
              <a:t>sys.dm_exec_query_plan</a:t>
            </a:r>
          </a:p>
          <a:p>
            <a:pPr marL="241300" lvl="1" indent="0">
              <a:lnSpc>
                <a:spcPct val="100000"/>
              </a:lnSpc>
              <a:spcBef>
                <a:spcPts val="1000"/>
              </a:spcBef>
              <a:buNone/>
            </a:pPr>
            <a:r>
              <a:rPr lang="en-US" sz="1800" dirty="0">
                <a:solidFill>
                  <a:srgbClr val="505050"/>
                </a:solidFill>
              </a:rPr>
              <a:t>sys.dm_exec_query_profiles</a:t>
            </a:r>
          </a:p>
          <a:p>
            <a:pPr marL="0" indent="0">
              <a:lnSpc>
                <a:spcPct val="100000"/>
              </a:lnSpc>
              <a:spcBef>
                <a:spcPts val="1000"/>
              </a:spcBef>
              <a:buNone/>
            </a:pPr>
            <a:endParaRPr lang="en-US" sz="2400" dirty="0">
              <a:solidFill>
                <a:srgbClr val="505050"/>
              </a:solidFill>
            </a:endParaRPr>
          </a:p>
          <a:p>
            <a:pPr marL="0" indent="0">
              <a:lnSpc>
                <a:spcPct val="100000"/>
              </a:lnSpc>
              <a:spcBef>
                <a:spcPts val="0"/>
              </a:spcBef>
              <a:buNone/>
            </a:pPr>
            <a:r>
              <a:rPr lang="en-US" sz="2400" dirty="0">
                <a:solidFill>
                  <a:srgbClr val="BA141A"/>
                </a:solidFill>
              </a:rPr>
              <a:t>Enable live query plan</a:t>
            </a:r>
          </a:p>
          <a:p>
            <a:pPr marL="241300" lvl="1" indent="0">
              <a:lnSpc>
                <a:spcPct val="100000"/>
              </a:lnSpc>
              <a:spcBef>
                <a:spcPts val="1000"/>
              </a:spcBef>
              <a:buNone/>
            </a:pPr>
            <a:r>
              <a:rPr lang="en-US" sz="1800" dirty="0">
                <a:solidFill>
                  <a:srgbClr val="505050"/>
                </a:solidFill>
              </a:rPr>
              <a:t>In </a:t>
            </a:r>
            <a:r>
              <a:rPr lang="en-US" sz="1800" b="1" dirty="0">
                <a:solidFill>
                  <a:srgbClr val="505050"/>
                </a:solidFill>
              </a:rPr>
              <a:t>Management Studio</a:t>
            </a:r>
            <a:r>
              <a:rPr lang="en-US" sz="1800" dirty="0">
                <a:solidFill>
                  <a:srgbClr val="505050"/>
                </a:solidFill>
              </a:rPr>
              <a:t>, click </a:t>
            </a:r>
            <a:r>
              <a:rPr lang="en-US" sz="1800" b="1" dirty="0">
                <a:solidFill>
                  <a:srgbClr val="505050"/>
                </a:solidFill>
              </a:rPr>
              <a:t>Live Query Statistics </a:t>
            </a:r>
            <a:r>
              <a:rPr lang="en-US" sz="1800" dirty="0">
                <a:solidFill>
                  <a:srgbClr val="505050"/>
                </a:solidFill>
              </a:rPr>
              <a:t>or </a:t>
            </a:r>
            <a:r>
              <a:rPr lang="en-US" sz="1800" b="1" dirty="0">
                <a:solidFill>
                  <a:srgbClr val="505050"/>
                </a:solidFill>
              </a:rPr>
              <a:t>Query Store </a:t>
            </a:r>
            <a:r>
              <a:rPr lang="en-US" sz="1800" dirty="0">
                <a:solidFill>
                  <a:srgbClr val="505050"/>
                </a:solidFill>
              </a:rPr>
              <a:t>menu</a:t>
            </a:r>
          </a:p>
          <a:p>
            <a:pPr marL="241300" lvl="1" indent="0">
              <a:lnSpc>
                <a:spcPct val="100000"/>
              </a:lnSpc>
              <a:spcBef>
                <a:spcPts val="1000"/>
              </a:spcBef>
              <a:buNone/>
            </a:pPr>
            <a:r>
              <a:rPr lang="en-US" sz="1800" dirty="0">
                <a:solidFill>
                  <a:srgbClr val="505050"/>
                </a:solidFill>
              </a:rPr>
              <a:t>SET STATISTICS XML ON or SET STATISTICS PROFILE ON in the session before the query is started</a:t>
            </a:r>
          </a:p>
          <a:p>
            <a:pPr marL="241300" lvl="1" indent="0">
              <a:lnSpc>
                <a:spcPct val="100000"/>
              </a:lnSpc>
              <a:spcBef>
                <a:spcPts val="1000"/>
              </a:spcBef>
              <a:buNone/>
            </a:pPr>
            <a:r>
              <a:rPr lang="en-US" sz="1800" dirty="0">
                <a:solidFill>
                  <a:srgbClr val="505050"/>
                </a:solidFill>
              </a:rPr>
              <a:t>Enabling Extended Event query_post_execution_showplan</a:t>
            </a:r>
          </a:p>
          <a:p>
            <a:pPr marL="241300" lvl="1" indent="0">
              <a:lnSpc>
                <a:spcPct val="100000"/>
              </a:lnSpc>
              <a:spcBef>
                <a:spcPts val="1000"/>
              </a:spcBef>
              <a:buNone/>
            </a:pPr>
            <a:r>
              <a:rPr lang="en-US" sz="1800" dirty="0">
                <a:solidFill>
                  <a:srgbClr val="505050"/>
                </a:solidFill>
              </a:rPr>
              <a:t>The event itself does not have to fire—it just needs to be enabled</a:t>
            </a:r>
          </a:p>
        </p:txBody>
      </p:sp>
    </p:spTree>
    <p:extLst>
      <p:ext uri="{BB962C8B-B14F-4D97-AF65-F5344CB8AC3E}">
        <p14:creationId xmlns:p14="http://schemas.microsoft.com/office/powerpoint/2010/main" val="3794543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75431" y="2016333"/>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Row-Level Security </a:t>
            </a:r>
          </a:p>
          <a:p>
            <a:r>
              <a:rPr sz="7200" dirty="0">
                <a:gradFill>
                  <a:gsLst>
                    <a:gs pos="100000">
                      <a:srgbClr val="FFFFFF"/>
                    </a:gs>
                    <a:gs pos="0">
                      <a:srgbClr val="FFFFFF"/>
                    </a:gs>
                  </a:gsLst>
                  <a:lin ang="5400000" scaled="0"/>
                </a:gradFill>
              </a:rPr>
              <a:t>use cases</a:t>
            </a:r>
          </a:p>
        </p:txBody>
      </p:sp>
    </p:spTree>
    <p:extLst>
      <p:ext uri="{BB962C8B-B14F-4D97-AF65-F5344CB8AC3E}">
        <p14:creationId xmlns:p14="http://schemas.microsoft.com/office/powerpoint/2010/main" val="945468765"/>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275079" y="296899"/>
            <a:ext cx="1188804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800" b="0" kern="1200" cap="none" spc="-102"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sz="4800" dirty="0">
                <a:solidFill>
                  <a:srgbClr val="505050"/>
                </a:solidFill>
              </a:rPr>
              <a:t>Common RLS use cases</a:t>
            </a:r>
          </a:p>
        </p:txBody>
      </p:sp>
      <p:sp>
        <p:nvSpPr>
          <p:cNvPr id="6" name="Text Placeholder 2"/>
          <p:cNvSpPr txBox="1">
            <a:spLocks/>
          </p:cNvSpPr>
          <p:nvPr/>
        </p:nvSpPr>
        <p:spPr>
          <a:xfrm>
            <a:off x="275431" y="1327091"/>
            <a:ext cx="8831262" cy="479105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000"/>
              </a:spcBef>
              <a:buNone/>
            </a:pPr>
            <a:r>
              <a:rPr lang="en-US" sz="2400" dirty="0">
                <a:solidFill>
                  <a:srgbClr val="BA141A"/>
                </a:solidFill>
                <a:latin typeface="Segoe UI Light"/>
              </a:rPr>
              <a:t>Traditional RLS workloads</a:t>
            </a:r>
          </a:p>
          <a:p>
            <a:pPr marL="241300" lvl="1" indent="0">
              <a:lnSpc>
                <a:spcPct val="100000"/>
              </a:lnSpc>
              <a:spcBef>
                <a:spcPts val="1000"/>
              </a:spcBef>
              <a:buNone/>
            </a:pPr>
            <a:r>
              <a:rPr lang="en-US" sz="1800" dirty="0">
                <a:solidFill>
                  <a:srgbClr val="505050"/>
                </a:solidFill>
              </a:rPr>
              <a:t>Custom business logic to determine which rows each user can SELECT, INSERT, UPDATE, or DELETE based on role, department, security level, and so on</a:t>
            </a:r>
          </a:p>
          <a:p>
            <a:pPr marL="241300" lvl="1" indent="0">
              <a:lnSpc>
                <a:spcPct val="100000"/>
              </a:lnSpc>
              <a:spcBef>
                <a:spcPts val="1000"/>
              </a:spcBef>
              <a:buNone/>
            </a:pPr>
            <a:r>
              <a:rPr lang="en-US" sz="1800" dirty="0">
                <a:solidFill>
                  <a:srgbClr val="505050"/>
                </a:solidFill>
              </a:rPr>
              <a:t>Target sectors: Examples include finance, insurance, health care, oil/gas, federal</a:t>
            </a:r>
            <a:endParaRPr lang="en-US" dirty="0">
              <a:solidFill>
                <a:srgbClr val="505050"/>
              </a:solidFill>
            </a:endParaRPr>
          </a:p>
          <a:p>
            <a:pPr marL="0" indent="0">
              <a:lnSpc>
                <a:spcPct val="100000"/>
              </a:lnSpc>
              <a:spcBef>
                <a:spcPts val="2500"/>
              </a:spcBef>
              <a:buNone/>
            </a:pPr>
            <a:r>
              <a:rPr lang="en-US" sz="2400" dirty="0">
                <a:solidFill>
                  <a:srgbClr val="BA141A"/>
                </a:solidFill>
                <a:latin typeface="Segoe UI Light"/>
              </a:rPr>
              <a:t>Multi-tenant databases</a:t>
            </a:r>
          </a:p>
          <a:p>
            <a:pPr marL="241300" lvl="1" indent="0">
              <a:lnSpc>
                <a:spcPct val="100000"/>
              </a:lnSpc>
              <a:spcBef>
                <a:spcPts val="1000"/>
              </a:spcBef>
              <a:buNone/>
            </a:pPr>
            <a:r>
              <a:rPr lang="en-US" sz="1800" dirty="0">
                <a:solidFill>
                  <a:srgbClr val="505050"/>
                </a:solidFill>
              </a:rPr>
              <a:t>Ensuring tenants can only access their own rows of data in shared database, with enforcement logic in database rather than in app tier</a:t>
            </a:r>
          </a:p>
          <a:p>
            <a:pPr marL="241300" lvl="1" indent="0">
              <a:lnSpc>
                <a:spcPct val="100000"/>
              </a:lnSpc>
              <a:spcBef>
                <a:spcPts val="1000"/>
              </a:spcBef>
              <a:buNone/>
            </a:pPr>
            <a:r>
              <a:rPr lang="en-US" sz="1800" dirty="0">
                <a:solidFill>
                  <a:srgbClr val="505050"/>
                </a:solidFill>
              </a:rPr>
              <a:t>One example is multi-tenant shards with elastic database tools on SQL Database</a:t>
            </a:r>
          </a:p>
          <a:p>
            <a:pPr marL="0" indent="0">
              <a:lnSpc>
                <a:spcPct val="100000"/>
              </a:lnSpc>
              <a:spcBef>
                <a:spcPts val="2500"/>
              </a:spcBef>
              <a:buNone/>
            </a:pPr>
            <a:r>
              <a:rPr lang="en-US" sz="2400" dirty="0">
                <a:solidFill>
                  <a:srgbClr val="BA141A"/>
                </a:solidFill>
                <a:latin typeface="Segoe UI Light"/>
              </a:rPr>
              <a:t>Reporting, analytics, data warehousing</a:t>
            </a:r>
          </a:p>
          <a:p>
            <a:pPr marL="241300" lvl="1" indent="0">
              <a:lnSpc>
                <a:spcPct val="100000"/>
              </a:lnSpc>
              <a:spcBef>
                <a:spcPts val="1000"/>
              </a:spcBef>
              <a:buNone/>
            </a:pPr>
            <a:r>
              <a:rPr lang="en-US" sz="1800" dirty="0">
                <a:solidFill>
                  <a:srgbClr val="505050"/>
                </a:solidFill>
              </a:rPr>
              <a:t>Different users access same database through various reporting tools, and work with different subsets of data based on identity/role</a:t>
            </a:r>
          </a:p>
        </p:txBody>
      </p:sp>
    </p:spTree>
    <p:extLst>
      <p:ext uri="{BB962C8B-B14F-4D97-AF65-F5344CB8AC3E}">
        <p14:creationId xmlns:p14="http://schemas.microsoft.com/office/powerpoint/2010/main" val="215147532"/>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75431" y="2016333"/>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Dynamic Data</a:t>
            </a:r>
          </a:p>
          <a:p>
            <a:r>
              <a:rPr sz="7200" dirty="0">
                <a:gradFill>
                  <a:gsLst>
                    <a:gs pos="100000">
                      <a:srgbClr val="FFFFFF"/>
                    </a:gs>
                    <a:gs pos="0">
                      <a:srgbClr val="FFFFFF"/>
                    </a:gs>
                  </a:gsLst>
                  <a:lin ang="5400000" scaled="0"/>
                </a:gradFill>
              </a:rPr>
              <a:t>Masking overview</a:t>
            </a:r>
          </a:p>
        </p:txBody>
      </p:sp>
    </p:spTree>
    <p:extLst>
      <p:ext uri="{BB962C8B-B14F-4D97-AF65-F5344CB8AC3E}">
        <p14:creationId xmlns:p14="http://schemas.microsoft.com/office/powerpoint/2010/main" val="382802646"/>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92" name="Group 491"/>
          <p:cNvGrpSpPr/>
          <p:nvPr/>
        </p:nvGrpSpPr>
        <p:grpSpPr>
          <a:xfrm>
            <a:off x="4054427" y="4836821"/>
            <a:ext cx="4485678" cy="1808258"/>
            <a:chOff x="4092791" y="3635676"/>
            <a:chExt cx="8355063" cy="3368075"/>
          </a:xfrm>
        </p:grpSpPr>
        <p:grpSp>
          <p:nvGrpSpPr>
            <p:cNvPr id="586" name="Group 585"/>
            <p:cNvGrpSpPr/>
            <p:nvPr/>
          </p:nvGrpSpPr>
          <p:grpSpPr>
            <a:xfrm>
              <a:off x="4092791" y="3635676"/>
              <a:ext cx="8355063" cy="3368075"/>
              <a:chOff x="3324709" y="3101831"/>
              <a:chExt cx="8935445" cy="3602037"/>
            </a:xfrm>
          </p:grpSpPr>
          <p:sp>
            <p:nvSpPr>
              <p:cNvPr id="592" name="Rectangle 12"/>
              <p:cNvSpPr>
                <a:spLocks noChangeArrowheads="1"/>
              </p:cNvSpPr>
              <p:nvPr/>
            </p:nvSpPr>
            <p:spPr bwMode="auto">
              <a:xfrm>
                <a:off x="11435400" y="5682395"/>
                <a:ext cx="475302" cy="9518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3"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4" name="Rectangle 6"/>
              <p:cNvSpPr>
                <a:spLocks noChangeArrowheads="1"/>
              </p:cNvSpPr>
              <p:nvPr/>
            </p:nvSpPr>
            <p:spPr bwMode="auto">
              <a:xfrm>
                <a:off x="6464883" y="5419696"/>
                <a:ext cx="245593"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5" name="Rectangle 7"/>
              <p:cNvSpPr>
                <a:spLocks noChangeArrowheads="1"/>
              </p:cNvSpPr>
              <p:nvPr/>
            </p:nvSpPr>
            <p:spPr bwMode="auto">
              <a:xfrm>
                <a:off x="6312151" y="4896741"/>
                <a:ext cx="245593" cy="1737482"/>
              </a:xfrm>
              <a:prstGeom prst="rect">
                <a:avLst/>
              </a:pr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6" name="Rectangle 8"/>
              <p:cNvSpPr>
                <a:spLocks noChangeArrowheads="1"/>
              </p:cNvSpPr>
              <p:nvPr/>
            </p:nvSpPr>
            <p:spPr bwMode="auto">
              <a:xfrm>
                <a:off x="6996391" y="5682395"/>
                <a:ext cx="475302" cy="9518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7" name="Rectangle 9"/>
              <p:cNvSpPr>
                <a:spLocks noChangeArrowheads="1"/>
              </p:cNvSpPr>
              <p:nvPr/>
            </p:nvSpPr>
            <p:spPr bwMode="auto">
              <a:xfrm>
                <a:off x="7189445" y="5235195"/>
                <a:ext cx="476525" cy="13990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8" name="Rectangle 10"/>
              <p:cNvSpPr>
                <a:spLocks noChangeArrowheads="1"/>
              </p:cNvSpPr>
              <p:nvPr/>
            </p:nvSpPr>
            <p:spPr bwMode="auto">
              <a:xfrm>
                <a:off x="10228205" y="5419696"/>
                <a:ext cx="245593" cy="1214527"/>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9" name="Rectangle 11"/>
              <p:cNvSpPr>
                <a:spLocks noChangeArrowheads="1"/>
              </p:cNvSpPr>
              <p:nvPr/>
            </p:nvSpPr>
            <p:spPr bwMode="auto">
              <a:xfrm>
                <a:off x="10075472" y="4896741"/>
                <a:ext cx="245593" cy="1737482"/>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0" name="Rectangle 12"/>
              <p:cNvSpPr>
                <a:spLocks noChangeArrowheads="1"/>
              </p:cNvSpPr>
              <p:nvPr/>
            </p:nvSpPr>
            <p:spPr bwMode="auto">
              <a:xfrm>
                <a:off x="10759713" y="5682395"/>
                <a:ext cx="475302" cy="9518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1" name="Rectangle 13"/>
              <p:cNvSpPr>
                <a:spLocks noChangeArrowheads="1"/>
              </p:cNvSpPr>
              <p:nvPr/>
            </p:nvSpPr>
            <p:spPr bwMode="auto">
              <a:xfrm>
                <a:off x="10952766" y="5235195"/>
                <a:ext cx="476525" cy="1399028"/>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2" name="Rectangle 14"/>
              <p:cNvSpPr>
                <a:spLocks noChangeArrowheads="1"/>
              </p:cNvSpPr>
              <p:nvPr/>
            </p:nvSpPr>
            <p:spPr bwMode="auto">
              <a:xfrm>
                <a:off x="9408338" y="5044585"/>
                <a:ext cx="779545" cy="1656839"/>
              </a:xfrm>
              <a:prstGeom prst="rect">
                <a:avLst/>
              </a:prstGeom>
              <a:solidFill>
                <a:schemeClr val="bg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3" name="Rectangle 15"/>
              <p:cNvSpPr>
                <a:spLocks noChangeArrowheads="1"/>
              </p:cNvSpPr>
              <p:nvPr/>
            </p:nvSpPr>
            <p:spPr bwMode="auto">
              <a:xfrm>
                <a:off x="9835988" y="6504706"/>
                <a:ext cx="103858" cy="196720"/>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4" name="Rectangle 16"/>
              <p:cNvSpPr>
                <a:spLocks noChangeArrowheads="1"/>
              </p:cNvSpPr>
              <p:nvPr/>
            </p:nvSpPr>
            <p:spPr bwMode="auto">
              <a:xfrm>
                <a:off x="9660041" y="6504706"/>
                <a:ext cx="103858" cy="196720"/>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5" name="Rectangle 17"/>
              <p:cNvSpPr>
                <a:spLocks noChangeArrowheads="1"/>
              </p:cNvSpPr>
              <p:nvPr/>
            </p:nvSpPr>
            <p:spPr bwMode="auto">
              <a:xfrm>
                <a:off x="9486537" y="5818021"/>
                <a:ext cx="626813" cy="100192"/>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6" name="Rectangle 18"/>
              <p:cNvSpPr>
                <a:spLocks noChangeArrowheads="1"/>
              </p:cNvSpPr>
              <p:nvPr/>
            </p:nvSpPr>
            <p:spPr bwMode="auto">
              <a:xfrm>
                <a:off x="9486537" y="5993969"/>
                <a:ext cx="626813"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7" name="Rectangle 19"/>
              <p:cNvSpPr>
                <a:spLocks noChangeArrowheads="1"/>
              </p:cNvSpPr>
              <p:nvPr/>
            </p:nvSpPr>
            <p:spPr bwMode="auto">
              <a:xfrm>
                <a:off x="9486537" y="6167473"/>
                <a:ext cx="626813" cy="100192"/>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8" name="Rectangle 20"/>
              <p:cNvSpPr>
                <a:spLocks noChangeArrowheads="1"/>
              </p:cNvSpPr>
              <p:nvPr/>
            </p:nvSpPr>
            <p:spPr bwMode="auto">
              <a:xfrm>
                <a:off x="9486537" y="6343420"/>
                <a:ext cx="626813" cy="100192"/>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9" name="Rectangle 21"/>
              <p:cNvSpPr>
                <a:spLocks noChangeArrowheads="1"/>
              </p:cNvSpPr>
              <p:nvPr/>
            </p:nvSpPr>
            <p:spPr bwMode="auto">
              <a:xfrm>
                <a:off x="9486537" y="5468570"/>
                <a:ext cx="626813"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0" name="Rectangle 22"/>
              <p:cNvSpPr>
                <a:spLocks noChangeArrowheads="1"/>
              </p:cNvSpPr>
              <p:nvPr/>
            </p:nvSpPr>
            <p:spPr bwMode="auto">
              <a:xfrm>
                <a:off x="9486537" y="5644518"/>
                <a:ext cx="626813" cy="97749"/>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1" name="Rectangle 23"/>
              <p:cNvSpPr>
                <a:spLocks noChangeArrowheads="1"/>
              </p:cNvSpPr>
              <p:nvPr/>
            </p:nvSpPr>
            <p:spPr bwMode="auto">
              <a:xfrm>
                <a:off x="9486537" y="5119119"/>
                <a:ext cx="626813"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2" name="Rectangle 24"/>
              <p:cNvSpPr>
                <a:spLocks noChangeArrowheads="1"/>
              </p:cNvSpPr>
              <p:nvPr/>
            </p:nvSpPr>
            <p:spPr bwMode="auto">
              <a:xfrm>
                <a:off x="9486537" y="5295066"/>
                <a:ext cx="626813"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3" name="Rectangle 26"/>
              <p:cNvSpPr>
                <a:spLocks noChangeArrowheads="1"/>
              </p:cNvSpPr>
              <p:nvPr/>
            </p:nvSpPr>
            <p:spPr bwMode="auto">
              <a:xfrm>
                <a:off x="4767723" y="5044585"/>
                <a:ext cx="779544" cy="1656840"/>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4" name="Rectangle 27"/>
              <p:cNvSpPr>
                <a:spLocks noChangeArrowheads="1"/>
              </p:cNvSpPr>
              <p:nvPr/>
            </p:nvSpPr>
            <p:spPr bwMode="auto">
              <a:xfrm>
                <a:off x="5195373" y="6504706"/>
                <a:ext cx="103858" cy="19672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5" name="Rectangle 28"/>
              <p:cNvSpPr>
                <a:spLocks noChangeArrowheads="1"/>
              </p:cNvSpPr>
              <p:nvPr/>
            </p:nvSpPr>
            <p:spPr bwMode="auto">
              <a:xfrm>
                <a:off x="5019425" y="6504706"/>
                <a:ext cx="103858" cy="19672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6" name="Rectangle 29"/>
              <p:cNvSpPr>
                <a:spLocks noChangeArrowheads="1"/>
              </p:cNvSpPr>
              <p:nvPr/>
            </p:nvSpPr>
            <p:spPr bwMode="auto">
              <a:xfrm>
                <a:off x="4845921" y="5818021"/>
                <a:ext cx="625591" cy="100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7" name="Rectangle 30"/>
              <p:cNvSpPr>
                <a:spLocks noChangeArrowheads="1"/>
              </p:cNvSpPr>
              <p:nvPr/>
            </p:nvSpPr>
            <p:spPr bwMode="auto">
              <a:xfrm>
                <a:off x="4845921" y="5993969"/>
                <a:ext cx="625591" cy="10141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8" name="Rectangle 31"/>
              <p:cNvSpPr>
                <a:spLocks noChangeArrowheads="1"/>
              </p:cNvSpPr>
              <p:nvPr/>
            </p:nvSpPr>
            <p:spPr bwMode="auto">
              <a:xfrm>
                <a:off x="4845921" y="6167473"/>
                <a:ext cx="625591" cy="100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9" name="Rectangle 32"/>
              <p:cNvSpPr>
                <a:spLocks noChangeArrowheads="1"/>
              </p:cNvSpPr>
              <p:nvPr/>
            </p:nvSpPr>
            <p:spPr bwMode="auto">
              <a:xfrm>
                <a:off x="4845921" y="6343420"/>
                <a:ext cx="625591" cy="100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0" name="Rectangle 33"/>
              <p:cNvSpPr>
                <a:spLocks noChangeArrowheads="1"/>
              </p:cNvSpPr>
              <p:nvPr/>
            </p:nvSpPr>
            <p:spPr bwMode="auto">
              <a:xfrm>
                <a:off x="4845921" y="5468570"/>
                <a:ext cx="625591" cy="10141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1" name="Rectangle 34"/>
              <p:cNvSpPr>
                <a:spLocks noChangeArrowheads="1"/>
              </p:cNvSpPr>
              <p:nvPr/>
            </p:nvSpPr>
            <p:spPr bwMode="auto">
              <a:xfrm>
                <a:off x="4845921" y="5644518"/>
                <a:ext cx="625591" cy="9774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2" name="Rectangle 35"/>
              <p:cNvSpPr>
                <a:spLocks noChangeArrowheads="1"/>
              </p:cNvSpPr>
              <p:nvPr/>
            </p:nvSpPr>
            <p:spPr bwMode="auto">
              <a:xfrm>
                <a:off x="4845921" y="5119119"/>
                <a:ext cx="625591" cy="10141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3" name="Rectangle 36"/>
              <p:cNvSpPr>
                <a:spLocks noChangeArrowheads="1"/>
              </p:cNvSpPr>
              <p:nvPr/>
            </p:nvSpPr>
            <p:spPr bwMode="auto">
              <a:xfrm>
                <a:off x="4845921" y="5295066"/>
                <a:ext cx="625591" cy="10141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4" name="Freeform 37"/>
              <p:cNvSpPr>
                <a:spLocks/>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5" name="Freeform 38"/>
              <p:cNvSpPr>
                <a:spLocks/>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6" name="Rectangle 39"/>
              <p:cNvSpPr>
                <a:spLocks noChangeArrowheads="1"/>
              </p:cNvSpPr>
              <p:nvPr/>
            </p:nvSpPr>
            <p:spPr bwMode="auto">
              <a:xfrm>
                <a:off x="8670336" y="5381818"/>
                <a:ext cx="1058129" cy="131960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7" name="Rectangle 40"/>
              <p:cNvSpPr>
                <a:spLocks noChangeArrowheads="1"/>
              </p:cNvSpPr>
              <p:nvPr/>
            </p:nvSpPr>
            <p:spPr bwMode="auto">
              <a:xfrm>
                <a:off x="8617796" y="5350982"/>
                <a:ext cx="1163209" cy="4032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8" name="Rectangle 41"/>
              <p:cNvSpPr>
                <a:spLocks noChangeArrowheads="1"/>
              </p:cNvSpPr>
              <p:nvPr/>
            </p:nvSpPr>
            <p:spPr bwMode="auto">
              <a:xfrm>
                <a:off x="9253163" y="6435059"/>
                <a:ext cx="138070" cy="26636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9" name="Rectangle 42"/>
              <p:cNvSpPr>
                <a:spLocks noChangeArrowheads="1"/>
              </p:cNvSpPr>
              <p:nvPr/>
            </p:nvSpPr>
            <p:spPr bwMode="auto">
              <a:xfrm>
                <a:off x="9013678" y="6435059"/>
                <a:ext cx="138070" cy="26636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0" name="Rectangle 43"/>
              <p:cNvSpPr>
                <a:spLocks noChangeArrowheads="1"/>
              </p:cNvSpPr>
              <p:nvPr/>
            </p:nvSpPr>
            <p:spPr bwMode="auto">
              <a:xfrm>
                <a:off x="8776638" y="5500338"/>
                <a:ext cx="854078" cy="1380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1" name="Rectangle 44"/>
              <p:cNvSpPr>
                <a:spLocks noChangeArrowheads="1"/>
              </p:cNvSpPr>
              <p:nvPr/>
            </p:nvSpPr>
            <p:spPr bwMode="auto">
              <a:xfrm>
                <a:off x="8776638" y="5737379"/>
                <a:ext cx="854078" cy="1380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2" name="Rectangle 45"/>
              <p:cNvSpPr>
                <a:spLocks noChangeArrowheads="1"/>
              </p:cNvSpPr>
              <p:nvPr/>
            </p:nvSpPr>
            <p:spPr bwMode="auto">
              <a:xfrm>
                <a:off x="8776638" y="5976863"/>
                <a:ext cx="854078" cy="135627"/>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3" name="Rectangle 46"/>
              <p:cNvSpPr>
                <a:spLocks noChangeArrowheads="1"/>
              </p:cNvSpPr>
              <p:nvPr/>
            </p:nvSpPr>
            <p:spPr bwMode="auto">
              <a:xfrm>
                <a:off x="8776638" y="6212681"/>
                <a:ext cx="854078" cy="135627"/>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4" name="Rectangle 47"/>
              <p:cNvSpPr>
                <a:spLocks noChangeArrowheads="1"/>
              </p:cNvSpPr>
              <p:nvPr/>
            </p:nvSpPr>
            <p:spPr bwMode="auto">
              <a:xfrm>
                <a:off x="9728465" y="6634222"/>
                <a:ext cx="2531689" cy="67203"/>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5" name="Rectangle 48"/>
              <p:cNvSpPr>
                <a:spLocks noChangeArrowheads="1"/>
              </p:cNvSpPr>
              <p:nvPr/>
            </p:nvSpPr>
            <p:spPr bwMode="auto">
              <a:xfrm>
                <a:off x="8842619" y="5186031"/>
                <a:ext cx="410544" cy="164951"/>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6" name="Rectangle 49"/>
              <p:cNvSpPr>
                <a:spLocks noChangeArrowheads="1"/>
              </p:cNvSpPr>
              <p:nvPr/>
            </p:nvSpPr>
            <p:spPr bwMode="auto">
              <a:xfrm>
                <a:off x="7380053" y="3500156"/>
                <a:ext cx="1055684" cy="3201268"/>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7" name="Rectangle 51"/>
              <p:cNvSpPr>
                <a:spLocks noChangeArrowheads="1"/>
              </p:cNvSpPr>
              <p:nvPr/>
            </p:nvSpPr>
            <p:spPr bwMode="auto">
              <a:xfrm>
                <a:off x="7959215" y="6435059"/>
                <a:ext cx="139292" cy="26636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8" name="Rectangle 52"/>
              <p:cNvSpPr>
                <a:spLocks noChangeArrowheads="1"/>
              </p:cNvSpPr>
              <p:nvPr/>
            </p:nvSpPr>
            <p:spPr bwMode="auto">
              <a:xfrm>
                <a:off x="7723397" y="6435059"/>
                <a:ext cx="135626" cy="26636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9" name="Rectangle 53"/>
              <p:cNvSpPr>
                <a:spLocks noChangeArrowheads="1"/>
              </p:cNvSpPr>
              <p:nvPr/>
            </p:nvSpPr>
            <p:spPr bwMode="auto">
              <a:xfrm>
                <a:off x="7483913" y="5500338"/>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0" name="Rectangle 54"/>
              <p:cNvSpPr>
                <a:spLocks noChangeArrowheads="1"/>
              </p:cNvSpPr>
              <p:nvPr/>
            </p:nvSpPr>
            <p:spPr bwMode="auto">
              <a:xfrm>
                <a:off x="7483913" y="5737379"/>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1" name="Rectangle 55"/>
              <p:cNvSpPr>
                <a:spLocks noChangeArrowheads="1"/>
              </p:cNvSpPr>
              <p:nvPr/>
            </p:nvSpPr>
            <p:spPr bwMode="auto">
              <a:xfrm>
                <a:off x="7483913" y="5976863"/>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2" name="Rectangle 56"/>
              <p:cNvSpPr>
                <a:spLocks noChangeArrowheads="1"/>
              </p:cNvSpPr>
              <p:nvPr/>
            </p:nvSpPr>
            <p:spPr bwMode="auto">
              <a:xfrm>
                <a:off x="7483913" y="6212681"/>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3" name="Rectangle 57"/>
              <p:cNvSpPr>
                <a:spLocks noChangeArrowheads="1"/>
              </p:cNvSpPr>
              <p:nvPr/>
            </p:nvSpPr>
            <p:spPr bwMode="auto">
              <a:xfrm>
                <a:off x="7483913" y="5027479"/>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4" name="Rectangle 58"/>
              <p:cNvSpPr>
                <a:spLocks noChangeArrowheads="1"/>
              </p:cNvSpPr>
              <p:nvPr/>
            </p:nvSpPr>
            <p:spPr bwMode="auto">
              <a:xfrm>
                <a:off x="7483913" y="5263298"/>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5" name="Rectangle 59"/>
              <p:cNvSpPr>
                <a:spLocks noChangeArrowheads="1"/>
              </p:cNvSpPr>
              <p:nvPr/>
            </p:nvSpPr>
            <p:spPr bwMode="auto">
              <a:xfrm>
                <a:off x="7483913" y="4313914"/>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6" name="Rectangle 60"/>
              <p:cNvSpPr>
                <a:spLocks noChangeArrowheads="1"/>
              </p:cNvSpPr>
              <p:nvPr/>
            </p:nvSpPr>
            <p:spPr bwMode="auto">
              <a:xfrm>
                <a:off x="7483913" y="4553398"/>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7" name="Rectangle 61"/>
              <p:cNvSpPr>
                <a:spLocks noChangeArrowheads="1"/>
              </p:cNvSpPr>
              <p:nvPr/>
            </p:nvSpPr>
            <p:spPr bwMode="auto">
              <a:xfrm>
                <a:off x="7483913" y="4790439"/>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8" name="Rectangle 62"/>
              <p:cNvSpPr>
                <a:spLocks noChangeArrowheads="1"/>
              </p:cNvSpPr>
              <p:nvPr/>
            </p:nvSpPr>
            <p:spPr bwMode="auto">
              <a:xfrm>
                <a:off x="7483913" y="3841055"/>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9" name="Rectangle 63"/>
              <p:cNvSpPr>
                <a:spLocks noChangeArrowheads="1"/>
              </p:cNvSpPr>
              <p:nvPr/>
            </p:nvSpPr>
            <p:spPr bwMode="auto">
              <a:xfrm>
                <a:off x="7483913" y="4076874"/>
                <a:ext cx="854078" cy="139292"/>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0" name="Rectangle 64"/>
              <p:cNvSpPr>
                <a:spLocks noChangeArrowheads="1"/>
              </p:cNvSpPr>
              <p:nvPr/>
            </p:nvSpPr>
            <p:spPr bwMode="auto">
              <a:xfrm>
                <a:off x="7483913" y="3597905"/>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1" name="Rectangle 65"/>
              <p:cNvSpPr>
                <a:spLocks noChangeArrowheads="1"/>
              </p:cNvSpPr>
              <p:nvPr/>
            </p:nvSpPr>
            <p:spPr bwMode="auto">
              <a:xfrm>
                <a:off x="5420195" y="4447097"/>
                <a:ext cx="1059350" cy="225432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2" name="Rectangle 66"/>
              <p:cNvSpPr>
                <a:spLocks noChangeArrowheads="1"/>
              </p:cNvSpPr>
              <p:nvPr/>
            </p:nvSpPr>
            <p:spPr bwMode="auto">
              <a:xfrm>
                <a:off x="6003021" y="6435059"/>
                <a:ext cx="135626" cy="26636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3" name="Rectangle 67"/>
              <p:cNvSpPr>
                <a:spLocks noChangeArrowheads="1"/>
              </p:cNvSpPr>
              <p:nvPr/>
            </p:nvSpPr>
            <p:spPr bwMode="auto">
              <a:xfrm>
                <a:off x="5763537" y="6435059"/>
                <a:ext cx="138070" cy="26636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4" name="Rectangle 68"/>
              <p:cNvSpPr>
                <a:spLocks noChangeArrowheads="1"/>
              </p:cNvSpPr>
              <p:nvPr/>
            </p:nvSpPr>
            <p:spPr bwMode="auto">
              <a:xfrm>
                <a:off x="5524053" y="5500338"/>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5" name="Rectangle 69"/>
              <p:cNvSpPr>
                <a:spLocks noChangeArrowheads="1"/>
              </p:cNvSpPr>
              <p:nvPr/>
            </p:nvSpPr>
            <p:spPr bwMode="auto">
              <a:xfrm>
                <a:off x="5524053" y="5737379"/>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6" name="Rectangle 70"/>
              <p:cNvSpPr>
                <a:spLocks noChangeArrowheads="1"/>
              </p:cNvSpPr>
              <p:nvPr/>
            </p:nvSpPr>
            <p:spPr bwMode="auto">
              <a:xfrm>
                <a:off x="5524053" y="5976863"/>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7" name="Rectangle 71"/>
              <p:cNvSpPr>
                <a:spLocks noChangeArrowheads="1"/>
              </p:cNvSpPr>
              <p:nvPr/>
            </p:nvSpPr>
            <p:spPr bwMode="auto">
              <a:xfrm>
                <a:off x="5524053" y="6212681"/>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8" name="Rectangle 72"/>
              <p:cNvSpPr>
                <a:spLocks noChangeArrowheads="1"/>
              </p:cNvSpPr>
              <p:nvPr/>
            </p:nvSpPr>
            <p:spPr bwMode="auto">
              <a:xfrm>
                <a:off x="5524053" y="5027479"/>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9" name="Rectangle 73"/>
              <p:cNvSpPr>
                <a:spLocks noChangeArrowheads="1"/>
              </p:cNvSpPr>
              <p:nvPr/>
            </p:nvSpPr>
            <p:spPr bwMode="auto">
              <a:xfrm>
                <a:off x="5524053" y="5263298"/>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0" name="Rectangle 74"/>
              <p:cNvSpPr>
                <a:spLocks noChangeArrowheads="1"/>
              </p:cNvSpPr>
              <p:nvPr/>
            </p:nvSpPr>
            <p:spPr bwMode="auto">
              <a:xfrm>
                <a:off x="5524053" y="4553398"/>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1" name="Rectangle 75"/>
              <p:cNvSpPr>
                <a:spLocks noChangeArrowheads="1"/>
              </p:cNvSpPr>
              <p:nvPr/>
            </p:nvSpPr>
            <p:spPr bwMode="auto">
              <a:xfrm>
                <a:off x="5524053" y="4790439"/>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2" name="Rectangle 76"/>
              <p:cNvSpPr>
                <a:spLocks noChangeArrowheads="1"/>
              </p:cNvSpPr>
              <p:nvPr/>
            </p:nvSpPr>
            <p:spPr bwMode="auto">
              <a:xfrm>
                <a:off x="8322861" y="6634222"/>
                <a:ext cx="398325" cy="67204"/>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3" name="Rectangle 77"/>
              <p:cNvSpPr>
                <a:spLocks noChangeArrowheads="1"/>
              </p:cNvSpPr>
              <p:nvPr/>
            </p:nvSpPr>
            <p:spPr bwMode="auto">
              <a:xfrm>
                <a:off x="6479546" y="6634222"/>
                <a:ext cx="1142437" cy="67203"/>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4" name="Rectangle 79"/>
              <p:cNvSpPr>
                <a:spLocks noChangeArrowheads="1"/>
              </p:cNvSpPr>
              <p:nvPr/>
            </p:nvSpPr>
            <p:spPr bwMode="auto">
              <a:xfrm>
                <a:off x="5318780" y="5044584"/>
                <a:ext cx="101414" cy="165419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5" name="Freeform 84"/>
              <p:cNvSpPr>
                <a:spLocks/>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6" name="Oval 85"/>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7" name="Oval 86"/>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8" name="Freeform 87"/>
              <p:cNvSpPr>
                <a:spLocks/>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9" name="Oval 88"/>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0" name="Oval 89"/>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1" name="Freeform 90"/>
              <p:cNvSpPr>
                <a:spLocks/>
              </p:cNvSpPr>
              <p:nvPr/>
            </p:nvSpPr>
            <p:spPr bwMode="auto">
              <a:xfrm>
                <a:off x="11310771"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2" name="Freeform 96"/>
              <p:cNvSpPr>
                <a:spLocks/>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3"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4" name="Freeform 99"/>
              <p:cNvSpPr>
                <a:spLocks/>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5"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6"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7" name="Rectangle 78"/>
              <p:cNvSpPr>
                <a:spLocks noChangeArrowheads="1"/>
              </p:cNvSpPr>
              <p:nvPr/>
            </p:nvSpPr>
            <p:spPr bwMode="auto">
              <a:xfrm>
                <a:off x="4484278" y="6634222"/>
                <a:ext cx="1139993" cy="67203"/>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8" name="Rectangle 77"/>
              <p:cNvSpPr>
                <a:spLocks noChangeArrowheads="1"/>
              </p:cNvSpPr>
              <p:nvPr/>
            </p:nvSpPr>
            <p:spPr bwMode="auto">
              <a:xfrm>
                <a:off x="6155100" y="6634222"/>
                <a:ext cx="1142438" cy="67204"/>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9" name="Rectangle 76"/>
              <p:cNvSpPr>
                <a:spLocks noChangeArrowheads="1"/>
              </p:cNvSpPr>
              <p:nvPr/>
            </p:nvSpPr>
            <p:spPr bwMode="auto">
              <a:xfrm>
                <a:off x="8522022" y="6634222"/>
                <a:ext cx="398325" cy="67204"/>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grpSp>
        <p:sp>
          <p:nvSpPr>
            <p:cNvPr id="587" name="Freeform 586"/>
            <p:cNvSpPr>
              <a:spLocks noEditPoints="1"/>
            </p:cNvSpPr>
            <p:nvPr/>
          </p:nvSpPr>
          <p:spPr bwMode="auto">
            <a:xfrm flipH="1">
              <a:off x="10755933"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bg2"/>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8" name="Freeform 587"/>
            <p:cNvSpPr>
              <a:spLocks noEditPoints="1"/>
            </p:cNvSpPr>
            <p:nvPr/>
          </p:nvSpPr>
          <p:spPr bwMode="auto">
            <a:xfrm flipH="1">
              <a:off x="8781898" y="6646632"/>
              <a:ext cx="461492" cy="299404"/>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9" name="Freeform 588"/>
            <p:cNvSpPr>
              <a:spLocks noEditPoints="1"/>
            </p:cNvSpPr>
            <p:nvPr/>
          </p:nvSpPr>
          <p:spPr bwMode="auto">
            <a:xfrm flipH="1">
              <a:off x="5710014" y="6646633"/>
              <a:ext cx="461492" cy="299405"/>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0" name="Freeform 589"/>
            <p:cNvSpPr>
              <a:spLocks noEditPoints="1"/>
            </p:cNvSpPr>
            <p:nvPr/>
          </p:nvSpPr>
          <p:spPr bwMode="auto">
            <a:xfrm flipH="1">
              <a:off x="6826516"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1" name="Freeform 590"/>
            <p:cNvSpPr>
              <a:spLocks noEditPoints="1"/>
            </p:cNvSpPr>
            <p:nvPr/>
          </p:nvSpPr>
          <p:spPr bwMode="auto">
            <a:xfrm>
              <a:off x="7346081"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bg2"/>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grpSp>
      <p:grpSp>
        <p:nvGrpSpPr>
          <p:cNvPr id="493" name="Group 492"/>
          <p:cNvGrpSpPr/>
          <p:nvPr/>
        </p:nvGrpSpPr>
        <p:grpSpPr>
          <a:xfrm>
            <a:off x="7949476" y="4836821"/>
            <a:ext cx="4485678" cy="1808258"/>
            <a:chOff x="4092791" y="3635676"/>
            <a:chExt cx="8355063" cy="3368075"/>
          </a:xfrm>
        </p:grpSpPr>
        <p:grpSp>
          <p:nvGrpSpPr>
            <p:cNvPr id="494" name="Group 493"/>
            <p:cNvGrpSpPr/>
            <p:nvPr/>
          </p:nvGrpSpPr>
          <p:grpSpPr>
            <a:xfrm>
              <a:off x="4092791" y="3635676"/>
              <a:ext cx="8355063" cy="3368075"/>
              <a:chOff x="3324709" y="3101831"/>
              <a:chExt cx="8935445" cy="3602037"/>
            </a:xfrm>
          </p:grpSpPr>
          <p:sp>
            <p:nvSpPr>
              <p:cNvPr id="497"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498" name="Rectangle 6"/>
              <p:cNvSpPr>
                <a:spLocks noChangeArrowheads="1"/>
              </p:cNvSpPr>
              <p:nvPr/>
            </p:nvSpPr>
            <p:spPr bwMode="auto">
              <a:xfrm>
                <a:off x="6464880" y="5419697"/>
                <a:ext cx="531508"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499" name="Rectangle 7"/>
              <p:cNvSpPr>
                <a:spLocks noChangeArrowheads="1"/>
              </p:cNvSpPr>
              <p:nvPr/>
            </p:nvSpPr>
            <p:spPr bwMode="auto">
              <a:xfrm>
                <a:off x="6312151" y="4896741"/>
                <a:ext cx="245593" cy="1737482"/>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0" name="Rectangle 8"/>
              <p:cNvSpPr>
                <a:spLocks noChangeArrowheads="1"/>
              </p:cNvSpPr>
              <p:nvPr/>
            </p:nvSpPr>
            <p:spPr bwMode="auto">
              <a:xfrm>
                <a:off x="6996391" y="5682395"/>
                <a:ext cx="475302" cy="951828"/>
              </a:xfrm>
              <a:prstGeom prst="rect">
                <a:avLst/>
              </a:prstGeom>
              <a:solidFill>
                <a:schemeClr val="bg2"/>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1" name="Rectangle 9"/>
              <p:cNvSpPr>
                <a:spLocks noChangeArrowheads="1"/>
              </p:cNvSpPr>
              <p:nvPr/>
            </p:nvSpPr>
            <p:spPr bwMode="auto">
              <a:xfrm>
                <a:off x="7189445" y="5235195"/>
                <a:ext cx="476525" cy="1399028"/>
              </a:xfrm>
              <a:prstGeom prst="rect">
                <a:avLst/>
              </a:pr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2" name="Rectangle 10"/>
              <p:cNvSpPr>
                <a:spLocks noChangeArrowheads="1"/>
              </p:cNvSpPr>
              <p:nvPr/>
            </p:nvSpPr>
            <p:spPr bwMode="auto">
              <a:xfrm>
                <a:off x="10228205" y="5419696"/>
                <a:ext cx="245593"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3" name="Rectangle 11"/>
              <p:cNvSpPr>
                <a:spLocks noChangeArrowheads="1"/>
              </p:cNvSpPr>
              <p:nvPr/>
            </p:nvSpPr>
            <p:spPr bwMode="auto">
              <a:xfrm>
                <a:off x="10075472" y="4896741"/>
                <a:ext cx="245593" cy="1737482"/>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4" name="Rectangle 12"/>
              <p:cNvSpPr>
                <a:spLocks noChangeArrowheads="1"/>
              </p:cNvSpPr>
              <p:nvPr/>
            </p:nvSpPr>
            <p:spPr bwMode="auto">
              <a:xfrm>
                <a:off x="10759713" y="5682395"/>
                <a:ext cx="475302" cy="951828"/>
              </a:xfrm>
              <a:prstGeom prst="rect">
                <a:avLst/>
              </a:pr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5" name="Rectangle 13"/>
              <p:cNvSpPr>
                <a:spLocks noChangeArrowheads="1"/>
              </p:cNvSpPr>
              <p:nvPr/>
            </p:nvSpPr>
            <p:spPr bwMode="auto">
              <a:xfrm>
                <a:off x="10952766" y="5235195"/>
                <a:ext cx="476525" cy="1399028"/>
              </a:xfrm>
              <a:prstGeom prst="rect">
                <a:avLst/>
              </a:pr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6" name="Rectangle 14"/>
              <p:cNvSpPr>
                <a:spLocks noChangeArrowheads="1"/>
              </p:cNvSpPr>
              <p:nvPr/>
            </p:nvSpPr>
            <p:spPr bwMode="auto">
              <a:xfrm>
                <a:off x="9408338" y="5044585"/>
                <a:ext cx="779545" cy="1656839"/>
              </a:xfrm>
              <a:prstGeom prst="rect">
                <a:avLst/>
              </a:prstGeom>
              <a:solidFill>
                <a:schemeClr val="bg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7" name="Rectangle 15"/>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8" name="Rectangle 16"/>
              <p:cNvSpPr>
                <a:spLocks noChangeArrowheads="1"/>
              </p:cNvSpPr>
              <p:nvPr/>
            </p:nvSpPr>
            <p:spPr bwMode="auto">
              <a:xfrm>
                <a:off x="9660041" y="6504706"/>
                <a:ext cx="103858" cy="196720"/>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9" name="Rectangle 17"/>
              <p:cNvSpPr>
                <a:spLocks noChangeArrowheads="1"/>
              </p:cNvSpPr>
              <p:nvPr/>
            </p:nvSpPr>
            <p:spPr bwMode="auto">
              <a:xfrm>
                <a:off x="9486537" y="5818021"/>
                <a:ext cx="626813" cy="100192"/>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0" name="Rectangle 18"/>
              <p:cNvSpPr>
                <a:spLocks noChangeArrowheads="1"/>
              </p:cNvSpPr>
              <p:nvPr/>
            </p:nvSpPr>
            <p:spPr bwMode="auto">
              <a:xfrm>
                <a:off x="9486537" y="5993969"/>
                <a:ext cx="626813"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1" name="Rectangle 19"/>
              <p:cNvSpPr>
                <a:spLocks noChangeArrowheads="1"/>
              </p:cNvSpPr>
              <p:nvPr/>
            </p:nvSpPr>
            <p:spPr bwMode="auto">
              <a:xfrm>
                <a:off x="9486537" y="6167473"/>
                <a:ext cx="626813" cy="100192"/>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2" name="Rectangle 20"/>
              <p:cNvSpPr>
                <a:spLocks noChangeArrowheads="1"/>
              </p:cNvSpPr>
              <p:nvPr/>
            </p:nvSpPr>
            <p:spPr bwMode="auto">
              <a:xfrm>
                <a:off x="9486537" y="6343420"/>
                <a:ext cx="626813" cy="100192"/>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3" name="Rectangle 21"/>
              <p:cNvSpPr>
                <a:spLocks noChangeArrowheads="1"/>
              </p:cNvSpPr>
              <p:nvPr/>
            </p:nvSpPr>
            <p:spPr bwMode="auto">
              <a:xfrm>
                <a:off x="9486537" y="5468570"/>
                <a:ext cx="626813"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4" name="Rectangle 22"/>
              <p:cNvSpPr>
                <a:spLocks noChangeArrowheads="1"/>
              </p:cNvSpPr>
              <p:nvPr/>
            </p:nvSpPr>
            <p:spPr bwMode="auto">
              <a:xfrm>
                <a:off x="9486537" y="5644518"/>
                <a:ext cx="626813" cy="97749"/>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5" name="Rectangle 23"/>
              <p:cNvSpPr>
                <a:spLocks noChangeArrowheads="1"/>
              </p:cNvSpPr>
              <p:nvPr/>
            </p:nvSpPr>
            <p:spPr bwMode="auto">
              <a:xfrm>
                <a:off x="9486537" y="5119119"/>
                <a:ext cx="626813"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6" name="Rectangle 24"/>
              <p:cNvSpPr>
                <a:spLocks noChangeArrowheads="1"/>
              </p:cNvSpPr>
              <p:nvPr/>
            </p:nvSpPr>
            <p:spPr bwMode="auto">
              <a:xfrm>
                <a:off x="9486537" y="5295066"/>
                <a:ext cx="626813"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7" name="Rectangle 26"/>
              <p:cNvSpPr>
                <a:spLocks noChangeArrowheads="1"/>
              </p:cNvSpPr>
              <p:nvPr/>
            </p:nvSpPr>
            <p:spPr bwMode="auto">
              <a:xfrm>
                <a:off x="4767723" y="5044585"/>
                <a:ext cx="779545" cy="1656839"/>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8" name="Rectangle 27"/>
              <p:cNvSpPr>
                <a:spLocks noChangeArrowheads="1"/>
              </p:cNvSpPr>
              <p:nvPr/>
            </p:nvSpPr>
            <p:spPr bwMode="auto">
              <a:xfrm>
                <a:off x="5195373" y="6504706"/>
                <a:ext cx="103858" cy="19672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9" name="Rectangle 28"/>
              <p:cNvSpPr>
                <a:spLocks noChangeArrowheads="1"/>
              </p:cNvSpPr>
              <p:nvPr/>
            </p:nvSpPr>
            <p:spPr bwMode="auto">
              <a:xfrm>
                <a:off x="5019425" y="6504706"/>
                <a:ext cx="103858" cy="19672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0" name="Rectangle 29"/>
              <p:cNvSpPr>
                <a:spLocks noChangeArrowheads="1"/>
              </p:cNvSpPr>
              <p:nvPr/>
            </p:nvSpPr>
            <p:spPr bwMode="auto">
              <a:xfrm>
                <a:off x="4845921" y="5818021"/>
                <a:ext cx="625591" cy="100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1" name="Rectangle 30"/>
              <p:cNvSpPr>
                <a:spLocks noChangeArrowheads="1"/>
              </p:cNvSpPr>
              <p:nvPr/>
            </p:nvSpPr>
            <p:spPr bwMode="auto">
              <a:xfrm>
                <a:off x="4845921" y="5993969"/>
                <a:ext cx="625591" cy="10141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2" name="Rectangle 31"/>
              <p:cNvSpPr>
                <a:spLocks noChangeArrowheads="1"/>
              </p:cNvSpPr>
              <p:nvPr/>
            </p:nvSpPr>
            <p:spPr bwMode="auto">
              <a:xfrm>
                <a:off x="4845921" y="6167473"/>
                <a:ext cx="625591" cy="100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3" name="Rectangle 32"/>
              <p:cNvSpPr>
                <a:spLocks noChangeArrowheads="1"/>
              </p:cNvSpPr>
              <p:nvPr/>
            </p:nvSpPr>
            <p:spPr bwMode="auto">
              <a:xfrm>
                <a:off x="4845921" y="6343420"/>
                <a:ext cx="625591" cy="100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4" name="Rectangle 33"/>
              <p:cNvSpPr>
                <a:spLocks noChangeArrowheads="1"/>
              </p:cNvSpPr>
              <p:nvPr/>
            </p:nvSpPr>
            <p:spPr bwMode="auto">
              <a:xfrm>
                <a:off x="4845921" y="5468570"/>
                <a:ext cx="625591" cy="10141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5" name="Rectangle 34"/>
              <p:cNvSpPr>
                <a:spLocks noChangeArrowheads="1"/>
              </p:cNvSpPr>
              <p:nvPr/>
            </p:nvSpPr>
            <p:spPr bwMode="auto">
              <a:xfrm>
                <a:off x="4845921" y="5644518"/>
                <a:ext cx="625591" cy="9774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6" name="Rectangle 35"/>
              <p:cNvSpPr>
                <a:spLocks noChangeArrowheads="1"/>
              </p:cNvSpPr>
              <p:nvPr/>
            </p:nvSpPr>
            <p:spPr bwMode="auto">
              <a:xfrm>
                <a:off x="4845921" y="5119119"/>
                <a:ext cx="625591" cy="10141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7" name="Rectangle 36"/>
              <p:cNvSpPr>
                <a:spLocks noChangeArrowheads="1"/>
              </p:cNvSpPr>
              <p:nvPr/>
            </p:nvSpPr>
            <p:spPr bwMode="auto">
              <a:xfrm>
                <a:off x="4845921" y="5295066"/>
                <a:ext cx="625591" cy="10141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8" name="Freeform 37"/>
              <p:cNvSpPr>
                <a:spLocks/>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9" name="Freeform 38"/>
              <p:cNvSpPr>
                <a:spLocks/>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0" name="Rectangle 39"/>
              <p:cNvSpPr>
                <a:spLocks noChangeArrowheads="1"/>
              </p:cNvSpPr>
              <p:nvPr/>
            </p:nvSpPr>
            <p:spPr bwMode="auto">
              <a:xfrm>
                <a:off x="8670336" y="5381818"/>
                <a:ext cx="1058129" cy="1319606"/>
              </a:xfrm>
              <a:prstGeom prst="rect">
                <a:avLst/>
              </a:prstGeom>
              <a:solidFill>
                <a:srgbClr val="FFFFFF">
                  <a:lumMod val="6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1" name="Rectangle 40"/>
              <p:cNvSpPr>
                <a:spLocks noChangeArrowheads="1"/>
              </p:cNvSpPr>
              <p:nvPr/>
            </p:nvSpPr>
            <p:spPr bwMode="auto">
              <a:xfrm>
                <a:off x="8617796" y="5350982"/>
                <a:ext cx="1163209" cy="40322"/>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2" name="Rectangle 41"/>
              <p:cNvSpPr>
                <a:spLocks noChangeArrowheads="1"/>
              </p:cNvSpPr>
              <p:nvPr/>
            </p:nvSpPr>
            <p:spPr bwMode="auto">
              <a:xfrm>
                <a:off x="9253163" y="6435059"/>
                <a:ext cx="138070" cy="266365"/>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3" name="Rectangle 42"/>
              <p:cNvSpPr>
                <a:spLocks noChangeArrowheads="1"/>
              </p:cNvSpPr>
              <p:nvPr/>
            </p:nvSpPr>
            <p:spPr bwMode="auto">
              <a:xfrm>
                <a:off x="9013678" y="6435059"/>
                <a:ext cx="138070" cy="266365"/>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4" name="Rectangle 43"/>
              <p:cNvSpPr>
                <a:spLocks noChangeArrowheads="1"/>
              </p:cNvSpPr>
              <p:nvPr/>
            </p:nvSpPr>
            <p:spPr bwMode="auto">
              <a:xfrm>
                <a:off x="8776638" y="5500338"/>
                <a:ext cx="854078" cy="138070"/>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5" name="Rectangle 44"/>
              <p:cNvSpPr>
                <a:spLocks noChangeArrowheads="1"/>
              </p:cNvSpPr>
              <p:nvPr/>
            </p:nvSpPr>
            <p:spPr bwMode="auto">
              <a:xfrm>
                <a:off x="8776638" y="5737379"/>
                <a:ext cx="854078" cy="138070"/>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6" name="Rectangle 45"/>
              <p:cNvSpPr>
                <a:spLocks noChangeArrowheads="1"/>
              </p:cNvSpPr>
              <p:nvPr/>
            </p:nvSpPr>
            <p:spPr bwMode="auto">
              <a:xfrm>
                <a:off x="8776638" y="5976863"/>
                <a:ext cx="854078" cy="135627"/>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7" name="Rectangle 46"/>
              <p:cNvSpPr>
                <a:spLocks noChangeArrowheads="1"/>
              </p:cNvSpPr>
              <p:nvPr/>
            </p:nvSpPr>
            <p:spPr bwMode="auto">
              <a:xfrm>
                <a:off x="8776638" y="6212681"/>
                <a:ext cx="854078" cy="135627"/>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8" name="Rectangle 48"/>
              <p:cNvSpPr>
                <a:spLocks noChangeArrowheads="1"/>
              </p:cNvSpPr>
              <p:nvPr/>
            </p:nvSpPr>
            <p:spPr bwMode="auto">
              <a:xfrm>
                <a:off x="8842619" y="5186031"/>
                <a:ext cx="410544" cy="164951"/>
              </a:xfrm>
              <a:prstGeom prst="rect">
                <a:avLst/>
              </a:prstGeom>
              <a:solidFill>
                <a:schemeClr val="bg2"/>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9" name="Rectangle 49"/>
              <p:cNvSpPr>
                <a:spLocks noChangeArrowheads="1"/>
              </p:cNvSpPr>
              <p:nvPr/>
            </p:nvSpPr>
            <p:spPr bwMode="auto">
              <a:xfrm>
                <a:off x="7380053" y="4689026"/>
                <a:ext cx="1055684" cy="2012399"/>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0" name="Rectangle 51"/>
              <p:cNvSpPr>
                <a:spLocks noChangeArrowheads="1"/>
              </p:cNvSpPr>
              <p:nvPr/>
            </p:nvSpPr>
            <p:spPr bwMode="auto">
              <a:xfrm>
                <a:off x="7959215" y="6435059"/>
                <a:ext cx="139292" cy="26636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1" name="Rectangle 52"/>
              <p:cNvSpPr>
                <a:spLocks noChangeArrowheads="1"/>
              </p:cNvSpPr>
              <p:nvPr/>
            </p:nvSpPr>
            <p:spPr bwMode="auto">
              <a:xfrm>
                <a:off x="7723397" y="6435059"/>
                <a:ext cx="135626" cy="26636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2" name="Rectangle 53"/>
              <p:cNvSpPr>
                <a:spLocks noChangeArrowheads="1"/>
              </p:cNvSpPr>
              <p:nvPr/>
            </p:nvSpPr>
            <p:spPr bwMode="auto">
              <a:xfrm>
                <a:off x="7483913" y="5500338"/>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3" name="Rectangle 54"/>
              <p:cNvSpPr>
                <a:spLocks noChangeArrowheads="1"/>
              </p:cNvSpPr>
              <p:nvPr/>
            </p:nvSpPr>
            <p:spPr bwMode="auto">
              <a:xfrm>
                <a:off x="7483913" y="5737379"/>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4" name="Rectangle 55"/>
              <p:cNvSpPr>
                <a:spLocks noChangeArrowheads="1"/>
              </p:cNvSpPr>
              <p:nvPr/>
            </p:nvSpPr>
            <p:spPr bwMode="auto">
              <a:xfrm>
                <a:off x="7483913" y="5976863"/>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5" name="Rectangle 56"/>
              <p:cNvSpPr>
                <a:spLocks noChangeArrowheads="1"/>
              </p:cNvSpPr>
              <p:nvPr/>
            </p:nvSpPr>
            <p:spPr bwMode="auto">
              <a:xfrm>
                <a:off x="7483913" y="6212681"/>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6" name="Rectangle 57"/>
              <p:cNvSpPr>
                <a:spLocks noChangeArrowheads="1"/>
              </p:cNvSpPr>
              <p:nvPr/>
            </p:nvSpPr>
            <p:spPr bwMode="auto">
              <a:xfrm>
                <a:off x="7483913" y="5027479"/>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7" name="Rectangle 58"/>
              <p:cNvSpPr>
                <a:spLocks noChangeArrowheads="1"/>
              </p:cNvSpPr>
              <p:nvPr/>
            </p:nvSpPr>
            <p:spPr bwMode="auto">
              <a:xfrm>
                <a:off x="7483913" y="5263298"/>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8" name="Rectangle 61"/>
              <p:cNvSpPr>
                <a:spLocks noChangeArrowheads="1"/>
              </p:cNvSpPr>
              <p:nvPr/>
            </p:nvSpPr>
            <p:spPr bwMode="auto">
              <a:xfrm>
                <a:off x="7483913" y="4790439"/>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9" name="Rectangle 65"/>
              <p:cNvSpPr>
                <a:spLocks noChangeArrowheads="1"/>
              </p:cNvSpPr>
              <p:nvPr/>
            </p:nvSpPr>
            <p:spPr bwMode="auto">
              <a:xfrm>
                <a:off x="5420195" y="4447097"/>
                <a:ext cx="1059350" cy="2254328"/>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0" name="Rectangle 66"/>
              <p:cNvSpPr>
                <a:spLocks noChangeArrowheads="1"/>
              </p:cNvSpPr>
              <p:nvPr/>
            </p:nvSpPr>
            <p:spPr bwMode="auto">
              <a:xfrm>
                <a:off x="6003021" y="6435059"/>
                <a:ext cx="135626" cy="26636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1" name="Rectangle 67"/>
              <p:cNvSpPr>
                <a:spLocks noChangeArrowheads="1"/>
              </p:cNvSpPr>
              <p:nvPr/>
            </p:nvSpPr>
            <p:spPr bwMode="auto">
              <a:xfrm>
                <a:off x="5763537" y="6435059"/>
                <a:ext cx="138070" cy="26636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2" name="Rectangle 68"/>
              <p:cNvSpPr>
                <a:spLocks noChangeArrowheads="1"/>
              </p:cNvSpPr>
              <p:nvPr/>
            </p:nvSpPr>
            <p:spPr bwMode="auto">
              <a:xfrm>
                <a:off x="5524053" y="5500338"/>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3" name="Rectangle 69"/>
              <p:cNvSpPr>
                <a:spLocks noChangeArrowheads="1"/>
              </p:cNvSpPr>
              <p:nvPr/>
            </p:nvSpPr>
            <p:spPr bwMode="auto">
              <a:xfrm>
                <a:off x="5524053" y="5737379"/>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4" name="Rectangle 70"/>
              <p:cNvSpPr>
                <a:spLocks noChangeArrowheads="1"/>
              </p:cNvSpPr>
              <p:nvPr/>
            </p:nvSpPr>
            <p:spPr bwMode="auto">
              <a:xfrm>
                <a:off x="5524053" y="5976863"/>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5" name="Rectangle 71"/>
              <p:cNvSpPr>
                <a:spLocks noChangeArrowheads="1"/>
              </p:cNvSpPr>
              <p:nvPr/>
            </p:nvSpPr>
            <p:spPr bwMode="auto">
              <a:xfrm>
                <a:off x="5524053" y="6212681"/>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6" name="Rectangle 72"/>
              <p:cNvSpPr>
                <a:spLocks noChangeArrowheads="1"/>
              </p:cNvSpPr>
              <p:nvPr/>
            </p:nvSpPr>
            <p:spPr bwMode="auto">
              <a:xfrm>
                <a:off x="5524053" y="5027479"/>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7" name="Rectangle 73"/>
              <p:cNvSpPr>
                <a:spLocks noChangeArrowheads="1"/>
              </p:cNvSpPr>
              <p:nvPr/>
            </p:nvSpPr>
            <p:spPr bwMode="auto">
              <a:xfrm>
                <a:off x="5524053" y="5263298"/>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8" name="Rectangle 74"/>
              <p:cNvSpPr>
                <a:spLocks noChangeArrowheads="1"/>
              </p:cNvSpPr>
              <p:nvPr/>
            </p:nvSpPr>
            <p:spPr bwMode="auto">
              <a:xfrm>
                <a:off x="5524053" y="4553398"/>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9" name="Rectangle 75"/>
              <p:cNvSpPr>
                <a:spLocks noChangeArrowheads="1"/>
              </p:cNvSpPr>
              <p:nvPr/>
            </p:nvSpPr>
            <p:spPr bwMode="auto">
              <a:xfrm>
                <a:off x="5524053" y="4790439"/>
                <a:ext cx="854079" cy="138071"/>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0" name="Rectangle 76"/>
              <p:cNvSpPr>
                <a:spLocks noChangeArrowheads="1"/>
              </p:cNvSpPr>
              <p:nvPr/>
            </p:nvSpPr>
            <p:spPr bwMode="auto">
              <a:xfrm>
                <a:off x="8586028" y="6634222"/>
                <a:ext cx="398325" cy="67204"/>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1" name="Rectangle 77"/>
              <p:cNvSpPr>
                <a:spLocks noChangeArrowheads="1"/>
              </p:cNvSpPr>
              <p:nvPr/>
            </p:nvSpPr>
            <p:spPr bwMode="auto">
              <a:xfrm>
                <a:off x="6479546" y="6634222"/>
                <a:ext cx="1142437" cy="67203"/>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2" name="Rectangle 79"/>
              <p:cNvSpPr>
                <a:spLocks noChangeArrowheads="1"/>
              </p:cNvSpPr>
              <p:nvPr/>
            </p:nvSpPr>
            <p:spPr bwMode="auto">
              <a:xfrm>
                <a:off x="5318780" y="5044584"/>
                <a:ext cx="101414" cy="165419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3" name="Freeform 84"/>
              <p:cNvSpPr>
                <a:spLocks/>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4" name="Oval 85"/>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5" name="Oval 86"/>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6" name="Freeform 87"/>
              <p:cNvSpPr>
                <a:spLocks/>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7" name="Oval 88"/>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8" name="Oval 89"/>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9" name="Freeform 90"/>
              <p:cNvSpPr>
                <a:spLocks/>
              </p:cNvSpPr>
              <p:nvPr/>
            </p:nvSpPr>
            <p:spPr bwMode="auto">
              <a:xfrm>
                <a:off x="11396912" y="6464383"/>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0" name="Oval 91"/>
              <p:cNvSpPr>
                <a:spLocks noChangeArrowheads="1"/>
              </p:cNvSpPr>
              <p:nvPr/>
            </p:nvSpPr>
            <p:spPr bwMode="auto">
              <a:xfrm>
                <a:off x="11295497" y="6299434"/>
                <a:ext cx="248038"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1" name="Oval 92"/>
              <p:cNvSpPr>
                <a:spLocks noChangeArrowheads="1"/>
              </p:cNvSpPr>
              <p:nvPr/>
            </p:nvSpPr>
            <p:spPr bwMode="auto">
              <a:xfrm>
                <a:off x="11330931" y="6169916"/>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2" name="Freeform 93"/>
              <p:cNvSpPr>
                <a:spLocks/>
              </p:cNvSpPr>
              <p:nvPr/>
            </p:nvSpPr>
            <p:spPr bwMode="auto">
              <a:xfrm>
                <a:off x="11489161" y="6514883"/>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3" name="Oval 94"/>
              <p:cNvSpPr>
                <a:spLocks noChangeArrowheads="1"/>
              </p:cNvSpPr>
              <p:nvPr/>
            </p:nvSpPr>
            <p:spPr bwMode="auto">
              <a:xfrm>
                <a:off x="11506878" y="6403291"/>
                <a:ext cx="169839" cy="17350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4" name="Oval 95"/>
              <p:cNvSpPr>
                <a:spLocks noChangeArrowheads="1"/>
              </p:cNvSpPr>
              <p:nvPr/>
            </p:nvSpPr>
            <p:spPr bwMode="auto">
              <a:xfrm>
                <a:off x="11530094" y="6314096"/>
                <a:ext cx="123407" cy="12951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5" name="Freeform 96"/>
              <p:cNvSpPr>
                <a:spLocks/>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6"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7" name="Freeform 99"/>
              <p:cNvSpPr>
                <a:spLocks/>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8"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9"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0" name="Rectangle 78"/>
              <p:cNvSpPr>
                <a:spLocks noChangeArrowheads="1"/>
              </p:cNvSpPr>
              <p:nvPr/>
            </p:nvSpPr>
            <p:spPr bwMode="auto">
              <a:xfrm>
                <a:off x="4484278" y="6634222"/>
                <a:ext cx="1139993" cy="67203"/>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1" name="Rectangle 76"/>
              <p:cNvSpPr>
                <a:spLocks noChangeArrowheads="1"/>
              </p:cNvSpPr>
              <p:nvPr/>
            </p:nvSpPr>
            <p:spPr bwMode="auto">
              <a:xfrm>
                <a:off x="8294494" y="6634222"/>
                <a:ext cx="398325" cy="67204"/>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2" name="Freeform 90"/>
              <p:cNvSpPr>
                <a:spLocks/>
              </p:cNvSpPr>
              <p:nvPr/>
            </p:nvSpPr>
            <p:spPr bwMode="auto">
              <a:xfrm>
                <a:off x="10436830" y="6464383"/>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3" name="Oval 91"/>
              <p:cNvSpPr>
                <a:spLocks noChangeArrowheads="1"/>
              </p:cNvSpPr>
              <p:nvPr/>
            </p:nvSpPr>
            <p:spPr bwMode="auto">
              <a:xfrm>
                <a:off x="10335415" y="6299434"/>
                <a:ext cx="248038"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4" name="Oval 92"/>
              <p:cNvSpPr>
                <a:spLocks noChangeArrowheads="1"/>
              </p:cNvSpPr>
              <p:nvPr/>
            </p:nvSpPr>
            <p:spPr bwMode="auto">
              <a:xfrm>
                <a:off x="10370849" y="6169916"/>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5" name="Rectangle 47"/>
              <p:cNvSpPr>
                <a:spLocks noChangeArrowheads="1"/>
              </p:cNvSpPr>
              <p:nvPr/>
            </p:nvSpPr>
            <p:spPr bwMode="auto">
              <a:xfrm>
                <a:off x="9728465" y="6634222"/>
                <a:ext cx="2531689" cy="67204"/>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grpSp>
        <p:sp>
          <p:nvSpPr>
            <p:cNvPr id="495" name="Freeform 494"/>
            <p:cNvSpPr>
              <a:spLocks noEditPoints="1"/>
            </p:cNvSpPr>
            <p:nvPr/>
          </p:nvSpPr>
          <p:spPr bwMode="auto">
            <a:xfrm flipH="1">
              <a:off x="8903396" y="6638710"/>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496" name="Freeform 495"/>
            <p:cNvSpPr>
              <a:spLocks noEditPoints="1"/>
            </p:cNvSpPr>
            <p:nvPr/>
          </p:nvSpPr>
          <p:spPr bwMode="auto">
            <a:xfrm>
              <a:off x="7183039"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grpSp>
      <p:grpSp>
        <p:nvGrpSpPr>
          <p:cNvPr id="776" name="Group 37"/>
          <p:cNvGrpSpPr/>
          <p:nvPr/>
        </p:nvGrpSpPr>
        <p:grpSpPr>
          <a:xfrm>
            <a:off x="10951052" y="4258099"/>
            <a:ext cx="834894" cy="2389279"/>
            <a:chOff x="5893176" y="3792885"/>
            <a:chExt cx="585200" cy="1674708"/>
          </a:xfrm>
        </p:grpSpPr>
        <p:sp>
          <p:nvSpPr>
            <p:cNvPr id="77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7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7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8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8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8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8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8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8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8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8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8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8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9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9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9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9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9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9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9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9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9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9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80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80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80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80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80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80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80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80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80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grpSp>
      <p:sp>
        <p:nvSpPr>
          <p:cNvPr id="838" name="Freeform 6"/>
          <p:cNvSpPr>
            <a:spLocks/>
          </p:cNvSpPr>
          <p:nvPr/>
        </p:nvSpPr>
        <p:spPr bwMode="auto">
          <a:xfrm flipH="1">
            <a:off x="5575703" y="2234631"/>
            <a:ext cx="2995311" cy="1960786"/>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bg2">
              <a:lumMod val="20000"/>
              <a:lumOff val="80000"/>
            </a:schemeClr>
          </a:solidFill>
          <a:ln>
            <a:noFill/>
          </a:ln>
          <a:extLst/>
        </p:spPr>
        <p:txBody>
          <a:bodyPr vert="horz" wrap="square" lIns="93260" tIns="46630" rIns="93260" bIns="46630" numCol="1" anchor="t" anchorCtr="0" compatLnSpc="1">
            <a:prstTxWarp prst="textNoShape">
              <a:avLst/>
            </a:prstTxWarp>
          </a:bodyPr>
          <a:lstStyle/>
          <a:p>
            <a:endParaRPr lang="en-US" sz="2448" dirty="0">
              <a:solidFill>
                <a:srgbClr val="000000"/>
              </a:solidFill>
            </a:endParaRPr>
          </a:p>
        </p:txBody>
      </p:sp>
      <p:sp>
        <p:nvSpPr>
          <p:cNvPr id="840" name="TextBox 839"/>
          <p:cNvSpPr txBox="1"/>
          <p:nvPr/>
        </p:nvSpPr>
        <p:spPr>
          <a:xfrm>
            <a:off x="6205787" y="3531791"/>
            <a:ext cx="1645710" cy="531812"/>
          </a:xfrm>
          <a:prstGeom prst="rect">
            <a:avLst/>
          </a:prstGeom>
          <a:noFill/>
        </p:spPr>
        <p:txBody>
          <a:bodyPr wrap="square" rtlCol="0">
            <a:spAutoFit/>
          </a:bodyPr>
          <a:lstStyle/>
          <a:p>
            <a:pPr defTabSz="951304">
              <a:defRPr/>
            </a:pPr>
            <a:r>
              <a:rPr lang="en-US" sz="1400" kern="0" dirty="0">
                <a:solidFill>
                  <a:srgbClr val="505050"/>
                </a:solidFill>
                <a:latin typeface="Segoe UI Light"/>
              </a:rPr>
              <a:t>SQL Database</a:t>
            </a:r>
          </a:p>
          <a:p>
            <a:pPr defTabSz="951304">
              <a:defRPr/>
            </a:pPr>
            <a:r>
              <a:rPr lang="en-US" sz="1400" kern="0" dirty="0">
                <a:solidFill>
                  <a:srgbClr val="505050"/>
                </a:solidFill>
                <a:latin typeface="Segoe UI Light"/>
              </a:rPr>
              <a:t>SQL Server 2016</a:t>
            </a:r>
          </a:p>
        </p:txBody>
      </p:sp>
      <p:sp>
        <p:nvSpPr>
          <p:cNvPr id="17" name="Isosceles Triangle 16"/>
          <p:cNvSpPr/>
          <p:nvPr/>
        </p:nvSpPr>
        <p:spPr bwMode="auto">
          <a:xfrm rot="13462281">
            <a:off x="6913771" y="2159435"/>
            <a:ext cx="1661858" cy="1585260"/>
          </a:xfrm>
          <a:prstGeom prst="triangle">
            <a:avLst>
              <a:gd name="adj" fmla="val 80288"/>
            </a:avLst>
          </a:prstGeom>
          <a:gradFill>
            <a:gsLst>
              <a:gs pos="100000">
                <a:schemeClr val="accent1">
                  <a:lumMod val="5000"/>
                  <a:lumOff val="95000"/>
                </a:schemeClr>
              </a:gs>
              <a:gs pos="7000">
                <a:schemeClr val="bg2"/>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8" name="Table 7"/>
          <p:cNvGraphicFramePr>
            <a:graphicFrameLocks noGrp="1"/>
          </p:cNvGraphicFramePr>
          <p:nvPr>
            <p:extLst/>
          </p:nvPr>
        </p:nvGraphicFramePr>
        <p:xfrm>
          <a:off x="7614819" y="1820723"/>
          <a:ext cx="1851988" cy="1132583"/>
        </p:xfrm>
        <a:graphic>
          <a:graphicData uri="http://schemas.openxmlformats.org/drawingml/2006/table">
            <a:tbl>
              <a:tblPr firstRow="1" bandRow="1">
                <a:tableStyleId>{5C22544A-7EE6-4342-B048-85BDC9FD1C3A}</a:tableStyleId>
              </a:tblPr>
              <a:tblGrid>
                <a:gridCol w="1851988">
                  <a:extLst>
                    <a:ext uri="{9D8B030D-6E8A-4147-A177-3AD203B41FA5}">
                      <a16:colId xmlns="" xmlns:a16="http://schemas.microsoft.com/office/drawing/2014/main" val="20000"/>
                    </a:ext>
                  </a:extLst>
                </a:gridCol>
              </a:tblGrid>
              <a:tr h="306080">
                <a:tc>
                  <a:txBody>
                    <a:bodyPr/>
                    <a:lstStyle/>
                    <a:p>
                      <a:r>
                        <a:rPr lang="en-US" sz="1100" dirty="0" smtClean="0"/>
                        <a:t>Table.CreditCardNo</a:t>
                      </a:r>
                      <a:endParaRPr lang="en-US" sz="1100" dirty="0"/>
                    </a:p>
                  </a:txBody>
                  <a:tcPr marL="121635" marR="121635" marT="0" marB="27393"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 xmlns:a16="http://schemas.microsoft.com/office/drawing/2014/main" val="10000"/>
                  </a:ext>
                </a:extLst>
              </a:tr>
              <a:tr h="275501">
                <a:tc>
                  <a:txBody>
                    <a:bodyPr/>
                    <a:lstStyle/>
                    <a:p>
                      <a:r>
                        <a:rPr lang="en-US" sz="1100" dirty="0" smtClean="0"/>
                        <a:t>4465-6571-7868-5796</a:t>
                      </a:r>
                      <a:endParaRPr lang="en-US" sz="1100" dirty="0">
                        <a:solidFill>
                          <a:schemeClr val="bg2">
                            <a:lumMod val="50000"/>
                          </a:schemeClr>
                        </a:solidFill>
                        <a:latin typeface="+mj-lt"/>
                      </a:endParaRPr>
                    </a:p>
                  </a:txBody>
                  <a:tcPr marL="121635" marR="121635" marT="0" marB="27393" anchor="ctr">
                    <a:lnT w="12700" cap="flat" cmpd="sng" algn="ctr">
                      <a:solidFill>
                        <a:schemeClr val="tx1"/>
                      </a:solidFill>
                      <a:prstDash val="solid"/>
                      <a:round/>
                      <a:headEnd type="none" w="med" len="med"/>
                      <a:tailEnd type="none" w="med" len="med"/>
                    </a:lnT>
                    <a:solidFill>
                      <a:schemeClr val="bg1">
                        <a:lumMod val="20000"/>
                        <a:lumOff val="80000"/>
                      </a:schemeClr>
                    </a:solidFill>
                  </a:tcPr>
                </a:tc>
                <a:extLst>
                  <a:ext uri="{0D108BD9-81ED-4DB2-BD59-A6C34878D82A}">
                    <a16:rowId xmlns="" xmlns:a16="http://schemas.microsoft.com/office/drawing/2014/main" val="10001"/>
                  </a:ext>
                </a:extLst>
              </a:tr>
              <a:tr h="275501">
                <a:tc>
                  <a:txBody>
                    <a:bodyPr/>
                    <a:lstStyle/>
                    <a:p>
                      <a:r>
                        <a:rPr lang="en-US" sz="1100" dirty="0" smtClean="0"/>
                        <a:t>4468-7746-3848-1978</a:t>
                      </a:r>
                      <a:endParaRPr lang="en-US" sz="1100" dirty="0">
                        <a:solidFill>
                          <a:schemeClr val="bg2">
                            <a:lumMod val="50000"/>
                          </a:schemeClr>
                        </a:solidFill>
                        <a:latin typeface="+mj-lt"/>
                      </a:endParaRPr>
                    </a:p>
                  </a:txBody>
                  <a:tcPr marL="121635" marR="121635" marT="0" marB="27393" anchor="ctr">
                    <a:solidFill>
                      <a:schemeClr val="tx1">
                        <a:lumMod val="95000"/>
                      </a:schemeClr>
                    </a:solidFill>
                  </a:tcPr>
                </a:tc>
                <a:extLst>
                  <a:ext uri="{0D108BD9-81ED-4DB2-BD59-A6C34878D82A}">
                    <a16:rowId xmlns="" xmlns:a16="http://schemas.microsoft.com/office/drawing/2014/main" val="10002"/>
                  </a:ext>
                </a:extLst>
              </a:tr>
              <a:tr h="275501">
                <a:tc>
                  <a:txBody>
                    <a:bodyPr/>
                    <a:lstStyle/>
                    <a:p>
                      <a:r>
                        <a:rPr lang="en-US" sz="1100" dirty="0" smtClean="0"/>
                        <a:t>4484-5434-6858-6550</a:t>
                      </a:r>
                      <a:endParaRPr lang="en-US" sz="1100" dirty="0">
                        <a:solidFill>
                          <a:schemeClr val="bg2">
                            <a:lumMod val="50000"/>
                          </a:schemeClr>
                        </a:solidFill>
                        <a:latin typeface="+mj-lt"/>
                      </a:endParaRPr>
                    </a:p>
                  </a:txBody>
                  <a:tcPr marL="121635" marR="121635" marT="0" marB="27393" anchor="ctr">
                    <a:solidFill>
                      <a:schemeClr val="bg1">
                        <a:lumMod val="20000"/>
                        <a:lumOff val="80000"/>
                      </a:schemeClr>
                    </a:solidFill>
                  </a:tcPr>
                </a:tc>
                <a:extLst>
                  <a:ext uri="{0D108BD9-81ED-4DB2-BD59-A6C34878D82A}">
                    <a16:rowId xmlns="" xmlns:a16="http://schemas.microsoft.com/office/drawing/2014/main" val="10003"/>
                  </a:ext>
                </a:extLst>
              </a:tr>
            </a:tbl>
          </a:graphicData>
        </a:graphic>
      </p:graphicFrame>
      <p:cxnSp>
        <p:nvCxnSpPr>
          <p:cNvPr id="844" name="Straight Connector 843"/>
          <p:cNvCxnSpPr/>
          <p:nvPr/>
        </p:nvCxnSpPr>
        <p:spPr>
          <a:xfrm flipH="1" flipV="1">
            <a:off x="7031884" y="3425123"/>
            <a:ext cx="2330216" cy="861182"/>
          </a:xfrm>
          <a:prstGeom prst="line">
            <a:avLst/>
          </a:prstGeom>
          <a:ln w="28575">
            <a:solidFill>
              <a:schemeClr val="bg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45" name="TextBox 844"/>
          <p:cNvSpPr txBox="1"/>
          <p:nvPr/>
        </p:nvSpPr>
        <p:spPr>
          <a:xfrm>
            <a:off x="9053569" y="3521205"/>
            <a:ext cx="2262631" cy="542399"/>
          </a:xfrm>
          <a:prstGeom prst="rect">
            <a:avLst/>
          </a:prstGeom>
          <a:noFill/>
          <a:ln>
            <a:noFill/>
          </a:ln>
        </p:spPr>
        <p:txBody>
          <a:bodyPr wrap="square" rtlCol="0">
            <a:spAutoFit/>
          </a:bodyPr>
          <a:lstStyle/>
          <a:p>
            <a:pPr defTabSz="951304">
              <a:defRPr/>
            </a:pPr>
            <a:r>
              <a:rPr lang="en-US" sz="1400" i="1" kern="0" dirty="0">
                <a:solidFill>
                  <a:srgbClr val="BA141A"/>
                </a:solidFill>
                <a:latin typeface="Segoe UI Light"/>
              </a:rPr>
              <a:t>Real-time data masking; partial masking</a:t>
            </a:r>
          </a:p>
        </p:txBody>
      </p:sp>
      <p:sp>
        <p:nvSpPr>
          <p:cNvPr id="249" name="Title 1"/>
          <p:cNvSpPr txBox="1">
            <a:spLocks/>
          </p:cNvSpPr>
          <p:nvPr/>
        </p:nvSpPr>
        <p:spPr>
          <a:xfrm>
            <a:off x="328027" y="-2455602"/>
            <a:ext cx="11653521" cy="1075884"/>
          </a:xfrm>
          <a:prstGeom prst="rect">
            <a:avLst/>
          </a:prstGeom>
        </p:spPr>
        <p:txBody>
          <a:bodyPr anchor="ctr" anchorCtr="0"/>
          <a:lstStyle>
            <a:lvl1pPr algn="l" defTabSz="931863" rtl="0" fontAlgn="base">
              <a:lnSpc>
                <a:spcPct val="90000"/>
              </a:lnSpc>
              <a:spcBef>
                <a:spcPct val="0"/>
              </a:spcBef>
              <a:spcAft>
                <a:spcPct val="0"/>
              </a:spcAft>
              <a:defRPr lang="en-US" sz="4000" kern="1200" spc="-102" dirty="0">
                <a:ln w="3175">
                  <a:noFill/>
                </a:ln>
                <a:solidFill>
                  <a:schemeClr val="tx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sz="4900">
                <a:solidFill>
                  <a:srgbClr val="FFFFFF"/>
                </a:solidFill>
              </a:rPr>
              <a:t>Dynamic Data Masking</a:t>
            </a:r>
          </a:p>
        </p:txBody>
      </p:sp>
      <p:sp>
        <p:nvSpPr>
          <p:cNvPr id="243" name="Title 3"/>
          <p:cNvSpPr>
            <a:spLocks noGrp="1"/>
          </p:cNvSpPr>
          <p:nvPr>
            <p:ph type="title"/>
          </p:nvPr>
        </p:nvSpPr>
        <p:spPr>
          <a:xfrm>
            <a:off x="275082" y="296905"/>
            <a:ext cx="11888047" cy="917575"/>
          </a:xfrm>
        </p:spPr>
        <p:txBody>
          <a:bodyPr/>
          <a:lstStyle/>
          <a:p>
            <a:r>
              <a:rPr lang="en-US" sz="4800" dirty="0">
                <a:solidFill>
                  <a:schemeClr val="bg1"/>
                </a:solidFill>
              </a:rPr>
              <a:t>Dynamic Data Masking</a:t>
            </a:r>
            <a:br>
              <a:rPr lang="en-US" sz="4800" dirty="0">
                <a:solidFill>
                  <a:schemeClr val="bg1"/>
                </a:solidFill>
              </a:rPr>
            </a:br>
            <a:r>
              <a:rPr lang="en-US" sz="3600" dirty="0">
                <a:solidFill>
                  <a:schemeClr val="bg2"/>
                </a:solidFill>
              </a:rPr>
              <a:t>Prevent abuse of sensitive data by hiding it from users</a:t>
            </a:r>
          </a:p>
        </p:txBody>
      </p:sp>
      <p:sp>
        <p:nvSpPr>
          <p:cNvPr id="244" name="Text Placeholder 8"/>
          <p:cNvSpPr txBox="1">
            <a:spLocks/>
          </p:cNvSpPr>
          <p:nvPr/>
        </p:nvSpPr>
        <p:spPr>
          <a:xfrm>
            <a:off x="275082" y="1648078"/>
            <a:ext cx="4186633" cy="4716676"/>
          </a:xfrm>
          <a:prstGeom prst="rect">
            <a:avLst/>
          </a:prstGeom>
        </p:spPr>
        <p:txBody>
          <a:bodyPr vert="horz" wrap="square" lIns="146304" tIns="182880" rIns="146304" bIns="18288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sz="2000" dirty="0">
                <a:solidFill>
                  <a:srgbClr val="505050"/>
                </a:solidFill>
                <a:latin typeface="Segoe UI"/>
              </a:rPr>
              <a:t>Configuration made easy in new Azure portal</a:t>
            </a:r>
          </a:p>
          <a:p>
            <a:pPr marL="0" indent="0">
              <a:lnSpc>
                <a:spcPct val="100000"/>
              </a:lnSpc>
              <a:spcBef>
                <a:spcPts val="2500"/>
              </a:spcBef>
              <a:buNone/>
            </a:pPr>
            <a:r>
              <a:rPr lang="en-US" sz="2000" dirty="0">
                <a:solidFill>
                  <a:srgbClr val="505050"/>
                </a:solidFill>
                <a:latin typeface="Segoe UI"/>
              </a:rPr>
              <a:t>Policy-driven at table and column level for defined set of users</a:t>
            </a:r>
          </a:p>
          <a:p>
            <a:pPr marL="0" indent="0">
              <a:lnSpc>
                <a:spcPct val="100000"/>
              </a:lnSpc>
              <a:spcBef>
                <a:spcPts val="2500"/>
              </a:spcBef>
              <a:buNone/>
            </a:pPr>
            <a:r>
              <a:rPr lang="en-US" sz="2000" dirty="0">
                <a:solidFill>
                  <a:srgbClr val="505050"/>
                </a:solidFill>
                <a:latin typeface="Segoe UI"/>
              </a:rPr>
              <a:t>Dynamic Data Masking applied in real time to query results based on policy</a:t>
            </a:r>
          </a:p>
          <a:p>
            <a:pPr marL="0" indent="0">
              <a:lnSpc>
                <a:spcPct val="100000"/>
              </a:lnSpc>
              <a:spcBef>
                <a:spcPts val="2500"/>
              </a:spcBef>
              <a:buNone/>
            </a:pPr>
            <a:r>
              <a:rPr lang="en-US" sz="2000" dirty="0">
                <a:solidFill>
                  <a:srgbClr val="505050"/>
                </a:solidFill>
                <a:latin typeface="Segoe UI"/>
              </a:rPr>
              <a:t>Multiple masking functions available (full, partial) for various sensitive data categories (like credit card numbers, SSN)</a:t>
            </a:r>
          </a:p>
        </p:txBody>
      </p:sp>
      <p:grpSp>
        <p:nvGrpSpPr>
          <p:cNvPr id="253" name="Group 252"/>
          <p:cNvGrpSpPr/>
          <p:nvPr/>
        </p:nvGrpSpPr>
        <p:grpSpPr>
          <a:xfrm>
            <a:off x="6571789" y="2846636"/>
            <a:ext cx="495797" cy="657730"/>
            <a:chOff x="11419447" y="1559086"/>
            <a:chExt cx="1373108" cy="1821582"/>
          </a:xfrm>
        </p:grpSpPr>
        <p:sp>
          <p:nvSpPr>
            <p:cNvPr id="254" name="Freeform 100"/>
            <p:cNvSpPr>
              <a:spLocks/>
            </p:cNvSpPr>
            <p:nvPr/>
          </p:nvSpPr>
          <p:spPr bwMode="auto">
            <a:xfrm>
              <a:off x="11419447" y="1559086"/>
              <a:ext cx="1373108" cy="1821582"/>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0" rIns="0" bIns="45720" numCol="1" anchor="t" anchorCtr="0" compatLnSpc="1">
              <a:prstTxWarp prst="textNoShape">
                <a:avLst/>
              </a:prstTxWarp>
            </a:bodyPr>
            <a:lstStyle/>
            <a:p>
              <a:pPr algn="ctr" defTabSz="951304">
                <a:spcBef>
                  <a:spcPts val="612"/>
                </a:spcBef>
                <a:defRPr/>
              </a:pPr>
              <a:endParaRPr lang="en-US" sz="1600" kern="0" dirty="0">
                <a:solidFill>
                  <a:srgbClr val="FFFFFF"/>
                </a:solidFill>
                <a:latin typeface="Segoe UI Semibold" panose="020B0702040204020203" pitchFamily="34" charset="0"/>
                <a:cs typeface="Segoe UI Semibold" panose="020B0702040204020203" pitchFamily="34" charset="0"/>
              </a:endParaRPr>
            </a:p>
          </p:txBody>
        </p:sp>
        <p:sp>
          <p:nvSpPr>
            <p:cNvPr id="255" name="Oval 101"/>
            <p:cNvSpPr>
              <a:spLocks noChangeArrowheads="1"/>
            </p:cNvSpPr>
            <p:nvPr/>
          </p:nvSpPr>
          <p:spPr bwMode="auto">
            <a:xfrm>
              <a:off x="11618770" y="1653210"/>
              <a:ext cx="968927" cy="2934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endParaRPr lang="en-US" sz="1100" dirty="0">
                <a:solidFill>
                  <a:srgbClr val="505050"/>
                </a:solidFill>
              </a:endParaRPr>
            </a:p>
          </p:txBody>
        </p:sp>
      </p:grpSp>
      <p:grpSp>
        <p:nvGrpSpPr>
          <p:cNvPr id="256" name="Group 255"/>
          <p:cNvGrpSpPr/>
          <p:nvPr/>
        </p:nvGrpSpPr>
        <p:grpSpPr>
          <a:xfrm>
            <a:off x="8500779" y="4219840"/>
            <a:ext cx="2195026" cy="1179936"/>
            <a:chOff x="9348329" y="4001983"/>
            <a:chExt cx="1540724" cy="828216"/>
          </a:xfrm>
        </p:grpSpPr>
        <p:grpSp>
          <p:nvGrpSpPr>
            <p:cNvPr id="257" name="Group 256"/>
            <p:cNvGrpSpPr/>
            <p:nvPr/>
          </p:nvGrpSpPr>
          <p:grpSpPr>
            <a:xfrm>
              <a:off x="9348329" y="4001983"/>
              <a:ext cx="1540724" cy="828216"/>
              <a:chOff x="9790145" y="3919039"/>
              <a:chExt cx="1263005" cy="678928"/>
            </a:xfrm>
          </p:grpSpPr>
          <p:sp>
            <p:nvSpPr>
              <p:cNvPr id="259" name="Freeform 6"/>
              <p:cNvSpPr>
                <a:spLocks/>
              </p:cNvSpPr>
              <p:nvPr/>
            </p:nvSpPr>
            <p:spPr bwMode="auto">
              <a:xfrm>
                <a:off x="9790145" y="4546798"/>
                <a:ext cx="1263005" cy="51169"/>
              </a:xfrm>
              <a:custGeom>
                <a:avLst/>
                <a:gdLst>
                  <a:gd name="T0" fmla="*/ 0 w 1282"/>
                  <a:gd name="T1" fmla="*/ 0 h 52"/>
                  <a:gd name="T2" fmla="*/ 0 w 1282"/>
                  <a:gd name="T3" fmla="*/ 25 h 52"/>
                  <a:gd name="T4" fmla="*/ 0 w 1282"/>
                  <a:gd name="T5" fmla="*/ 26 h 52"/>
                  <a:gd name="T6" fmla="*/ 0 w 1282"/>
                  <a:gd name="T7" fmla="*/ 27 h 52"/>
                  <a:gd name="T8" fmla="*/ 0 w 1282"/>
                  <a:gd name="T9" fmla="*/ 29 h 52"/>
                  <a:gd name="T10" fmla="*/ 1 w 1282"/>
                  <a:gd name="T11" fmla="*/ 30 h 52"/>
                  <a:gd name="T12" fmla="*/ 26 w 1282"/>
                  <a:gd name="T13" fmla="*/ 52 h 52"/>
                  <a:gd name="T14" fmla="*/ 1256 w 1282"/>
                  <a:gd name="T15" fmla="*/ 52 h 52"/>
                  <a:gd name="T16" fmla="*/ 1281 w 1282"/>
                  <a:gd name="T17" fmla="*/ 33 h 52"/>
                  <a:gd name="T18" fmla="*/ 1282 w 1282"/>
                  <a:gd name="T19" fmla="*/ 32 h 52"/>
                  <a:gd name="T20" fmla="*/ 1282 w 1282"/>
                  <a:gd name="T21" fmla="*/ 0 h 52"/>
                  <a:gd name="T22" fmla="*/ 0 w 128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2" h="52">
                    <a:moveTo>
                      <a:pt x="0" y="0"/>
                    </a:moveTo>
                    <a:cubicBezTo>
                      <a:pt x="0" y="25"/>
                      <a:pt x="0" y="25"/>
                      <a:pt x="0" y="25"/>
                    </a:cubicBezTo>
                    <a:cubicBezTo>
                      <a:pt x="0" y="25"/>
                      <a:pt x="0" y="26"/>
                      <a:pt x="0" y="26"/>
                    </a:cubicBezTo>
                    <a:cubicBezTo>
                      <a:pt x="0" y="26"/>
                      <a:pt x="0" y="26"/>
                      <a:pt x="0" y="27"/>
                    </a:cubicBezTo>
                    <a:cubicBezTo>
                      <a:pt x="0" y="29"/>
                      <a:pt x="0" y="29"/>
                      <a:pt x="0" y="29"/>
                    </a:cubicBezTo>
                    <a:cubicBezTo>
                      <a:pt x="1" y="30"/>
                      <a:pt x="1" y="30"/>
                      <a:pt x="1" y="30"/>
                    </a:cubicBezTo>
                    <a:cubicBezTo>
                      <a:pt x="2" y="42"/>
                      <a:pt x="13" y="52"/>
                      <a:pt x="26" y="52"/>
                    </a:cubicBezTo>
                    <a:cubicBezTo>
                      <a:pt x="1256" y="52"/>
                      <a:pt x="1256" y="52"/>
                      <a:pt x="1256" y="52"/>
                    </a:cubicBezTo>
                    <a:cubicBezTo>
                      <a:pt x="1268" y="52"/>
                      <a:pt x="1277" y="44"/>
                      <a:pt x="1281" y="33"/>
                    </a:cubicBezTo>
                    <a:cubicBezTo>
                      <a:pt x="1281" y="33"/>
                      <a:pt x="1282" y="32"/>
                      <a:pt x="1282" y="32"/>
                    </a:cubicBezTo>
                    <a:cubicBezTo>
                      <a:pt x="1282" y="0"/>
                      <a:pt x="1282" y="0"/>
                      <a:pt x="1282" y="0"/>
                    </a:cubicBezTo>
                    <a:lnTo>
                      <a:pt x="0" y="0"/>
                    </a:lnTo>
                    <a:close/>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260" name="Rectangle 7"/>
              <p:cNvSpPr>
                <a:spLocks noChangeArrowheads="1"/>
              </p:cNvSpPr>
              <p:nvPr/>
            </p:nvSpPr>
            <p:spPr bwMode="auto">
              <a:xfrm>
                <a:off x="9790145" y="4524749"/>
                <a:ext cx="1263005" cy="22049"/>
              </a:xfrm>
              <a:prstGeom prst="rect">
                <a:avLst/>
              </a:pr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261" name="Rectangle 260"/>
              <p:cNvSpPr/>
              <p:nvPr/>
            </p:nvSpPr>
            <p:spPr>
              <a:xfrm>
                <a:off x="9991361" y="3949032"/>
                <a:ext cx="866045" cy="541184"/>
              </a:xfrm>
              <a:prstGeom prst="rect">
                <a:avLst/>
              </a:prstGeom>
              <a:solidFill>
                <a:srgbClr val="FFFFFF"/>
              </a:solidFill>
              <a:ln w="25400" cap="flat" cmpd="sng" algn="ctr">
                <a:noFill/>
                <a:prstDash val="solid"/>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algn="ctr" defTabSz="951248">
                  <a:defRPr/>
                </a:pPr>
                <a:endParaRPr lang="en-US" sz="1632" kern="0" dirty="0">
                  <a:solidFill>
                    <a:srgbClr val="68217A"/>
                  </a:solidFill>
                </a:endParaRPr>
              </a:p>
            </p:txBody>
          </p:sp>
          <p:sp>
            <p:nvSpPr>
              <p:cNvPr id="262" name="Freeform 5"/>
              <p:cNvSpPr>
                <a:spLocks noEditPoints="1"/>
              </p:cNvSpPr>
              <p:nvPr/>
            </p:nvSpPr>
            <p:spPr bwMode="auto">
              <a:xfrm>
                <a:off x="9951557" y="3919039"/>
                <a:ext cx="943093" cy="605710"/>
              </a:xfrm>
              <a:custGeom>
                <a:avLst/>
                <a:gdLst>
                  <a:gd name="T0" fmla="*/ 32 w 957"/>
                  <a:gd name="T1" fmla="*/ 614 h 614"/>
                  <a:gd name="T2" fmla="*/ 926 w 957"/>
                  <a:gd name="T3" fmla="*/ 614 h 614"/>
                  <a:gd name="T4" fmla="*/ 957 w 957"/>
                  <a:gd name="T5" fmla="*/ 582 h 614"/>
                  <a:gd name="T6" fmla="*/ 957 w 957"/>
                  <a:gd name="T7" fmla="*/ 33 h 614"/>
                  <a:gd name="T8" fmla="*/ 926 w 957"/>
                  <a:gd name="T9" fmla="*/ 0 h 614"/>
                  <a:gd name="T10" fmla="*/ 32 w 957"/>
                  <a:gd name="T11" fmla="*/ 0 h 614"/>
                  <a:gd name="T12" fmla="*/ 0 w 957"/>
                  <a:gd name="T13" fmla="*/ 33 h 614"/>
                  <a:gd name="T14" fmla="*/ 0 w 957"/>
                  <a:gd name="T15" fmla="*/ 582 h 614"/>
                  <a:gd name="T16" fmla="*/ 32 w 957"/>
                  <a:gd name="T17" fmla="*/ 614 h 614"/>
                  <a:gd name="T18" fmla="*/ 41 w 957"/>
                  <a:gd name="T19" fmla="*/ 36 h 614"/>
                  <a:gd name="T20" fmla="*/ 916 w 957"/>
                  <a:gd name="T21" fmla="*/ 36 h 614"/>
                  <a:gd name="T22" fmla="*/ 916 w 957"/>
                  <a:gd name="T23" fmla="*/ 575 h 614"/>
                  <a:gd name="T24" fmla="*/ 41 w 957"/>
                  <a:gd name="T25" fmla="*/ 575 h 614"/>
                  <a:gd name="T26" fmla="*/ 41 w 957"/>
                  <a:gd name="T27" fmla="*/ 36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7" h="614">
                    <a:moveTo>
                      <a:pt x="32" y="614"/>
                    </a:moveTo>
                    <a:cubicBezTo>
                      <a:pt x="926" y="614"/>
                      <a:pt x="926" y="614"/>
                      <a:pt x="926" y="614"/>
                    </a:cubicBezTo>
                    <a:cubicBezTo>
                      <a:pt x="945" y="614"/>
                      <a:pt x="957" y="601"/>
                      <a:pt x="957" y="582"/>
                    </a:cubicBezTo>
                    <a:cubicBezTo>
                      <a:pt x="957" y="33"/>
                      <a:pt x="957" y="33"/>
                      <a:pt x="957" y="33"/>
                    </a:cubicBezTo>
                    <a:cubicBezTo>
                      <a:pt x="957" y="13"/>
                      <a:pt x="945" y="0"/>
                      <a:pt x="926" y="0"/>
                    </a:cubicBezTo>
                    <a:cubicBezTo>
                      <a:pt x="32" y="0"/>
                      <a:pt x="32" y="0"/>
                      <a:pt x="32" y="0"/>
                    </a:cubicBezTo>
                    <a:cubicBezTo>
                      <a:pt x="16" y="0"/>
                      <a:pt x="0" y="13"/>
                      <a:pt x="0" y="33"/>
                    </a:cubicBezTo>
                    <a:cubicBezTo>
                      <a:pt x="0" y="582"/>
                      <a:pt x="0" y="582"/>
                      <a:pt x="0" y="582"/>
                    </a:cubicBezTo>
                    <a:cubicBezTo>
                      <a:pt x="0" y="601"/>
                      <a:pt x="16" y="614"/>
                      <a:pt x="32" y="614"/>
                    </a:cubicBezTo>
                    <a:close/>
                    <a:moveTo>
                      <a:pt x="41" y="36"/>
                    </a:moveTo>
                    <a:cubicBezTo>
                      <a:pt x="916" y="36"/>
                      <a:pt x="916" y="36"/>
                      <a:pt x="916" y="36"/>
                    </a:cubicBezTo>
                    <a:cubicBezTo>
                      <a:pt x="916" y="575"/>
                      <a:pt x="916" y="575"/>
                      <a:pt x="916" y="575"/>
                    </a:cubicBezTo>
                    <a:cubicBezTo>
                      <a:pt x="41" y="575"/>
                      <a:pt x="41" y="575"/>
                      <a:pt x="41" y="575"/>
                    </a:cubicBezTo>
                    <a:cubicBezTo>
                      <a:pt x="41" y="36"/>
                      <a:pt x="41" y="36"/>
                      <a:pt x="41" y="36"/>
                    </a:cubicBezTo>
                    <a:close/>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grpSp>
        <p:pic>
          <p:nvPicPr>
            <p:cNvPr id="258" name="Content Placeholder 28"/>
            <p:cNvPicPr>
              <a:picLocks noChangeAspect="1"/>
            </p:cNvPicPr>
            <p:nvPr/>
          </p:nvPicPr>
          <p:blipFill rotWithShape="1">
            <a:blip r:embed="rId3">
              <a:extLst>
                <a:ext uri="{28A0092B-C50C-407E-A947-70E740481C1C}">
                  <a14:useLocalDpi xmlns:a14="http://schemas.microsoft.com/office/drawing/2010/main" val="0"/>
                </a:ext>
              </a:extLst>
            </a:blip>
            <a:srcRect l="8089" t="2428" r="4771" b="43721"/>
            <a:stretch/>
          </p:blipFill>
          <p:spPr>
            <a:xfrm>
              <a:off x="9607786" y="4059348"/>
              <a:ext cx="1033154" cy="655593"/>
            </a:xfrm>
            <a:prstGeom prst="rect">
              <a:avLst/>
            </a:prstGeom>
          </p:spPr>
        </p:pic>
      </p:grpSp>
    </p:spTree>
    <p:extLst>
      <p:ext uri="{BB962C8B-B14F-4D97-AF65-F5344CB8AC3E}">
        <p14:creationId xmlns:p14="http://schemas.microsoft.com/office/powerpoint/2010/main" val="187489737"/>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6540441" y="1498560"/>
            <a:ext cx="6216650" cy="923330"/>
          </a:xfrm>
          <a:prstGeom prst="rect">
            <a:avLst/>
          </a:prstGeom>
        </p:spPr>
        <p:txBody>
          <a:bodyPr>
            <a:spAutoFit/>
          </a:bodyPr>
          <a:lstStyle/>
          <a:p>
            <a:r>
              <a:rPr lang="en-US" dirty="0">
                <a:solidFill>
                  <a:srgbClr val="FFFFFF"/>
                </a:solidFill>
              </a:rPr>
              <a:t>A masking rule may be defined on a column in a table, in order to protect data in that column. Four types of masks are available.</a:t>
            </a:r>
          </a:p>
        </p:txBody>
      </p:sp>
      <p:sp>
        <p:nvSpPr>
          <p:cNvPr id="10" name="Title 1"/>
          <p:cNvSpPr txBox="1">
            <a:spLocks/>
          </p:cNvSpPr>
          <p:nvPr/>
        </p:nvSpPr>
        <p:spPr>
          <a:xfrm>
            <a:off x="275079" y="296899"/>
            <a:ext cx="1188804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800" b="0" kern="1200" cap="none" spc="-102"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sz="4800" dirty="0">
                <a:solidFill>
                  <a:srgbClr val="505050"/>
                </a:solidFill>
              </a:rPr>
              <a:t>Defining Dynamic Data Masking</a:t>
            </a:r>
          </a:p>
        </p:txBody>
      </p:sp>
      <p:sp>
        <p:nvSpPr>
          <p:cNvPr id="11" name="Text Placeholder 8"/>
          <p:cNvSpPr txBox="1">
            <a:spLocks/>
          </p:cNvSpPr>
          <p:nvPr/>
        </p:nvSpPr>
        <p:spPr>
          <a:xfrm>
            <a:off x="5307192" y="1327090"/>
            <a:ext cx="4037918" cy="272125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sz="2400" dirty="0">
                <a:solidFill>
                  <a:srgbClr val="505050"/>
                </a:solidFill>
              </a:rPr>
              <a:t>A masking rule may be defined on a column in a table in order to protect data in that column. </a:t>
            </a:r>
          </a:p>
          <a:p>
            <a:pPr marL="0" indent="0">
              <a:lnSpc>
                <a:spcPct val="100000"/>
              </a:lnSpc>
              <a:spcBef>
                <a:spcPts val="2500"/>
              </a:spcBef>
              <a:buNone/>
            </a:pPr>
            <a:r>
              <a:rPr lang="en-US" sz="2400" dirty="0">
                <a:solidFill>
                  <a:srgbClr val="505050"/>
                </a:solidFill>
              </a:rPr>
              <a:t>Four types of masks are available.</a:t>
            </a:r>
          </a:p>
        </p:txBody>
      </p:sp>
      <p:pic>
        <p:nvPicPr>
          <p:cNvPr id="13" name="Content Placeholder 5"/>
          <p:cNvPicPr>
            <a:picLocks noGrp="1" noChangeAspect="1"/>
          </p:cNvPicPr>
          <p:nvPr>
            <p:ph sz="quarter" idx="10"/>
          </p:nvPr>
        </p:nvPicPr>
        <p:blipFill rotWithShape="1">
          <a:blip r:embed="rId3"/>
          <a:srcRect l="861" t="699" r="922" b="1016"/>
          <a:stretch/>
        </p:blipFill>
        <p:spPr>
          <a:xfrm>
            <a:off x="490396" y="1543092"/>
            <a:ext cx="4572000" cy="4914900"/>
          </a:xfrm>
          <a:prstGeom prst="rect">
            <a:avLst/>
          </a:prstGeom>
          <a:ln w="63500" cap="sq">
            <a:solidFill>
              <a:schemeClr val="bg2"/>
            </a:solidFill>
            <a:miter lim="800000"/>
          </a:ln>
        </p:spPr>
      </p:pic>
    </p:spTree>
    <p:extLst>
      <p:ext uri="{BB962C8B-B14F-4D97-AF65-F5344CB8AC3E}">
        <p14:creationId xmlns:p14="http://schemas.microsoft.com/office/powerpoint/2010/main" val="719919759"/>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75431" y="2016333"/>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Dynamic Data </a:t>
            </a:r>
          </a:p>
          <a:p>
            <a:r>
              <a:rPr sz="7200" dirty="0">
                <a:gradFill>
                  <a:gsLst>
                    <a:gs pos="100000">
                      <a:srgbClr val="FFFFFF"/>
                    </a:gs>
                    <a:gs pos="0">
                      <a:srgbClr val="FFFFFF"/>
                    </a:gs>
                  </a:gsLst>
                  <a:lin ang="5400000" scaled="0"/>
                </a:gradFill>
              </a:rPr>
              <a:t>Masking benefits</a:t>
            </a:r>
          </a:p>
        </p:txBody>
      </p:sp>
    </p:spTree>
    <p:extLst>
      <p:ext uri="{BB962C8B-B14F-4D97-AF65-F5344CB8AC3E}">
        <p14:creationId xmlns:p14="http://schemas.microsoft.com/office/powerpoint/2010/main" val="3841180720"/>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Box 7"/>
          <p:cNvSpPr txBox="1"/>
          <p:nvPr/>
        </p:nvSpPr>
        <p:spPr>
          <a:xfrm>
            <a:off x="256947" y="5265189"/>
            <a:ext cx="11693089" cy="1040012"/>
          </a:xfrm>
          <a:prstGeom prst="rect">
            <a:avLst/>
          </a:prstGeom>
          <a:noFill/>
        </p:spPr>
        <p:txBody>
          <a:bodyPr wrap="square" lIns="186521" tIns="149217" rIns="186521" bIns="149217" rtlCol="0">
            <a:spAutoFit/>
          </a:bodyPr>
          <a:lstStyle/>
          <a:p>
            <a:pPr marL="0" lvl="2">
              <a:spcBef>
                <a:spcPts val="1500"/>
              </a:spcBef>
            </a:pPr>
            <a:r>
              <a:rPr lang="en-US" sz="2400" i="1" dirty="0">
                <a:solidFill>
                  <a:srgbClr val="BA141A"/>
                </a:solidFill>
                <a:latin typeface="Segoe UI Light"/>
              </a:rPr>
              <a:t>Limit access to sensitive data by defining policies to obfuscate specific database fields, without affecting database integrity</a:t>
            </a:r>
          </a:p>
        </p:txBody>
      </p:sp>
      <p:sp>
        <p:nvSpPr>
          <p:cNvPr id="10" name="Title 1"/>
          <p:cNvSpPr txBox="1">
            <a:spLocks/>
          </p:cNvSpPr>
          <p:nvPr/>
        </p:nvSpPr>
        <p:spPr>
          <a:xfrm>
            <a:off x="275113" y="29689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Benefits of Dynamic Data Masking</a:t>
            </a:r>
          </a:p>
        </p:txBody>
      </p:sp>
      <p:sp>
        <p:nvSpPr>
          <p:cNvPr id="15" name="Rectangle 14"/>
          <p:cNvSpPr/>
          <p:nvPr/>
        </p:nvSpPr>
        <p:spPr bwMode="auto">
          <a:xfrm>
            <a:off x="473245" y="1442408"/>
            <a:ext cx="3785461" cy="36317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274320" bIns="146283" numCol="1" spcCol="0" rtlCol="0" fromWordArt="0" anchor="t" anchorCtr="0" forceAA="0" compatLnSpc="1">
            <a:prstTxWarp prst="textNoShape">
              <a:avLst/>
            </a:prstTxWarp>
            <a:noAutofit/>
          </a:bodyPr>
          <a:lstStyle/>
          <a:p>
            <a:pPr>
              <a:spcBef>
                <a:spcPts val="500"/>
              </a:spcBef>
            </a:pPr>
            <a:r>
              <a:rPr lang="en-US" sz="2400" dirty="0">
                <a:solidFill>
                  <a:srgbClr val="FFFFFF"/>
                </a:solidFill>
                <a:latin typeface="Segoe UI Light"/>
              </a:rPr>
              <a:t>Regulatory </a:t>
            </a:r>
            <a:br>
              <a:rPr lang="en-US" sz="2400" dirty="0">
                <a:solidFill>
                  <a:srgbClr val="FFFFFF"/>
                </a:solidFill>
                <a:latin typeface="Segoe UI Light"/>
              </a:rPr>
            </a:br>
            <a:r>
              <a:rPr lang="en-US" sz="2400" dirty="0">
                <a:solidFill>
                  <a:srgbClr val="FFFFFF"/>
                </a:solidFill>
                <a:latin typeface="Segoe UI Light"/>
              </a:rPr>
              <a:t>compliance</a:t>
            </a:r>
          </a:p>
          <a:p>
            <a:pPr marL="0" lvl="2">
              <a:spcBef>
                <a:spcPts val="2000"/>
              </a:spcBef>
            </a:pPr>
            <a:r>
              <a:rPr lang="en-US" dirty="0">
                <a:solidFill>
                  <a:srgbClr val="FFFFFF"/>
                </a:solidFill>
              </a:rPr>
              <a:t>Strong demand for applications to meet </a:t>
            </a:r>
            <a:r>
              <a:rPr lang="en-US" b="1" dirty="0">
                <a:solidFill>
                  <a:srgbClr val="FFFFFF"/>
                </a:solidFill>
              </a:rPr>
              <a:t>privacy standards </a:t>
            </a:r>
            <a:r>
              <a:rPr lang="en-US" dirty="0">
                <a:solidFill>
                  <a:srgbClr val="FFFFFF"/>
                </a:solidFill>
              </a:rPr>
              <a:t>recommended by regulating authorities</a:t>
            </a:r>
          </a:p>
        </p:txBody>
      </p:sp>
      <p:sp>
        <p:nvSpPr>
          <p:cNvPr id="14" name="Rectangle 13"/>
          <p:cNvSpPr/>
          <p:nvPr/>
        </p:nvSpPr>
        <p:spPr bwMode="auto">
          <a:xfrm>
            <a:off x="4325508" y="1442408"/>
            <a:ext cx="3785461" cy="3631750"/>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274320" bIns="146283" numCol="1" spcCol="0" rtlCol="0" fromWordArt="0" anchor="t" anchorCtr="0" forceAA="0" compatLnSpc="1">
            <a:prstTxWarp prst="textNoShape">
              <a:avLst/>
            </a:prstTxWarp>
            <a:noAutofit/>
          </a:bodyPr>
          <a:lstStyle/>
          <a:p>
            <a:pPr>
              <a:spcBef>
                <a:spcPts val="500"/>
              </a:spcBef>
            </a:pPr>
            <a:r>
              <a:rPr lang="en-US" sz="2400" dirty="0">
                <a:solidFill>
                  <a:srgbClr val="FFFFFF"/>
                </a:solidFill>
                <a:latin typeface="Segoe UI Light"/>
              </a:rPr>
              <a:t>Sensitive data </a:t>
            </a:r>
            <a:br>
              <a:rPr lang="en-US" sz="2400" dirty="0">
                <a:solidFill>
                  <a:srgbClr val="FFFFFF"/>
                </a:solidFill>
                <a:latin typeface="Segoe UI Light"/>
              </a:rPr>
            </a:br>
            <a:r>
              <a:rPr lang="en-US" sz="2400" dirty="0">
                <a:solidFill>
                  <a:srgbClr val="FFFFFF"/>
                </a:solidFill>
                <a:latin typeface="Segoe UI Light"/>
              </a:rPr>
              <a:t>protection</a:t>
            </a:r>
            <a:endParaRPr lang="en-US" sz="2400" dirty="0">
              <a:gradFill>
                <a:gsLst>
                  <a:gs pos="1250">
                    <a:srgbClr val="FFFFFF"/>
                  </a:gs>
                  <a:gs pos="100000">
                    <a:srgbClr val="FFFFFF"/>
                  </a:gs>
                </a:gsLst>
                <a:lin ang="5400000" scaled="0"/>
              </a:gradFill>
              <a:latin typeface="Segoe UI Light"/>
            </a:endParaRPr>
          </a:p>
          <a:p>
            <a:pPr>
              <a:spcBef>
                <a:spcPts val="2000"/>
              </a:spcBef>
            </a:pPr>
            <a:r>
              <a:rPr lang="en-US" dirty="0">
                <a:solidFill>
                  <a:srgbClr val="FFFFFF"/>
                </a:solidFill>
              </a:rPr>
              <a:t>Protection against unauthorized access to sensitive data in application, and against exposure to developers or DBAs who need access to production database</a:t>
            </a:r>
          </a:p>
        </p:txBody>
      </p:sp>
      <p:sp>
        <p:nvSpPr>
          <p:cNvPr id="17" name="Rectangle 16"/>
          <p:cNvSpPr/>
          <p:nvPr/>
        </p:nvSpPr>
        <p:spPr bwMode="auto">
          <a:xfrm>
            <a:off x="8177771" y="1442408"/>
            <a:ext cx="3772264" cy="3631750"/>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274320" bIns="146283" numCol="1" spcCol="0" rtlCol="0" fromWordArt="0" anchor="t" anchorCtr="0" forceAA="0" compatLnSpc="1">
            <a:prstTxWarp prst="textNoShape">
              <a:avLst/>
            </a:prstTxWarp>
            <a:noAutofit/>
          </a:bodyPr>
          <a:lstStyle/>
          <a:p>
            <a:pPr marL="0" lvl="1">
              <a:spcBef>
                <a:spcPts val="500"/>
              </a:spcBef>
            </a:pPr>
            <a:r>
              <a:rPr lang="en-US" sz="2400" dirty="0">
                <a:solidFill>
                  <a:srgbClr val="FFFFFF"/>
                </a:solidFill>
                <a:latin typeface="Segoe UI Light"/>
              </a:rPr>
              <a:t>Agility and </a:t>
            </a:r>
            <a:br>
              <a:rPr lang="en-US" sz="2400" dirty="0">
                <a:solidFill>
                  <a:srgbClr val="FFFFFF"/>
                </a:solidFill>
                <a:latin typeface="Segoe UI Light"/>
              </a:rPr>
            </a:br>
            <a:r>
              <a:rPr lang="en-US" sz="2400" dirty="0">
                <a:solidFill>
                  <a:srgbClr val="FFFFFF"/>
                </a:solidFill>
                <a:latin typeface="Segoe UI Light"/>
              </a:rPr>
              <a:t>transparency</a:t>
            </a:r>
          </a:p>
          <a:p>
            <a:pPr marL="0" lvl="1">
              <a:spcBef>
                <a:spcPts val="2000"/>
              </a:spcBef>
            </a:pPr>
            <a:r>
              <a:rPr lang="en-US" dirty="0">
                <a:solidFill>
                  <a:srgbClr val="FFFFFF"/>
                </a:solidFill>
              </a:rPr>
              <a:t>Data is masked anytime, anywhere, with underlying data in database remaining intact</a:t>
            </a:r>
          </a:p>
          <a:p>
            <a:pPr>
              <a:spcBef>
                <a:spcPts val="500"/>
              </a:spcBef>
            </a:pPr>
            <a:endParaRPr lang="en-US" dirty="0">
              <a:solidFill>
                <a:srgbClr val="FFFFFF"/>
              </a:solidFill>
            </a:endParaRPr>
          </a:p>
          <a:p>
            <a:pPr>
              <a:spcBef>
                <a:spcPts val="500"/>
              </a:spcBef>
            </a:pPr>
            <a:r>
              <a:rPr lang="en-US" dirty="0">
                <a:solidFill>
                  <a:srgbClr val="FFFFFF"/>
                </a:solidFill>
              </a:rPr>
              <a:t>Transparent to application and applied according to user privilege maintenance and complexity</a:t>
            </a:r>
          </a:p>
        </p:txBody>
      </p:sp>
    </p:spTree>
    <p:extLst>
      <p:ext uri="{BB962C8B-B14F-4D97-AF65-F5344CB8AC3E}">
        <p14:creationId xmlns:p14="http://schemas.microsoft.com/office/powerpoint/2010/main" val="3665975562"/>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75431" y="2016333"/>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Dynamic Data Masking walkthrough</a:t>
            </a:r>
          </a:p>
        </p:txBody>
      </p:sp>
    </p:spTree>
    <p:extLst>
      <p:ext uri="{BB962C8B-B14F-4D97-AF65-F5344CB8AC3E}">
        <p14:creationId xmlns:p14="http://schemas.microsoft.com/office/powerpoint/2010/main" val="1425402285"/>
      </p:ext>
    </p:extLst>
  </p:cSld>
  <p:clrMapOvr>
    <a:masterClrMapping/>
  </p:clrMapOvr>
  <p:transition>
    <p:fad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1" name="TextBox 40"/>
          <p:cNvSpPr txBox="1"/>
          <p:nvPr/>
        </p:nvSpPr>
        <p:spPr>
          <a:xfrm>
            <a:off x="378146" y="1439424"/>
            <a:ext cx="11054971" cy="374846"/>
          </a:xfrm>
          <a:prstGeom prst="rect">
            <a:avLst/>
          </a:prstGeom>
          <a:noFill/>
        </p:spPr>
        <p:txBody>
          <a:bodyPr wrap="square" rtlCol="0">
            <a:spAutoFit/>
          </a:bodyPr>
          <a:lstStyle/>
          <a:p>
            <a:r>
              <a:rPr lang="en-US" dirty="0">
                <a:solidFill>
                  <a:srgbClr val="505050"/>
                </a:solidFill>
                <a:latin typeface="Segoe UI Light"/>
              </a:rPr>
              <a:t>3 ) Dynamic data-masking policy obfuscates sensitive data in query results </a:t>
            </a:r>
          </a:p>
        </p:txBody>
      </p:sp>
      <p:sp>
        <p:nvSpPr>
          <p:cNvPr id="34" name="TextBox 33"/>
          <p:cNvSpPr txBox="1"/>
          <p:nvPr/>
        </p:nvSpPr>
        <p:spPr>
          <a:xfrm>
            <a:off x="378146" y="1435693"/>
            <a:ext cx="11054971" cy="382308"/>
          </a:xfrm>
          <a:prstGeom prst="rect">
            <a:avLst/>
          </a:prstGeom>
          <a:noFill/>
        </p:spPr>
        <p:txBody>
          <a:bodyPr wrap="square" rtlCol="0">
            <a:spAutoFit/>
          </a:bodyPr>
          <a:lstStyle/>
          <a:p>
            <a:r>
              <a:rPr lang="en-US" dirty="0">
                <a:solidFill>
                  <a:srgbClr val="505050"/>
                </a:solidFill>
                <a:latin typeface="Segoe UI Light"/>
              </a:rPr>
              <a:t>2 ) App user selects from employee table</a:t>
            </a:r>
          </a:p>
        </p:txBody>
      </p:sp>
      <p:sp>
        <p:nvSpPr>
          <p:cNvPr id="70" name="TextBox 69"/>
          <p:cNvSpPr txBox="1"/>
          <p:nvPr/>
        </p:nvSpPr>
        <p:spPr>
          <a:xfrm>
            <a:off x="378146" y="1435693"/>
            <a:ext cx="11054971" cy="382308"/>
          </a:xfrm>
          <a:prstGeom prst="rect">
            <a:avLst/>
          </a:prstGeom>
          <a:noFill/>
        </p:spPr>
        <p:txBody>
          <a:bodyPr wrap="square" rtlCol="0">
            <a:spAutoFit/>
          </a:bodyPr>
          <a:lstStyle/>
          <a:p>
            <a:r>
              <a:rPr lang="en-US" dirty="0">
                <a:solidFill>
                  <a:srgbClr val="505050"/>
                </a:solidFill>
                <a:latin typeface="Segoe UI Light"/>
              </a:rPr>
              <a:t>1 ) Security officer defines dynamic data-masking policy in T-SQL over sensitive data in employee table</a:t>
            </a:r>
          </a:p>
        </p:txBody>
      </p:sp>
      <p:sp>
        <p:nvSpPr>
          <p:cNvPr id="35" name="TextBox 34"/>
          <p:cNvSpPr txBox="1"/>
          <p:nvPr/>
        </p:nvSpPr>
        <p:spPr>
          <a:xfrm>
            <a:off x="475453" y="5200606"/>
            <a:ext cx="2762559" cy="1377300"/>
          </a:xfrm>
          <a:prstGeom prst="rect">
            <a:avLst/>
          </a:prstGeom>
          <a:solidFill>
            <a:schemeClr val="tx1"/>
          </a:solidFill>
          <a:ln w="38100">
            <a:solidFill>
              <a:schemeClr val="tx2"/>
            </a:solidFill>
            <a:miter lim="800000"/>
          </a:ln>
        </p:spPr>
        <p:txBody>
          <a:bodyPr wrap="square" lIns="182880" tIns="182880" rIns="182880" bIns="182880">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dirty="0">
                <a:solidFill>
                  <a:srgbClr val="505050">
                    <a:lumMod val="60000"/>
                    <a:lumOff val="40000"/>
                  </a:srgbClr>
                </a:solidFill>
              </a:rPr>
              <a:t>SELECT [Name],       [SocialSecurityNumber],</a:t>
            </a:r>
          </a:p>
          <a:p>
            <a:r>
              <a:rPr lang="en-US" dirty="0">
                <a:solidFill>
                  <a:srgbClr val="505050">
                    <a:lumMod val="60000"/>
                    <a:lumOff val="40000"/>
                  </a:srgbClr>
                </a:solidFill>
              </a:rPr>
              <a:t>       [Email],</a:t>
            </a:r>
          </a:p>
          <a:p>
            <a:r>
              <a:rPr lang="en-US" dirty="0">
                <a:solidFill>
                  <a:srgbClr val="505050">
                    <a:lumMod val="60000"/>
                    <a:lumOff val="40000"/>
                  </a:srgbClr>
                </a:solidFill>
              </a:rPr>
              <a:t>       [Salary]</a:t>
            </a:r>
          </a:p>
          <a:p>
            <a:r>
              <a:rPr lang="en-US" dirty="0">
                <a:solidFill>
                  <a:srgbClr val="505050">
                    <a:lumMod val="60000"/>
                    <a:lumOff val="40000"/>
                  </a:srgbClr>
                </a:solidFill>
              </a:rPr>
              <a:t>FROM [Employee] </a:t>
            </a:r>
          </a:p>
        </p:txBody>
      </p:sp>
      <p:grpSp>
        <p:nvGrpSpPr>
          <p:cNvPr id="76" name="Group 75"/>
          <p:cNvGrpSpPr/>
          <p:nvPr/>
        </p:nvGrpSpPr>
        <p:grpSpPr>
          <a:xfrm>
            <a:off x="8001793" y="5024946"/>
            <a:ext cx="3994150" cy="1552960"/>
            <a:chOff x="8001000" y="4780344"/>
            <a:chExt cx="3994150" cy="1552960"/>
          </a:xfrm>
        </p:grpSpPr>
        <p:pic>
          <p:nvPicPr>
            <p:cNvPr id="52" name="Picture 51"/>
            <p:cNvPicPr>
              <a:picLocks noChangeAspect="1"/>
            </p:cNvPicPr>
            <p:nvPr/>
          </p:nvPicPr>
          <p:blipFill rotWithShape="1">
            <a:blip r:embed="rId3"/>
            <a:srcRect l="236" t="3475" r="865" b="2537"/>
            <a:stretch/>
          </p:blipFill>
          <p:spPr>
            <a:xfrm>
              <a:off x="8001000" y="5330004"/>
              <a:ext cx="3994150" cy="1003300"/>
            </a:xfrm>
            <a:prstGeom prst="rect">
              <a:avLst/>
            </a:prstGeom>
            <a:ln w="38100">
              <a:solidFill>
                <a:srgbClr val="BA141A"/>
              </a:solidFill>
              <a:miter lim="800000"/>
            </a:ln>
          </p:spPr>
        </p:pic>
        <p:sp>
          <p:nvSpPr>
            <p:cNvPr id="23" name="TextBox 22"/>
            <p:cNvSpPr txBox="1"/>
            <p:nvPr/>
          </p:nvSpPr>
          <p:spPr>
            <a:xfrm>
              <a:off x="9129755" y="4780344"/>
              <a:ext cx="1736641" cy="549660"/>
            </a:xfrm>
            <a:prstGeom prst="rect">
              <a:avLst/>
            </a:prstGeom>
            <a:noFill/>
          </p:spPr>
          <p:txBody>
            <a:bodyPr wrap="none" lIns="182854" tIns="146283" rIns="182854" bIns="146283" rtlCol="0">
              <a:spAutoFit/>
            </a:bodyPr>
            <a:lstStyle/>
            <a:p>
              <a:pPr>
                <a:lnSpc>
                  <a:spcPct val="90000"/>
                </a:lnSpc>
                <a:spcAft>
                  <a:spcPts val="600"/>
                </a:spcAft>
              </a:pPr>
              <a:r>
                <a:rPr lang="en-US" sz="1836" dirty="0">
                  <a:solidFill>
                    <a:srgbClr val="505050"/>
                  </a:solidFill>
                </a:rPr>
                <a:t>admin1 login</a:t>
              </a:r>
            </a:p>
          </p:txBody>
        </p:sp>
      </p:grpSp>
      <p:grpSp>
        <p:nvGrpSpPr>
          <p:cNvPr id="75" name="Group 74"/>
          <p:cNvGrpSpPr/>
          <p:nvPr/>
        </p:nvGrpSpPr>
        <p:grpSpPr>
          <a:xfrm>
            <a:off x="3798093" y="4961446"/>
            <a:ext cx="3651250" cy="1616461"/>
            <a:chOff x="3797300" y="4780344"/>
            <a:chExt cx="3651250" cy="1616461"/>
          </a:xfrm>
        </p:grpSpPr>
        <p:pic>
          <p:nvPicPr>
            <p:cNvPr id="15" name="Picture 14"/>
            <p:cNvPicPr>
              <a:picLocks noChangeAspect="1"/>
            </p:cNvPicPr>
            <p:nvPr/>
          </p:nvPicPr>
          <p:blipFill rotWithShape="1">
            <a:blip r:embed="rId4"/>
            <a:srcRect l="503" t="2110" r="444" b="2972"/>
            <a:stretch/>
          </p:blipFill>
          <p:spPr>
            <a:xfrm>
              <a:off x="3797300" y="5330004"/>
              <a:ext cx="3651250" cy="1066801"/>
            </a:xfrm>
            <a:prstGeom prst="rect">
              <a:avLst/>
            </a:prstGeom>
            <a:ln w="38100">
              <a:solidFill>
                <a:srgbClr val="BA141A"/>
              </a:solidFill>
              <a:miter lim="800000"/>
            </a:ln>
          </p:spPr>
        </p:pic>
        <p:sp>
          <p:nvSpPr>
            <p:cNvPr id="24" name="TextBox 23"/>
            <p:cNvSpPr txBox="1"/>
            <p:nvPr/>
          </p:nvSpPr>
          <p:spPr>
            <a:xfrm>
              <a:off x="4866014" y="4780344"/>
              <a:ext cx="1513823" cy="549660"/>
            </a:xfrm>
            <a:prstGeom prst="rect">
              <a:avLst/>
            </a:prstGeom>
            <a:noFill/>
          </p:spPr>
          <p:txBody>
            <a:bodyPr wrap="none" lIns="182854" tIns="146283" rIns="182854" bIns="146283" rtlCol="0">
              <a:spAutoFit/>
            </a:bodyPr>
            <a:lstStyle/>
            <a:p>
              <a:pPr>
                <a:lnSpc>
                  <a:spcPct val="90000"/>
                </a:lnSpc>
                <a:spcAft>
                  <a:spcPts val="600"/>
                </a:spcAft>
              </a:pPr>
              <a:r>
                <a:rPr lang="en-US" sz="1836" dirty="0">
                  <a:solidFill>
                    <a:srgbClr val="505050"/>
                  </a:solidFill>
                </a:rPr>
                <a:t>other login</a:t>
              </a:r>
              <a:endParaRPr lang="en-US" sz="1399" dirty="0">
                <a:solidFill>
                  <a:srgbClr val="505050"/>
                </a:solidFill>
              </a:endParaRPr>
            </a:p>
          </p:txBody>
        </p:sp>
      </p:grpSp>
      <p:grpSp>
        <p:nvGrpSpPr>
          <p:cNvPr id="74" name="Group 73"/>
          <p:cNvGrpSpPr/>
          <p:nvPr/>
        </p:nvGrpSpPr>
        <p:grpSpPr>
          <a:xfrm>
            <a:off x="475452" y="2132699"/>
            <a:ext cx="4980678" cy="2629039"/>
            <a:chOff x="474659" y="1992174"/>
            <a:chExt cx="4980678" cy="2629039"/>
          </a:xfrm>
        </p:grpSpPr>
        <p:sp>
          <p:nvSpPr>
            <p:cNvPr id="12" name="Left-Right Arrow 11"/>
            <p:cNvSpPr/>
            <p:nvPr/>
          </p:nvSpPr>
          <p:spPr bwMode="auto">
            <a:xfrm>
              <a:off x="2036193" y="3064377"/>
              <a:ext cx="1437376" cy="484632"/>
            </a:xfrm>
            <a:prstGeom prst="leftRightArrow">
              <a:avLst/>
            </a:prstGeom>
            <a:solidFill>
              <a:schemeClr val="bg2"/>
            </a:solidFill>
            <a:ln>
              <a:no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solidFill>
                  <a:srgbClr val="FFFFFF"/>
                </a:solidFill>
                <a:ea typeface="Segoe UI" pitchFamily="34" charset="0"/>
                <a:cs typeface="Segoe UI" pitchFamily="34" charset="0"/>
              </a:endParaRPr>
            </a:p>
          </p:txBody>
        </p:sp>
        <p:grpSp>
          <p:nvGrpSpPr>
            <p:cNvPr id="3" name="Group 2"/>
            <p:cNvGrpSpPr/>
            <p:nvPr/>
          </p:nvGrpSpPr>
          <p:grpSpPr>
            <a:xfrm>
              <a:off x="3473568" y="1992174"/>
              <a:ext cx="1981769" cy="2629039"/>
              <a:chOff x="7994055" y="1965311"/>
              <a:chExt cx="1373108" cy="1821582"/>
            </a:xfrm>
          </p:grpSpPr>
          <p:sp>
            <p:nvSpPr>
              <p:cNvPr id="27" name="Freeform 100"/>
              <p:cNvSpPr>
                <a:spLocks/>
              </p:cNvSpPr>
              <p:nvPr/>
            </p:nvSpPr>
            <p:spPr bwMode="auto">
              <a:xfrm>
                <a:off x="7994055" y="1965311"/>
                <a:ext cx="1373108" cy="1821582"/>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2"/>
              </a:solidFill>
              <a:ln>
                <a:noFill/>
              </a:ln>
              <a:extLst/>
            </p:spPr>
            <p:txBody>
              <a:bodyPr vert="horz" wrap="square" lIns="0" tIns="457200" rIns="0" bIns="45720" numCol="1" anchor="t" anchorCtr="0" compatLnSpc="1">
                <a:prstTxWarp prst="textNoShape">
                  <a:avLst/>
                </a:prstTxWarp>
              </a:bodyPr>
              <a:lstStyle/>
              <a:p>
                <a:pPr algn="ctr" defTabSz="951304">
                  <a:spcBef>
                    <a:spcPts val="612"/>
                  </a:spcBef>
                  <a:defRPr/>
                </a:pPr>
                <a:endParaRPr lang="en-US" sz="1600" kern="0" dirty="0">
                  <a:solidFill>
                    <a:srgbClr val="FFFFFF"/>
                  </a:solidFill>
                  <a:latin typeface="Segoe UI Semibold" panose="020B0702040204020203" pitchFamily="34" charset="0"/>
                  <a:cs typeface="Segoe UI Semibold" panose="020B0702040204020203" pitchFamily="34" charset="0"/>
                </a:endParaRPr>
              </a:p>
            </p:txBody>
          </p:sp>
          <p:sp>
            <p:nvSpPr>
              <p:cNvPr id="28" name="Oval 101"/>
              <p:cNvSpPr>
                <a:spLocks noChangeArrowheads="1"/>
              </p:cNvSpPr>
              <p:nvPr/>
            </p:nvSpPr>
            <p:spPr bwMode="auto">
              <a:xfrm>
                <a:off x="8193378" y="2059435"/>
                <a:ext cx="968927" cy="2934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endParaRPr lang="en-US" sz="1100" dirty="0">
                  <a:solidFill>
                    <a:srgbClr val="505050"/>
                  </a:solidFill>
                </a:endParaRPr>
              </a:p>
            </p:txBody>
          </p:sp>
        </p:grpSp>
        <p:grpSp>
          <p:nvGrpSpPr>
            <p:cNvPr id="71" name="Group 70"/>
            <p:cNvGrpSpPr/>
            <p:nvPr/>
          </p:nvGrpSpPr>
          <p:grpSpPr>
            <a:xfrm>
              <a:off x="474659" y="2000974"/>
              <a:ext cx="1543051" cy="2611438"/>
              <a:chOff x="304800" y="2009775"/>
              <a:chExt cx="1543051" cy="2611438"/>
            </a:xfrm>
          </p:grpSpPr>
          <p:sp>
            <p:nvSpPr>
              <p:cNvPr id="6" name="Rectangle 5"/>
              <p:cNvSpPr>
                <a:spLocks noChangeArrowheads="1"/>
              </p:cNvSpPr>
              <p:nvPr/>
            </p:nvSpPr>
            <p:spPr bwMode="auto">
              <a:xfrm>
                <a:off x="304800" y="2551113"/>
                <a:ext cx="1016000" cy="101917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600"/>
                  </a:spcAft>
                </a:pPr>
                <a:r>
                  <a:rPr lang="en-US" sz="1200" dirty="0">
                    <a:solidFill>
                      <a:srgbClr val="FFFFFF"/>
                    </a:solidFill>
                  </a:rPr>
                  <a:t>BUSINESS APP</a:t>
                </a:r>
              </a:p>
            </p:txBody>
          </p:sp>
          <p:sp>
            <p:nvSpPr>
              <p:cNvPr id="7" name="Rectangle 6"/>
              <p:cNvSpPr>
                <a:spLocks noChangeArrowheads="1"/>
              </p:cNvSpPr>
              <p:nvPr/>
            </p:nvSpPr>
            <p:spPr bwMode="auto">
              <a:xfrm>
                <a:off x="304800" y="2009775"/>
                <a:ext cx="1543050" cy="51117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 name="Freeform 7"/>
              <p:cNvSpPr>
                <a:spLocks noEditPoints="1"/>
              </p:cNvSpPr>
              <p:nvPr/>
            </p:nvSpPr>
            <p:spPr bwMode="auto">
              <a:xfrm>
                <a:off x="387350" y="3113088"/>
                <a:ext cx="217488" cy="374650"/>
              </a:xfrm>
              <a:custGeom>
                <a:avLst/>
                <a:gdLst>
                  <a:gd name="T0" fmla="*/ 110 w 137"/>
                  <a:gd name="T1" fmla="*/ 19 h 236"/>
                  <a:gd name="T2" fmla="*/ 110 w 137"/>
                  <a:gd name="T3" fmla="*/ 0 h 236"/>
                  <a:gd name="T4" fmla="*/ 95 w 137"/>
                  <a:gd name="T5" fmla="*/ 0 h 236"/>
                  <a:gd name="T6" fmla="*/ 95 w 137"/>
                  <a:gd name="T7" fmla="*/ 19 h 236"/>
                  <a:gd name="T8" fmla="*/ 89 w 137"/>
                  <a:gd name="T9" fmla="*/ 19 h 236"/>
                  <a:gd name="T10" fmla="*/ 89 w 137"/>
                  <a:gd name="T11" fmla="*/ 0 h 236"/>
                  <a:gd name="T12" fmla="*/ 74 w 137"/>
                  <a:gd name="T13" fmla="*/ 0 h 236"/>
                  <a:gd name="T14" fmla="*/ 74 w 137"/>
                  <a:gd name="T15" fmla="*/ 19 h 236"/>
                  <a:gd name="T16" fmla="*/ 0 w 137"/>
                  <a:gd name="T17" fmla="*/ 19 h 236"/>
                  <a:gd name="T18" fmla="*/ 0 w 137"/>
                  <a:gd name="T19" fmla="*/ 25 h 236"/>
                  <a:gd name="T20" fmla="*/ 6 w 137"/>
                  <a:gd name="T21" fmla="*/ 25 h 236"/>
                  <a:gd name="T22" fmla="*/ 6 w 137"/>
                  <a:gd name="T23" fmla="*/ 236 h 236"/>
                  <a:gd name="T24" fmla="*/ 46 w 137"/>
                  <a:gd name="T25" fmla="*/ 236 h 236"/>
                  <a:gd name="T26" fmla="*/ 46 w 137"/>
                  <a:gd name="T27" fmla="*/ 206 h 236"/>
                  <a:gd name="T28" fmla="*/ 63 w 137"/>
                  <a:gd name="T29" fmla="*/ 206 h 236"/>
                  <a:gd name="T30" fmla="*/ 63 w 137"/>
                  <a:gd name="T31" fmla="*/ 236 h 236"/>
                  <a:gd name="T32" fmla="*/ 74 w 137"/>
                  <a:gd name="T33" fmla="*/ 236 h 236"/>
                  <a:gd name="T34" fmla="*/ 74 w 137"/>
                  <a:gd name="T35" fmla="*/ 206 h 236"/>
                  <a:gd name="T36" fmla="*/ 91 w 137"/>
                  <a:gd name="T37" fmla="*/ 206 h 236"/>
                  <a:gd name="T38" fmla="*/ 91 w 137"/>
                  <a:gd name="T39" fmla="*/ 236 h 236"/>
                  <a:gd name="T40" fmla="*/ 131 w 137"/>
                  <a:gd name="T41" fmla="*/ 236 h 236"/>
                  <a:gd name="T42" fmla="*/ 131 w 137"/>
                  <a:gd name="T43" fmla="*/ 25 h 236"/>
                  <a:gd name="T44" fmla="*/ 137 w 137"/>
                  <a:gd name="T45" fmla="*/ 25 h 236"/>
                  <a:gd name="T46" fmla="*/ 137 w 137"/>
                  <a:gd name="T47" fmla="*/ 19 h 236"/>
                  <a:gd name="T48" fmla="*/ 110 w 137"/>
                  <a:gd name="T49" fmla="*/ 19 h 236"/>
                  <a:gd name="T50" fmla="*/ 120 w 137"/>
                  <a:gd name="T51" fmla="*/ 194 h 236"/>
                  <a:gd name="T52" fmla="*/ 17 w 137"/>
                  <a:gd name="T53" fmla="*/ 194 h 236"/>
                  <a:gd name="T54" fmla="*/ 17 w 137"/>
                  <a:gd name="T55" fmla="*/ 179 h 236"/>
                  <a:gd name="T56" fmla="*/ 120 w 137"/>
                  <a:gd name="T57" fmla="*/ 179 h 236"/>
                  <a:gd name="T58" fmla="*/ 120 w 137"/>
                  <a:gd name="T59" fmla="*/ 194 h 236"/>
                  <a:gd name="T60" fmla="*/ 120 w 137"/>
                  <a:gd name="T61" fmla="*/ 168 h 236"/>
                  <a:gd name="T62" fmla="*/ 17 w 137"/>
                  <a:gd name="T63" fmla="*/ 168 h 236"/>
                  <a:gd name="T64" fmla="*/ 17 w 137"/>
                  <a:gd name="T65" fmla="*/ 151 h 236"/>
                  <a:gd name="T66" fmla="*/ 120 w 137"/>
                  <a:gd name="T67" fmla="*/ 151 h 236"/>
                  <a:gd name="T68" fmla="*/ 120 w 137"/>
                  <a:gd name="T69" fmla="*/ 168 h 236"/>
                  <a:gd name="T70" fmla="*/ 120 w 137"/>
                  <a:gd name="T71" fmla="*/ 139 h 236"/>
                  <a:gd name="T72" fmla="*/ 17 w 137"/>
                  <a:gd name="T73" fmla="*/ 139 h 236"/>
                  <a:gd name="T74" fmla="*/ 17 w 137"/>
                  <a:gd name="T75" fmla="*/ 122 h 236"/>
                  <a:gd name="T76" fmla="*/ 120 w 137"/>
                  <a:gd name="T77" fmla="*/ 122 h 236"/>
                  <a:gd name="T78" fmla="*/ 120 w 137"/>
                  <a:gd name="T79" fmla="*/ 139 h 236"/>
                  <a:gd name="T80" fmla="*/ 120 w 137"/>
                  <a:gd name="T81" fmla="*/ 111 h 236"/>
                  <a:gd name="T82" fmla="*/ 17 w 137"/>
                  <a:gd name="T83" fmla="*/ 111 h 236"/>
                  <a:gd name="T84" fmla="*/ 17 w 137"/>
                  <a:gd name="T85" fmla="*/ 93 h 236"/>
                  <a:gd name="T86" fmla="*/ 120 w 137"/>
                  <a:gd name="T87" fmla="*/ 93 h 236"/>
                  <a:gd name="T88" fmla="*/ 120 w 137"/>
                  <a:gd name="T89" fmla="*/ 111 h 236"/>
                  <a:gd name="T90" fmla="*/ 120 w 137"/>
                  <a:gd name="T91" fmla="*/ 82 h 236"/>
                  <a:gd name="T92" fmla="*/ 17 w 137"/>
                  <a:gd name="T93" fmla="*/ 82 h 236"/>
                  <a:gd name="T94" fmla="*/ 17 w 137"/>
                  <a:gd name="T95" fmla="*/ 67 h 236"/>
                  <a:gd name="T96" fmla="*/ 120 w 137"/>
                  <a:gd name="T97" fmla="*/ 67 h 236"/>
                  <a:gd name="T98" fmla="*/ 120 w 137"/>
                  <a:gd name="T99" fmla="*/ 82 h 236"/>
                  <a:gd name="T100" fmla="*/ 120 w 137"/>
                  <a:gd name="T101" fmla="*/ 53 h 236"/>
                  <a:gd name="T102" fmla="*/ 17 w 137"/>
                  <a:gd name="T103" fmla="*/ 53 h 236"/>
                  <a:gd name="T104" fmla="*/ 17 w 137"/>
                  <a:gd name="T105" fmla="*/ 38 h 236"/>
                  <a:gd name="T106" fmla="*/ 120 w 137"/>
                  <a:gd name="T107" fmla="*/ 38 h 236"/>
                  <a:gd name="T108" fmla="*/ 120 w 137"/>
                  <a:gd name="T109" fmla="*/ 53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7" h="236">
                    <a:moveTo>
                      <a:pt x="110" y="19"/>
                    </a:moveTo>
                    <a:lnTo>
                      <a:pt x="110" y="0"/>
                    </a:lnTo>
                    <a:lnTo>
                      <a:pt x="95" y="0"/>
                    </a:lnTo>
                    <a:lnTo>
                      <a:pt x="95" y="19"/>
                    </a:lnTo>
                    <a:lnTo>
                      <a:pt x="89" y="19"/>
                    </a:lnTo>
                    <a:lnTo>
                      <a:pt x="89" y="0"/>
                    </a:lnTo>
                    <a:lnTo>
                      <a:pt x="74" y="0"/>
                    </a:lnTo>
                    <a:lnTo>
                      <a:pt x="74" y="19"/>
                    </a:lnTo>
                    <a:lnTo>
                      <a:pt x="0" y="19"/>
                    </a:lnTo>
                    <a:lnTo>
                      <a:pt x="0" y="25"/>
                    </a:lnTo>
                    <a:lnTo>
                      <a:pt x="6" y="25"/>
                    </a:lnTo>
                    <a:lnTo>
                      <a:pt x="6" y="236"/>
                    </a:lnTo>
                    <a:lnTo>
                      <a:pt x="46" y="236"/>
                    </a:lnTo>
                    <a:lnTo>
                      <a:pt x="46" y="206"/>
                    </a:lnTo>
                    <a:lnTo>
                      <a:pt x="63" y="206"/>
                    </a:lnTo>
                    <a:lnTo>
                      <a:pt x="63" y="236"/>
                    </a:lnTo>
                    <a:lnTo>
                      <a:pt x="74" y="236"/>
                    </a:lnTo>
                    <a:lnTo>
                      <a:pt x="74" y="206"/>
                    </a:lnTo>
                    <a:lnTo>
                      <a:pt x="91" y="206"/>
                    </a:lnTo>
                    <a:lnTo>
                      <a:pt x="91" y="236"/>
                    </a:lnTo>
                    <a:lnTo>
                      <a:pt x="131" y="236"/>
                    </a:lnTo>
                    <a:lnTo>
                      <a:pt x="131" y="25"/>
                    </a:lnTo>
                    <a:lnTo>
                      <a:pt x="137" y="25"/>
                    </a:lnTo>
                    <a:lnTo>
                      <a:pt x="137" y="19"/>
                    </a:lnTo>
                    <a:lnTo>
                      <a:pt x="110" y="19"/>
                    </a:lnTo>
                    <a:close/>
                    <a:moveTo>
                      <a:pt x="120" y="194"/>
                    </a:moveTo>
                    <a:lnTo>
                      <a:pt x="17" y="194"/>
                    </a:lnTo>
                    <a:lnTo>
                      <a:pt x="17" y="179"/>
                    </a:lnTo>
                    <a:lnTo>
                      <a:pt x="120" y="179"/>
                    </a:lnTo>
                    <a:lnTo>
                      <a:pt x="120" y="194"/>
                    </a:lnTo>
                    <a:close/>
                    <a:moveTo>
                      <a:pt x="120" y="168"/>
                    </a:moveTo>
                    <a:lnTo>
                      <a:pt x="17" y="168"/>
                    </a:lnTo>
                    <a:lnTo>
                      <a:pt x="17" y="151"/>
                    </a:lnTo>
                    <a:lnTo>
                      <a:pt x="120" y="151"/>
                    </a:lnTo>
                    <a:lnTo>
                      <a:pt x="120" y="168"/>
                    </a:lnTo>
                    <a:close/>
                    <a:moveTo>
                      <a:pt x="120" y="139"/>
                    </a:moveTo>
                    <a:lnTo>
                      <a:pt x="17" y="139"/>
                    </a:lnTo>
                    <a:lnTo>
                      <a:pt x="17" y="122"/>
                    </a:lnTo>
                    <a:lnTo>
                      <a:pt x="120" y="122"/>
                    </a:lnTo>
                    <a:lnTo>
                      <a:pt x="120" y="139"/>
                    </a:lnTo>
                    <a:close/>
                    <a:moveTo>
                      <a:pt x="120" y="111"/>
                    </a:moveTo>
                    <a:lnTo>
                      <a:pt x="17" y="111"/>
                    </a:lnTo>
                    <a:lnTo>
                      <a:pt x="17" y="93"/>
                    </a:lnTo>
                    <a:lnTo>
                      <a:pt x="120" y="93"/>
                    </a:lnTo>
                    <a:lnTo>
                      <a:pt x="120" y="111"/>
                    </a:lnTo>
                    <a:close/>
                    <a:moveTo>
                      <a:pt x="120" y="82"/>
                    </a:moveTo>
                    <a:lnTo>
                      <a:pt x="17" y="82"/>
                    </a:lnTo>
                    <a:lnTo>
                      <a:pt x="17" y="67"/>
                    </a:lnTo>
                    <a:lnTo>
                      <a:pt x="120" y="67"/>
                    </a:lnTo>
                    <a:lnTo>
                      <a:pt x="120" y="82"/>
                    </a:lnTo>
                    <a:close/>
                    <a:moveTo>
                      <a:pt x="120" y="53"/>
                    </a:moveTo>
                    <a:lnTo>
                      <a:pt x="17" y="53"/>
                    </a:lnTo>
                    <a:lnTo>
                      <a:pt x="17" y="38"/>
                    </a:lnTo>
                    <a:lnTo>
                      <a:pt x="120" y="38"/>
                    </a:lnTo>
                    <a:lnTo>
                      <a:pt x="120" y="53"/>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7" name="Rectangle 19"/>
              <p:cNvSpPr>
                <a:spLocks noChangeArrowheads="1"/>
              </p:cNvSpPr>
              <p:nvPr/>
            </p:nvSpPr>
            <p:spPr bwMode="auto">
              <a:xfrm>
                <a:off x="304800" y="3606800"/>
                <a:ext cx="1016000" cy="1014413"/>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90000"/>
                  </a:lnSpc>
                  <a:spcAft>
                    <a:spcPts val="600"/>
                  </a:spcAft>
                </a:pPr>
                <a:r>
                  <a:rPr lang="en-US" sz="1200" dirty="0">
                    <a:solidFill>
                      <a:srgbClr val="FFFFFF"/>
                    </a:solidFill>
                  </a:rPr>
                  <a:t>BUSINESS APP</a:t>
                </a:r>
              </a:p>
            </p:txBody>
          </p:sp>
          <p:sp>
            <p:nvSpPr>
              <p:cNvPr id="38" name="Freeform 20"/>
              <p:cNvSpPr>
                <a:spLocks noEditPoints="1"/>
              </p:cNvSpPr>
              <p:nvPr/>
            </p:nvSpPr>
            <p:spPr bwMode="auto">
              <a:xfrm>
                <a:off x="387350" y="4165600"/>
                <a:ext cx="217488" cy="377825"/>
              </a:xfrm>
              <a:custGeom>
                <a:avLst/>
                <a:gdLst>
                  <a:gd name="T0" fmla="*/ 110 w 137"/>
                  <a:gd name="T1" fmla="*/ 21 h 238"/>
                  <a:gd name="T2" fmla="*/ 110 w 137"/>
                  <a:gd name="T3" fmla="*/ 0 h 238"/>
                  <a:gd name="T4" fmla="*/ 95 w 137"/>
                  <a:gd name="T5" fmla="*/ 0 h 238"/>
                  <a:gd name="T6" fmla="*/ 95 w 137"/>
                  <a:gd name="T7" fmla="*/ 21 h 238"/>
                  <a:gd name="T8" fmla="*/ 89 w 137"/>
                  <a:gd name="T9" fmla="*/ 21 h 238"/>
                  <a:gd name="T10" fmla="*/ 89 w 137"/>
                  <a:gd name="T11" fmla="*/ 0 h 238"/>
                  <a:gd name="T12" fmla="*/ 74 w 137"/>
                  <a:gd name="T13" fmla="*/ 0 h 238"/>
                  <a:gd name="T14" fmla="*/ 74 w 137"/>
                  <a:gd name="T15" fmla="*/ 21 h 238"/>
                  <a:gd name="T16" fmla="*/ 0 w 137"/>
                  <a:gd name="T17" fmla="*/ 21 h 238"/>
                  <a:gd name="T18" fmla="*/ 0 w 137"/>
                  <a:gd name="T19" fmla="*/ 25 h 238"/>
                  <a:gd name="T20" fmla="*/ 6 w 137"/>
                  <a:gd name="T21" fmla="*/ 25 h 238"/>
                  <a:gd name="T22" fmla="*/ 6 w 137"/>
                  <a:gd name="T23" fmla="*/ 238 h 238"/>
                  <a:gd name="T24" fmla="*/ 46 w 137"/>
                  <a:gd name="T25" fmla="*/ 238 h 238"/>
                  <a:gd name="T26" fmla="*/ 46 w 137"/>
                  <a:gd name="T27" fmla="*/ 206 h 238"/>
                  <a:gd name="T28" fmla="*/ 63 w 137"/>
                  <a:gd name="T29" fmla="*/ 206 h 238"/>
                  <a:gd name="T30" fmla="*/ 63 w 137"/>
                  <a:gd name="T31" fmla="*/ 238 h 238"/>
                  <a:gd name="T32" fmla="*/ 74 w 137"/>
                  <a:gd name="T33" fmla="*/ 238 h 238"/>
                  <a:gd name="T34" fmla="*/ 74 w 137"/>
                  <a:gd name="T35" fmla="*/ 206 h 238"/>
                  <a:gd name="T36" fmla="*/ 91 w 137"/>
                  <a:gd name="T37" fmla="*/ 206 h 238"/>
                  <a:gd name="T38" fmla="*/ 91 w 137"/>
                  <a:gd name="T39" fmla="*/ 238 h 238"/>
                  <a:gd name="T40" fmla="*/ 131 w 137"/>
                  <a:gd name="T41" fmla="*/ 238 h 238"/>
                  <a:gd name="T42" fmla="*/ 131 w 137"/>
                  <a:gd name="T43" fmla="*/ 25 h 238"/>
                  <a:gd name="T44" fmla="*/ 137 w 137"/>
                  <a:gd name="T45" fmla="*/ 25 h 238"/>
                  <a:gd name="T46" fmla="*/ 137 w 137"/>
                  <a:gd name="T47" fmla="*/ 21 h 238"/>
                  <a:gd name="T48" fmla="*/ 110 w 137"/>
                  <a:gd name="T49" fmla="*/ 21 h 238"/>
                  <a:gd name="T50" fmla="*/ 120 w 137"/>
                  <a:gd name="T51" fmla="*/ 196 h 238"/>
                  <a:gd name="T52" fmla="*/ 17 w 137"/>
                  <a:gd name="T53" fmla="*/ 196 h 238"/>
                  <a:gd name="T54" fmla="*/ 17 w 137"/>
                  <a:gd name="T55" fmla="*/ 179 h 238"/>
                  <a:gd name="T56" fmla="*/ 120 w 137"/>
                  <a:gd name="T57" fmla="*/ 179 h 238"/>
                  <a:gd name="T58" fmla="*/ 120 w 137"/>
                  <a:gd name="T59" fmla="*/ 196 h 238"/>
                  <a:gd name="T60" fmla="*/ 120 w 137"/>
                  <a:gd name="T61" fmla="*/ 168 h 238"/>
                  <a:gd name="T62" fmla="*/ 17 w 137"/>
                  <a:gd name="T63" fmla="*/ 168 h 238"/>
                  <a:gd name="T64" fmla="*/ 17 w 137"/>
                  <a:gd name="T65" fmla="*/ 150 h 238"/>
                  <a:gd name="T66" fmla="*/ 120 w 137"/>
                  <a:gd name="T67" fmla="*/ 150 h 238"/>
                  <a:gd name="T68" fmla="*/ 120 w 137"/>
                  <a:gd name="T69" fmla="*/ 168 h 238"/>
                  <a:gd name="T70" fmla="*/ 120 w 137"/>
                  <a:gd name="T71" fmla="*/ 139 h 238"/>
                  <a:gd name="T72" fmla="*/ 17 w 137"/>
                  <a:gd name="T73" fmla="*/ 139 h 238"/>
                  <a:gd name="T74" fmla="*/ 17 w 137"/>
                  <a:gd name="T75" fmla="*/ 124 h 238"/>
                  <a:gd name="T76" fmla="*/ 120 w 137"/>
                  <a:gd name="T77" fmla="*/ 124 h 238"/>
                  <a:gd name="T78" fmla="*/ 120 w 137"/>
                  <a:gd name="T79" fmla="*/ 139 h 238"/>
                  <a:gd name="T80" fmla="*/ 120 w 137"/>
                  <a:gd name="T81" fmla="*/ 110 h 238"/>
                  <a:gd name="T82" fmla="*/ 17 w 137"/>
                  <a:gd name="T83" fmla="*/ 110 h 238"/>
                  <a:gd name="T84" fmla="*/ 17 w 137"/>
                  <a:gd name="T85" fmla="*/ 95 h 238"/>
                  <a:gd name="T86" fmla="*/ 120 w 137"/>
                  <a:gd name="T87" fmla="*/ 95 h 238"/>
                  <a:gd name="T88" fmla="*/ 120 w 137"/>
                  <a:gd name="T89" fmla="*/ 110 h 238"/>
                  <a:gd name="T90" fmla="*/ 120 w 137"/>
                  <a:gd name="T91" fmla="*/ 84 h 238"/>
                  <a:gd name="T92" fmla="*/ 17 w 137"/>
                  <a:gd name="T93" fmla="*/ 84 h 238"/>
                  <a:gd name="T94" fmla="*/ 17 w 137"/>
                  <a:gd name="T95" fmla="*/ 67 h 238"/>
                  <a:gd name="T96" fmla="*/ 120 w 137"/>
                  <a:gd name="T97" fmla="*/ 67 h 238"/>
                  <a:gd name="T98" fmla="*/ 120 w 137"/>
                  <a:gd name="T99" fmla="*/ 84 h 238"/>
                  <a:gd name="T100" fmla="*/ 120 w 137"/>
                  <a:gd name="T101" fmla="*/ 55 h 238"/>
                  <a:gd name="T102" fmla="*/ 17 w 137"/>
                  <a:gd name="T103" fmla="*/ 55 h 238"/>
                  <a:gd name="T104" fmla="*/ 17 w 137"/>
                  <a:gd name="T105" fmla="*/ 38 h 238"/>
                  <a:gd name="T106" fmla="*/ 120 w 137"/>
                  <a:gd name="T107" fmla="*/ 38 h 238"/>
                  <a:gd name="T108" fmla="*/ 120 w 137"/>
                  <a:gd name="T109" fmla="*/ 55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7" h="238">
                    <a:moveTo>
                      <a:pt x="110" y="21"/>
                    </a:moveTo>
                    <a:lnTo>
                      <a:pt x="110" y="0"/>
                    </a:lnTo>
                    <a:lnTo>
                      <a:pt x="95" y="0"/>
                    </a:lnTo>
                    <a:lnTo>
                      <a:pt x="95" y="21"/>
                    </a:lnTo>
                    <a:lnTo>
                      <a:pt x="89" y="21"/>
                    </a:lnTo>
                    <a:lnTo>
                      <a:pt x="89" y="0"/>
                    </a:lnTo>
                    <a:lnTo>
                      <a:pt x="74" y="0"/>
                    </a:lnTo>
                    <a:lnTo>
                      <a:pt x="74" y="21"/>
                    </a:lnTo>
                    <a:lnTo>
                      <a:pt x="0" y="21"/>
                    </a:lnTo>
                    <a:lnTo>
                      <a:pt x="0" y="25"/>
                    </a:lnTo>
                    <a:lnTo>
                      <a:pt x="6" y="25"/>
                    </a:lnTo>
                    <a:lnTo>
                      <a:pt x="6" y="238"/>
                    </a:lnTo>
                    <a:lnTo>
                      <a:pt x="46" y="238"/>
                    </a:lnTo>
                    <a:lnTo>
                      <a:pt x="46" y="206"/>
                    </a:lnTo>
                    <a:lnTo>
                      <a:pt x="63" y="206"/>
                    </a:lnTo>
                    <a:lnTo>
                      <a:pt x="63" y="238"/>
                    </a:lnTo>
                    <a:lnTo>
                      <a:pt x="74" y="238"/>
                    </a:lnTo>
                    <a:lnTo>
                      <a:pt x="74" y="206"/>
                    </a:lnTo>
                    <a:lnTo>
                      <a:pt x="91" y="206"/>
                    </a:lnTo>
                    <a:lnTo>
                      <a:pt x="91" y="238"/>
                    </a:lnTo>
                    <a:lnTo>
                      <a:pt x="131" y="238"/>
                    </a:lnTo>
                    <a:lnTo>
                      <a:pt x="131" y="25"/>
                    </a:lnTo>
                    <a:lnTo>
                      <a:pt x="137" y="25"/>
                    </a:lnTo>
                    <a:lnTo>
                      <a:pt x="137" y="21"/>
                    </a:lnTo>
                    <a:lnTo>
                      <a:pt x="110" y="21"/>
                    </a:lnTo>
                    <a:close/>
                    <a:moveTo>
                      <a:pt x="120" y="196"/>
                    </a:moveTo>
                    <a:lnTo>
                      <a:pt x="17" y="196"/>
                    </a:lnTo>
                    <a:lnTo>
                      <a:pt x="17" y="179"/>
                    </a:lnTo>
                    <a:lnTo>
                      <a:pt x="120" y="179"/>
                    </a:lnTo>
                    <a:lnTo>
                      <a:pt x="120" y="196"/>
                    </a:lnTo>
                    <a:close/>
                    <a:moveTo>
                      <a:pt x="120" y="168"/>
                    </a:moveTo>
                    <a:lnTo>
                      <a:pt x="17" y="168"/>
                    </a:lnTo>
                    <a:lnTo>
                      <a:pt x="17" y="150"/>
                    </a:lnTo>
                    <a:lnTo>
                      <a:pt x="120" y="150"/>
                    </a:lnTo>
                    <a:lnTo>
                      <a:pt x="120" y="168"/>
                    </a:lnTo>
                    <a:close/>
                    <a:moveTo>
                      <a:pt x="120" y="139"/>
                    </a:moveTo>
                    <a:lnTo>
                      <a:pt x="17" y="139"/>
                    </a:lnTo>
                    <a:lnTo>
                      <a:pt x="17" y="124"/>
                    </a:lnTo>
                    <a:lnTo>
                      <a:pt x="120" y="124"/>
                    </a:lnTo>
                    <a:lnTo>
                      <a:pt x="120" y="139"/>
                    </a:lnTo>
                    <a:close/>
                    <a:moveTo>
                      <a:pt x="120" y="110"/>
                    </a:moveTo>
                    <a:lnTo>
                      <a:pt x="17" y="110"/>
                    </a:lnTo>
                    <a:lnTo>
                      <a:pt x="17" y="95"/>
                    </a:lnTo>
                    <a:lnTo>
                      <a:pt x="120" y="95"/>
                    </a:lnTo>
                    <a:lnTo>
                      <a:pt x="120" y="110"/>
                    </a:lnTo>
                    <a:close/>
                    <a:moveTo>
                      <a:pt x="120" y="84"/>
                    </a:moveTo>
                    <a:lnTo>
                      <a:pt x="17" y="84"/>
                    </a:lnTo>
                    <a:lnTo>
                      <a:pt x="17" y="67"/>
                    </a:lnTo>
                    <a:lnTo>
                      <a:pt x="120" y="67"/>
                    </a:lnTo>
                    <a:lnTo>
                      <a:pt x="120" y="84"/>
                    </a:lnTo>
                    <a:close/>
                    <a:moveTo>
                      <a:pt x="120" y="55"/>
                    </a:moveTo>
                    <a:lnTo>
                      <a:pt x="17" y="55"/>
                    </a:lnTo>
                    <a:lnTo>
                      <a:pt x="17" y="38"/>
                    </a:lnTo>
                    <a:lnTo>
                      <a:pt x="120" y="38"/>
                    </a:lnTo>
                    <a:lnTo>
                      <a:pt x="120" y="55"/>
                    </a:ln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9" name="Rectangle 32"/>
              <p:cNvSpPr>
                <a:spLocks noChangeArrowheads="1"/>
              </p:cNvSpPr>
              <p:nvPr/>
            </p:nvSpPr>
            <p:spPr bwMode="auto">
              <a:xfrm>
                <a:off x="1354138" y="2551113"/>
                <a:ext cx="493713" cy="492125"/>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0" name="Freeform 33"/>
              <p:cNvSpPr>
                <a:spLocks noEditPoints="1"/>
              </p:cNvSpPr>
              <p:nvPr/>
            </p:nvSpPr>
            <p:spPr bwMode="auto">
              <a:xfrm>
                <a:off x="1527175" y="2671763"/>
                <a:ext cx="147638" cy="250825"/>
              </a:xfrm>
              <a:custGeom>
                <a:avLst/>
                <a:gdLst>
                  <a:gd name="T0" fmla="*/ 74 w 93"/>
                  <a:gd name="T1" fmla="*/ 13 h 158"/>
                  <a:gd name="T2" fmla="*/ 74 w 93"/>
                  <a:gd name="T3" fmla="*/ 0 h 158"/>
                  <a:gd name="T4" fmla="*/ 65 w 93"/>
                  <a:gd name="T5" fmla="*/ 0 h 158"/>
                  <a:gd name="T6" fmla="*/ 65 w 93"/>
                  <a:gd name="T7" fmla="*/ 13 h 158"/>
                  <a:gd name="T8" fmla="*/ 61 w 93"/>
                  <a:gd name="T9" fmla="*/ 13 h 158"/>
                  <a:gd name="T10" fmla="*/ 61 w 93"/>
                  <a:gd name="T11" fmla="*/ 0 h 158"/>
                  <a:gd name="T12" fmla="*/ 51 w 93"/>
                  <a:gd name="T13" fmla="*/ 0 h 158"/>
                  <a:gd name="T14" fmla="*/ 51 w 93"/>
                  <a:gd name="T15" fmla="*/ 13 h 158"/>
                  <a:gd name="T16" fmla="*/ 0 w 93"/>
                  <a:gd name="T17" fmla="*/ 13 h 158"/>
                  <a:gd name="T18" fmla="*/ 0 w 93"/>
                  <a:gd name="T19" fmla="*/ 17 h 158"/>
                  <a:gd name="T20" fmla="*/ 4 w 93"/>
                  <a:gd name="T21" fmla="*/ 17 h 158"/>
                  <a:gd name="T22" fmla="*/ 4 w 93"/>
                  <a:gd name="T23" fmla="*/ 158 h 158"/>
                  <a:gd name="T24" fmla="*/ 32 w 93"/>
                  <a:gd name="T25" fmla="*/ 158 h 158"/>
                  <a:gd name="T26" fmla="*/ 32 w 93"/>
                  <a:gd name="T27" fmla="*/ 137 h 158"/>
                  <a:gd name="T28" fmla="*/ 42 w 93"/>
                  <a:gd name="T29" fmla="*/ 137 h 158"/>
                  <a:gd name="T30" fmla="*/ 42 w 93"/>
                  <a:gd name="T31" fmla="*/ 158 h 158"/>
                  <a:gd name="T32" fmla="*/ 51 w 93"/>
                  <a:gd name="T33" fmla="*/ 158 h 158"/>
                  <a:gd name="T34" fmla="*/ 51 w 93"/>
                  <a:gd name="T35" fmla="*/ 137 h 158"/>
                  <a:gd name="T36" fmla="*/ 61 w 93"/>
                  <a:gd name="T37" fmla="*/ 137 h 158"/>
                  <a:gd name="T38" fmla="*/ 61 w 93"/>
                  <a:gd name="T39" fmla="*/ 158 h 158"/>
                  <a:gd name="T40" fmla="*/ 87 w 93"/>
                  <a:gd name="T41" fmla="*/ 158 h 158"/>
                  <a:gd name="T42" fmla="*/ 87 w 93"/>
                  <a:gd name="T43" fmla="*/ 17 h 158"/>
                  <a:gd name="T44" fmla="*/ 93 w 93"/>
                  <a:gd name="T45" fmla="*/ 17 h 158"/>
                  <a:gd name="T46" fmla="*/ 93 w 93"/>
                  <a:gd name="T47" fmla="*/ 13 h 158"/>
                  <a:gd name="T48" fmla="*/ 74 w 93"/>
                  <a:gd name="T49" fmla="*/ 13 h 158"/>
                  <a:gd name="T50" fmla="*/ 80 w 93"/>
                  <a:gd name="T51" fmla="*/ 131 h 158"/>
                  <a:gd name="T52" fmla="*/ 13 w 93"/>
                  <a:gd name="T53" fmla="*/ 131 h 158"/>
                  <a:gd name="T54" fmla="*/ 13 w 93"/>
                  <a:gd name="T55" fmla="*/ 120 h 158"/>
                  <a:gd name="T56" fmla="*/ 80 w 93"/>
                  <a:gd name="T57" fmla="*/ 120 h 158"/>
                  <a:gd name="T58" fmla="*/ 80 w 93"/>
                  <a:gd name="T59" fmla="*/ 131 h 158"/>
                  <a:gd name="T60" fmla="*/ 80 w 93"/>
                  <a:gd name="T61" fmla="*/ 112 h 158"/>
                  <a:gd name="T62" fmla="*/ 13 w 93"/>
                  <a:gd name="T63" fmla="*/ 112 h 158"/>
                  <a:gd name="T64" fmla="*/ 13 w 93"/>
                  <a:gd name="T65" fmla="*/ 101 h 158"/>
                  <a:gd name="T66" fmla="*/ 80 w 93"/>
                  <a:gd name="T67" fmla="*/ 101 h 158"/>
                  <a:gd name="T68" fmla="*/ 80 w 93"/>
                  <a:gd name="T69" fmla="*/ 112 h 158"/>
                  <a:gd name="T70" fmla="*/ 80 w 93"/>
                  <a:gd name="T71" fmla="*/ 93 h 158"/>
                  <a:gd name="T72" fmla="*/ 13 w 93"/>
                  <a:gd name="T73" fmla="*/ 93 h 158"/>
                  <a:gd name="T74" fmla="*/ 13 w 93"/>
                  <a:gd name="T75" fmla="*/ 82 h 158"/>
                  <a:gd name="T76" fmla="*/ 80 w 93"/>
                  <a:gd name="T77" fmla="*/ 82 h 158"/>
                  <a:gd name="T78" fmla="*/ 80 w 93"/>
                  <a:gd name="T79" fmla="*/ 93 h 158"/>
                  <a:gd name="T80" fmla="*/ 80 w 93"/>
                  <a:gd name="T81" fmla="*/ 74 h 158"/>
                  <a:gd name="T82" fmla="*/ 13 w 93"/>
                  <a:gd name="T83" fmla="*/ 74 h 158"/>
                  <a:gd name="T84" fmla="*/ 13 w 93"/>
                  <a:gd name="T85" fmla="*/ 63 h 158"/>
                  <a:gd name="T86" fmla="*/ 80 w 93"/>
                  <a:gd name="T87" fmla="*/ 63 h 158"/>
                  <a:gd name="T88" fmla="*/ 80 w 93"/>
                  <a:gd name="T89" fmla="*/ 74 h 158"/>
                  <a:gd name="T90" fmla="*/ 80 w 93"/>
                  <a:gd name="T91" fmla="*/ 55 h 158"/>
                  <a:gd name="T92" fmla="*/ 13 w 93"/>
                  <a:gd name="T93" fmla="*/ 55 h 158"/>
                  <a:gd name="T94" fmla="*/ 13 w 93"/>
                  <a:gd name="T95" fmla="*/ 44 h 158"/>
                  <a:gd name="T96" fmla="*/ 80 w 93"/>
                  <a:gd name="T97" fmla="*/ 44 h 158"/>
                  <a:gd name="T98" fmla="*/ 80 w 93"/>
                  <a:gd name="T99" fmla="*/ 55 h 158"/>
                  <a:gd name="T100" fmla="*/ 80 w 93"/>
                  <a:gd name="T101" fmla="*/ 36 h 158"/>
                  <a:gd name="T102" fmla="*/ 13 w 93"/>
                  <a:gd name="T103" fmla="*/ 36 h 158"/>
                  <a:gd name="T104" fmla="*/ 13 w 93"/>
                  <a:gd name="T105" fmla="*/ 25 h 158"/>
                  <a:gd name="T106" fmla="*/ 80 w 93"/>
                  <a:gd name="T107" fmla="*/ 25 h 158"/>
                  <a:gd name="T108" fmla="*/ 80 w 93"/>
                  <a:gd name="T109" fmla="*/ 3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3" h="158">
                    <a:moveTo>
                      <a:pt x="74" y="13"/>
                    </a:moveTo>
                    <a:lnTo>
                      <a:pt x="74" y="0"/>
                    </a:lnTo>
                    <a:lnTo>
                      <a:pt x="65" y="0"/>
                    </a:lnTo>
                    <a:lnTo>
                      <a:pt x="65" y="13"/>
                    </a:lnTo>
                    <a:lnTo>
                      <a:pt x="61" y="13"/>
                    </a:lnTo>
                    <a:lnTo>
                      <a:pt x="61" y="0"/>
                    </a:lnTo>
                    <a:lnTo>
                      <a:pt x="51" y="0"/>
                    </a:lnTo>
                    <a:lnTo>
                      <a:pt x="51" y="13"/>
                    </a:lnTo>
                    <a:lnTo>
                      <a:pt x="0" y="13"/>
                    </a:lnTo>
                    <a:lnTo>
                      <a:pt x="0" y="17"/>
                    </a:lnTo>
                    <a:lnTo>
                      <a:pt x="4" y="17"/>
                    </a:lnTo>
                    <a:lnTo>
                      <a:pt x="4" y="158"/>
                    </a:lnTo>
                    <a:lnTo>
                      <a:pt x="32" y="158"/>
                    </a:lnTo>
                    <a:lnTo>
                      <a:pt x="32" y="137"/>
                    </a:lnTo>
                    <a:lnTo>
                      <a:pt x="42" y="137"/>
                    </a:lnTo>
                    <a:lnTo>
                      <a:pt x="42" y="158"/>
                    </a:lnTo>
                    <a:lnTo>
                      <a:pt x="51" y="158"/>
                    </a:lnTo>
                    <a:lnTo>
                      <a:pt x="51" y="137"/>
                    </a:lnTo>
                    <a:lnTo>
                      <a:pt x="61" y="137"/>
                    </a:lnTo>
                    <a:lnTo>
                      <a:pt x="61" y="158"/>
                    </a:lnTo>
                    <a:lnTo>
                      <a:pt x="87" y="158"/>
                    </a:lnTo>
                    <a:lnTo>
                      <a:pt x="87" y="17"/>
                    </a:lnTo>
                    <a:lnTo>
                      <a:pt x="93" y="17"/>
                    </a:lnTo>
                    <a:lnTo>
                      <a:pt x="93" y="13"/>
                    </a:lnTo>
                    <a:lnTo>
                      <a:pt x="74" y="13"/>
                    </a:lnTo>
                    <a:close/>
                    <a:moveTo>
                      <a:pt x="80" y="131"/>
                    </a:moveTo>
                    <a:lnTo>
                      <a:pt x="13" y="131"/>
                    </a:lnTo>
                    <a:lnTo>
                      <a:pt x="13" y="120"/>
                    </a:lnTo>
                    <a:lnTo>
                      <a:pt x="80" y="120"/>
                    </a:lnTo>
                    <a:lnTo>
                      <a:pt x="80" y="131"/>
                    </a:lnTo>
                    <a:close/>
                    <a:moveTo>
                      <a:pt x="80" y="112"/>
                    </a:moveTo>
                    <a:lnTo>
                      <a:pt x="13" y="112"/>
                    </a:lnTo>
                    <a:lnTo>
                      <a:pt x="13" y="101"/>
                    </a:lnTo>
                    <a:lnTo>
                      <a:pt x="80" y="101"/>
                    </a:lnTo>
                    <a:lnTo>
                      <a:pt x="80" y="112"/>
                    </a:lnTo>
                    <a:close/>
                    <a:moveTo>
                      <a:pt x="80" y="93"/>
                    </a:moveTo>
                    <a:lnTo>
                      <a:pt x="13" y="93"/>
                    </a:lnTo>
                    <a:lnTo>
                      <a:pt x="13" y="82"/>
                    </a:lnTo>
                    <a:lnTo>
                      <a:pt x="80" y="82"/>
                    </a:lnTo>
                    <a:lnTo>
                      <a:pt x="80" y="93"/>
                    </a:lnTo>
                    <a:close/>
                    <a:moveTo>
                      <a:pt x="80" y="74"/>
                    </a:moveTo>
                    <a:lnTo>
                      <a:pt x="13" y="74"/>
                    </a:lnTo>
                    <a:lnTo>
                      <a:pt x="13" y="63"/>
                    </a:lnTo>
                    <a:lnTo>
                      <a:pt x="80" y="63"/>
                    </a:lnTo>
                    <a:lnTo>
                      <a:pt x="80" y="74"/>
                    </a:lnTo>
                    <a:close/>
                    <a:moveTo>
                      <a:pt x="80" y="55"/>
                    </a:moveTo>
                    <a:lnTo>
                      <a:pt x="13" y="55"/>
                    </a:lnTo>
                    <a:lnTo>
                      <a:pt x="13" y="44"/>
                    </a:lnTo>
                    <a:lnTo>
                      <a:pt x="80" y="44"/>
                    </a:lnTo>
                    <a:lnTo>
                      <a:pt x="80" y="55"/>
                    </a:lnTo>
                    <a:close/>
                    <a:moveTo>
                      <a:pt x="80" y="36"/>
                    </a:moveTo>
                    <a:lnTo>
                      <a:pt x="13" y="36"/>
                    </a:lnTo>
                    <a:lnTo>
                      <a:pt x="13" y="25"/>
                    </a:lnTo>
                    <a:lnTo>
                      <a:pt x="80" y="25"/>
                    </a:lnTo>
                    <a:lnTo>
                      <a:pt x="80" y="36"/>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1" name="Rectangle 34"/>
              <p:cNvSpPr>
                <a:spLocks noChangeArrowheads="1"/>
              </p:cNvSpPr>
              <p:nvPr/>
            </p:nvSpPr>
            <p:spPr bwMode="auto">
              <a:xfrm>
                <a:off x="1354138" y="3079750"/>
                <a:ext cx="493713" cy="490538"/>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2" name="Freeform 35"/>
              <p:cNvSpPr>
                <a:spLocks noEditPoints="1"/>
              </p:cNvSpPr>
              <p:nvPr/>
            </p:nvSpPr>
            <p:spPr bwMode="auto">
              <a:xfrm>
                <a:off x="1527175" y="3197225"/>
                <a:ext cx="147638" cy="252413"/>
              </a:xfrm>
              <a:custGeom>
                <a:avLst/>
                <a:gdLst>
                  <a:gd name="T0" fmla="*/ 74 w 93"/>
                  <a:gd name="T1" fmla="*/ 14 h 159"/>
                  <a:gd name="T2" fmla="*/ 74 w 93"/>
                  <a:gd name="T3" fmla="*/ 0 h 159"/>
                  <a:gd name="T4" fmla="*/ 65 w 93"/>
                  <a:gd name="T5" fmla="*/ 0 h 159"/>
                  <a:gd name="T6" fmla="*/ 65 w 93"/>
                  <a:gd name="T7" fmla="*/ 14 h 159"/>
                  <a:gd name="T8" fmla="*/ 61 w 93"/>
                  <a:gd name="T9" fmla="*/ 14 h 159"/>
                  <a:gd name="T10" fmla="*/ 61 w 93"/>
                  <a:gd name="T11" fmla="*/ 0 h 159"/>
                  <a:gd name="T12" fmla="*/ 51 w 93"/>
                  <a:gd name="T13" fmla="*/ 0 h 159"/>
                  <a:gd name="T14" fmla="*/ 51 w 93"/>
                  <a:gd name="T15" fmla="*/ 14 h 159"/>
                  <a:gd name="T16" fmla="*/ 0 w 93"/>
                  <a:gd name="T17" fmla="*/ 14 h 159"/>
                  <a:gd name="T18" fmla="*/ 0 w 93"/>
                  <a:gd name="T19" fmla="*/ 18 h 159"/>
                  <a:gd name="T20" fmla="*/ 4 w 93"/>
                  <a:gd name="T21" fmla="*/ 18 h 159"/>
                  <a:gd name="T22" fmla="*/ 4 w 93"/>
                  <a:gd name="T23" fmla="*/ 159 h 159"/>
                  <a:gd name="T24" fmla="*/ 32 w 93"/>
                  <a:gd name="T25" fmla="*/ 159 h 159"/>
                  <a:gd name="T26" fmla="*/ 32 w 93"/>
                  <a:gd name="T27" fmla="*/ 138 h 159"/>
                  <a:gd name="T28" fmla="*/ 42 w 93"/>
                  <a:gd name="T29" fmla="*/ 138 h 159"/>
                  <a:gd name="T30" fmla="*/ 42 w 93"/>
                  <a:gd name="T31" fmla="*/ 159 h 159"/>
                  <a:gd name="T32" fmla="*/ 51 w 93"/>
                  <a:gd name="T33" fmla="*/ 159 h 159"/>
                  <a:gd name="T34" fmla="*/ 51 w 93"/>
                  <a:gd name="T35" fmla="*/ 138 h 159"/>
                  <a:gd name="T36" fmla="*/ 61 w 93"/>
                  <a:gd name="T37" fmla="*/ 138 h 159"/>
                  <a:gd name="T38" fmla="*/ 61 w 93"/>
                  <a:gd name="T39" fmla="*/ 159 h 159"/>
                  <a:gd name="T40" fmla="*/ 87 w 93"/>
                  <a:gd name="T41" fmla="*/ 159 h 159"/>
                  <a:gd name="T42" fmla="*/ 87 w 93"/>
                  <a:gd name="T43" fmla="*/ 18 h 159"/>
                  <a:gd name="T44" fmla="*/ 93 w 93"/>
                  <a:gd name="T45" fmla="*/ 18 h 159"/>
                  <a:gd name="T46" fmla="*/ 93 w 93"/>
                  <a:gd name="T47" fmla="*/ 14 h 159"/>
                  <a:gd name="T48" fmla="*/ 74 w 93"/>
                  <a:gd name="T49" fmla="*/ 14 h 159"/>
                  <a:gd name="T50" fmla="*/ 80 w 93"/>
                  <a:gd name="T51" fmla="*/ 132 h 159"/>
                  <a:gd name="T52" fmla="*/ 13 w 93"/>
                  <a:gd name="T53" fmla="*/ 132 h 159"/>
                  <a:gd name="T54" fmla="*/ 13 w 93"/>
                  <a:gd name="T55" fmla="*/ 120 h 159"/>
                  <a:gd name="T56" fmla="*/ 80 w 93"/>
                  <a:gd name="T57" fmla="*/ 120 h 159"/>
                  <a:gd name="T58" fmla="*/ 80 w 93"/>
                  <a:gd name="T59" fmla="*/ 132 h 159"/>
                  <a:gd name="T60" fmla="*/ 80 w 93"/>
                  <a:gd name="T61" fmla="*/ 113 h 159"/>
                  <a:gd name="T62" fmla="*/ 13 w 93"/>
                  <a:gd name="T63" fmla="*/ 113 h 159"/>
                  <a:gd name="T64" fmla="*/ 13 w 93"/>
                  <a:gd name="T65" fmla="*/ 101 h 159"/>
                  <a:gd name="T66" fmla="*/ 80 w 93"/>
                  <a:gd name="T67" fmla="*/ 101 h 159"/>
                  <a:gd name="T68" fmla="*/ 80 w 93"/>
                  <a:gd name="T69" fmla="*/ 113 h 159"/>
                  <a:gd name="T70" fmla="*/ 80 w 93"/>
                  <a:gd name="T71" fmla="*/ 94 h 159"/>
                  <a:gd name="T72" fmla="*/ 13 w 93"/>
                  <a:gd name="T73" fmla="*/ 94 h 159"/>
                  <a:gd name="T74" fmla="*/ 13 w 93"/>
                  <a:gd name="T75" fmla="*/ 82 h 159"/>
                  <a:gd name="T76" fmla="*/ 80 w 93"/>
                  <a:gd name="T77" fmla="*/ 82 h 159"/>
                  <a:gd name="T78" fmla="*/ 80 w 93"/>
                  <a:gd name="T79" fmla="*/ 94 h 159"/>
                  <a:gd name="T80" fmla="*/ 80 w 93"/>
                  <a:gd name="T81" fmla="*/ 75 h 159"/>
                  <a:gd name="T82" fmla="*/ 13 w 93"/>
                  <a:gd name="T83" fmla="*/ 75 h 159"/>
                  <a:gd name="T84" fmla="*/ 13 w 93"/>
                  <a:gd name="T85" fmla="*/ 63 h 159"/>
                  <a:gd name="T86" fmla="*/ 80 w 93"/>
                  <a:gd name="T87" fmla="*/ 63 h 159"/>
                  <a:gd name="T88" fmla="*/ 80 w 93"/>
                  <a:gd name="T89" fmla="*/ 75 h 159"/>
                  <a:gd name="T90" fmla="*/ 80 w 93"/>
                  <a:gd name="T91" fmla="*/ 56 h 159"/>
                  <a:gd name="T92" fmla="*/ 13 w 93"/>
                  <a:gd name="T93" fmla="*/ 56 h 159"/>
                  <a:gd name="T94" fmla="*/ 13 w 93"/>
                  <a:gd name="T95" fmla="*/ 46 h 159"/>
                  <a:gd name="T96" fmla="*/ 80 w 93"/>
                  <a:gd name="T97" fmla="*/ 46 h 159"/>
                  <a:gd name="T98" fmla="*/ 80 w 93"/>
                  <a:gd name="T99" fmla="*/ 56 h 159"/>
                  <a:gd name="T100" fmla="*/ 80 w 93"/>
                  <a:gd name="T101" fmla="*/ 37 h 159"/>
                  <a:gd name="T102" fmla="*/ 13 w 93"/>
                  <a:gd name="T103" fmla="*/ 37 h 159"/>
                  <a:gd name="T104" fmla="*/ 13 w 93"/>
                  <a:gd name="T105" fmla="*/ 27 h 159"/>
                  <a:gd name="T106" fmla="*/ 80 w 93"/>
                  <a:gd name="T107" fmla="*/ 27 h 159"/>
                  <a:gd name="T108" fmla="*/ 80 w 93"/>
                  <a:gd name="T109" fmla="*/ 37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3" h="159">
                    <a:moveTo>
                      <a:pt x="74" y="14"/>
                    </a:moveTo>
                    <a:lnTo>
                      <a:pt x="74" y="0"/>
                    </a:lnTo>
                    <a:lnTo>
                      <a:pt x="65" y="0"/>
                    </a:lnTo>
                    <a:lnTo>
                      <a:pt x="65" y="14"/>
                    </a:lnTo>
                    <a:lnTo>
                      <a:pt x="61" y="14"/>
                    </a:lnTo>
                    <a:lnTo>
                      <a:pt x="61" y="0"/>
                    </a:lnTo>
                    <a:lnTo>
                      <a:pt x="51" y="0"/>
                    </a:lnTo>
                    <a:lnTo>
                      <a:pt x="51" y="14"/>
                    </a:lnTo>
                    <a:lnTo>
                      <a:pt x="0" y="14"/>
                    </a:lnTo>
                    <a:lnTo>
                      <a:pt x="0" y="18"/>
                    </a:lnTo>
                    <a:lnTo>
                      <a:pt x="4" y="18"/>
                    </a:lnTo>
                    <a:lnTo>
                      <a:pt x="4" y="159"/>
                    </a:lnTo>
                    <a:lnTo>
                      <a:pt x="32" y="159"/>
                    </a:lnTo>
                    <a:lnTo>
                      <a:pt x="32" y="138"/>
                    </a:lnTo>
                    <a:lnTo>
                      <a:pt x="42" y="138"/>
                    </a:lnTo>
                    <a:lnTo>
                      <a:pt x="42" y="159"/>
                    </a:lnTo>
                    <a:lnTo>
                      <a:pt x="51" y="159"/>
                    </a:lnTo>
                    <a:lnTo>
                      <a:pt x="51" y="138"/>
                    </a:lnTo>
                    <a:lnTo>
                      <a:pt x="61" y="138"/>
                    </a:lnTo>
                    <a:lnTo>
                      <a:pt x="61" y="159"/>
                    </a:lnTo>
                    <a:lnTo>
                      <a:pt x="87" y="159"/>
                    </a:lnTo>
                    <a:lnTo>
                      <a:pt x="87" y="18"/>
                    </a:lnTo>
                    <a:lnTo>
                      <a:pt x="93" y="18"/>
                    </a:lnTo>
                    <a:lnTo>
                      <a:pt x="93" y="14"/>
                    </a:lnTo>
                    <a:lnTo>
                      <a:pt x="74" y="14"/>
                    </a:lnTo>
                    <a:close/>
                    <a:moveTo>
                      <a:pt x="80" y="132"/>
                    </a:moveTo>
                    <a:lnTo>
                      <a:pt x="13" y="132"/>
                    </a:lnTo>
                    <a:lnTo>
                      <a:pt x="13" y="120"/>
                    </a:lnTo>
                    <a:lnTo>
                      <a:pt x="80" y="120"/>
                    </a:lnTo>
                    <a:lnTo>
                      <a:pt x="80" y="132"/>
                    </a:lnTo>
                    <a:close/>
                    <a:moveTo>
                      <a:pt x="80" y="113"/>
                    </a:moveTo>
                    <a:lnTo>
                      <a:pt x="13" y="113"/>
                    </a:lnTo>
                    <a:lnTo>
                      <a:pt x="13" y="101"/>
                    </a:lnTo>
                    <a:lnTo>
                      <a:pt x="80" y="101"/>
                    </a:lnTo>
                    <a:lnTo>
                      <a:pt x="80" y="113"/>
                    </a:lnTo>
                    <a:close/>
                    <a:moveTo>
                      <a:pt x="80" y="94"/>
                    </a:moveTo>
                    <a:lnTo>
                      <a:pt x="13" y="94"/>
                    </a:lnTo>
                    <a:lnTo>
                      <a:pt x="13" y="82"/>
                    </a:lnTo>
                    <a:lnTo>
                      <a:pt x="80" y="82"/>
                    </a:lnTo>
                    <a:lnTo>
                      <a:pt x="80" y="94"/>
                    </a:lnTo>
                    <a:close/>
                    <a:moveTo>
                      <a:pt x="80" y="75"/>
                    </a:moveTo>
                    <a:lnTo>
                      <a:pt x="13" y="75"/>
                    </a:lnTo>
                    <a:lnTo>
                      <a:pt x="13" y="63"/>
                    </a:lnTo>
                    <a:lnTo>
                      <a:pt x="80" y="63"/>
                    </a:lnTo>
                    <a:lnTo>
                      <a:pt x="80" y="75"/>
                    </a:lnTo>
                    <a:close/>
                    <a:moveTo>
                      <a:pt x="80" y="56"/>
                    </a:moveTo>
                    <a:lnTo>
                      <a:pt x="13" y="56"/>
                    </a:lnTo>
                    <a:lnTo>
                      <a:pt x="13" y="46"/>
                    </a:lnTo>
                    <a:lnTo>
                      <a:pt x="80" y="46"/>
                    </a:lnTo>
                    <a:lnTo>
                      <a:pt x="80" y="56"/>
                    </a:lnTo>
                    <a:close/>
                    <a:moveTo>
                      <a:pt x="80" y="37"/>
                    </a:moveTo>
                    <a:lnTo>
                      <a:pt x="13" y="37"/>
                    </a:lnTo>
                    <a:lnTo>
                      <a:pt x="13" y="27"/>
                    </a:lnTo>
                    <a:lnTo>
                      <a:pt x="80" y="27"/>
                    </a:lnTo>
                    <a:lnTo>
                      <a:pt x="80" y="37"/>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3" name="Rectangle 36"/>
              <p:cNvSpPr>
                <a:spLocks noChangeArrowheads="1"/>
              </p:cNvSpPr>
              <p:nvPr/>
            </p:nvSpPr>
            <p:spPr bwMode="auto">
              <a:xfrm>
                <a:off x="1354138" y="3606800"/>
                <a:ext cx="493713" cy="488950"/>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4" name="Freeform 37"/>
              <p:cNvSpPr>
                <a:spLocks noEditPoints="1"/>
              </p:cNvSpPr>
              <p:nvPr/>
            </p:nvSpPr>
            <p:spPr bwMode="auto">
              <a:xfrm>
                <a:off x="1527175" y="3724275"/>
                <a:ext cx="147638" cy="254000"/>
              </a:xfrm>
              <a:custGeom>
                <a:avLst/>
                <a:gdLst>
                  <a:gd name="T0" fmla="*/ 74 w 93"/>
                  <a:gd name="T1" fmla="*/ 13 h 160"/>
                  <a:gd name="T2" fmla="*/ 74 w 93"/>
                  <a:gd name="T3" fmla="*/ 0 h 160"/>
                  <a:gd name="T4" fmla="*/ 65 w 93"/>
                  <a:gd name="T5" fmla="*/ 0 h 160"/>
                  <a:gd name="T6" fmla="*/ 65 w 93"/>
                  <a:gd name="T7" fmla="*/ 13 h 160"/>
                  <a:gd name="T8" fmla="*/ 61 w 93"/>
                  <a:gd name="T9" fmla="*/ 13 h 160"/>
                  <a:gd name="T10" fmla="*/ 61 w 93"/>
                  <a:gd name="T11" fmla="*/ 0 h 160"/>
                  <a:gd name="T12" fmla="*/ 51 w 93"/>
                  <a:gd name="T13" fmla="*/ 0 h 160"/>
                  <a:gd name="T14" fmla="*/ 51 w 93"/>
                  <a:gd name="T15" fmla="*/ 13 h 160"/>
                  <a:gd name="T16" fmla="*/ 0 w 93"/>
                  <a:gd name="T17" fmla="*/ 13 h 160"/>
                  <a:gd name="T18" fmla="*/ 0 w 93"/>
                  <a:gd name="T19" fmla="*/ 17 h 160"/>
                  <a:gd name="T20" fmla="*/ 4 w 93"/>
                  <a:gd name="T21" fmla="*/ 17 h 160"/>
                  <a:gd name="T22" fmla="*/ 4 w 93"/>
                  <a:gd name="T23" fmla="*/ 160 h 160"/>
                  <a:gd name="T24" fmla="*/ 32 w 93"/>
                  <a:gd name="T25" fmla="*/ 160 h 160"/>
                  <a:gd name="T26" fmla="*/ 32 w 93"/>
                  <a:gd name="T27" fmla="*/ 139 h 160"/>
                  <a:gd name="T28" fmla="*/ 42 w 93"/>
                  <a:gd name="T29" fmla="*/ 139 h 160"/>
                  <a:gd name="T30" fmla="*/ 42 w 93"/>
                  <a:gd name="T31" fmla="*/ 160 h 160"/>
                  <a:gd name="T32" fmla="*/ 51 w 93"/>
                  <a:gd name="T33" fmla="*/ 160 h 160"/>
                  <a:gd name="T34" fmla="*/ 51 w 93"/>
                  <a:gd name="T35" fmla="*/ 139 h 160"/>
                  <a:gd name="T36" fmla="*/ 61 w 93"/>
                  <a:gd name="T37" fmla="*/ 139 h 160"/>
                  <a:gd name="T38" fmla="*/ 61 w 93"/>
                  <a:gd name="T39" fmla="*/ 160 h 160"/>
                  <a:gd name="T40" fmla="*/ 87 w 93"/>
                  <a:gd name="T41" fmla="*/ 160 h 160"/>
                  <a:gd name="T42" fmla="*/ 87 w 93"/>
                  <a:gd name="T43" fmla="*/ 17 h 160"/>
                  <a:gd name="T44" fmla="*/ 93 w 93"/>
                  <a:gd name="T45" fmla="*/ 17 h 160"/>
                  <a:gd name="T46" fmla="*/ 93 w 93"/>
                  <a:gd name="T47" fmla="*/ 13 h 160"/>
                  <a:gd name="T48" fmla="*/ 74 w 93"/>
                  <a:gd name="T49" fmla="*/ 13 h 160"/>
                  <a:gd name="T50" fmla="*/ 80 w 93"/>
                  <a:gd name="T51" fmla="*/ 131 h 160"/>
                  <a:gd name="T52" fmla="*/ 13 w 93"/>
                  <a:gd name="T53" fmla="*/ 131 h 160"/>
                  <a:gd name="T54" fmla="*/ 13 w 93"/>
                  <a:gd name="T55" fmla="*/ 120 h 160"/>
                  <a:gd name="T56" fmla="*/ 80 w 93"/>
                  <a:gd name="T57" fmla="*/ 120 h 160"/>
                  <a:gd name="T58" fmla="*/ 80 w 93"/>
                  <a:gd name="T59" fmla="*/ 131 h 160"/>
                  <a:gd name="T60" fmla="*/ 80 w 93"/>
                  <a:gd name="T61" fmla="*/ 112 h 160"/>
                  <a:gd name="T62" fmla="*/ 13 w 93"/>
                  <a:gd name="T63" fmla="*/ 112 h 160"/>
                  <a:gd name="T64" fmla="*/ 13 w 93"/>
                  <a:gd name="T65" fmla="*/ 101 h 160"/>
                  <a:gd name="T66" fmla="*/ 80 w 93"/>
                  <a:gd name="T67" fmla="*/ 101 h 160"/>
                  <a:gd name="T68" fmla="*/ 80 w 93"/>
                  <a:gd name="T69" fmla="*/ 112 h 160"/>
                  <a:gd name="T70" fmla="*/ 80 w 93"/>
                  <a:gd name="T71" fmla="*/ 93 h 160"/>
                  <a:gd name="T72" fmla="*/ 13 w 93"/>
                  <a:gd name="T73" fmla="*/ 93 h 160"/>
                  <a:gd name="T74" fmla="*/ 13 w 93"/>
                  <a:gd name="T75" fmla="*/ 84 h 160"/>
                  <a:gd name="T76" fmla="*/ 80 w 93"/>
                  <a:gd name="T77" fmla="*/ 84 h 160"/>
                  <a:gd name="T78" fmla="*/ 80 w 93"/>
                  <a:gd name="T79" fmla="*/ 93 h 160"/>
                  <a:gd name="T80" fmla="*/ 80 w 93"/>
                  <a:gd name="T81" fmla="*/ 74 h 160"/>
                  <a:gd name="T82" fmla="*/ 13 w 93"/>
                  <a:gd name="T83" fmla="*/ 74 h 160"/>
                  <a:gd name="T84" fmla="*/ 13 w 93"/>
                  <a:gd name="T85" fmla="*/ 65 h 160"/>
                  <a:gd name="T86" fmla="*/ 80 w 93"/>
                  <a:gd name="T87" fmla="*/ 65 h 160"/>
                  <a:gd name="T88" fmla="*/ 80 w 93"/>
                  <a:gd name="T89" fmla="*/ 74 h 160"/>
                  <a:gd name="T90" fmla="*/ 80 w 93"/>
                  <a:gd name="T91" fmla="*/ 55 h 160"/>
                  <a:gd name="T92" fmla="*/ 13 w 93"/>
                  <a:gd name="T93" fmla="*/ 55 h 160"/>
                  <a:gd name="T94" fmla="*/ 13 w 93"/>
                  <a:gd name="T95" fmla="*/ 46 h 160"/>
                  <a:gd name="T96" fmla="*/ 80 w 93"/>
                  <a:gd name="T97" fmla="*/ 46 h 160"/>
                  <a:gd name="T98" fmla="*/ 80 w 93"/>
                  <a:gd name="T99" fmla="*/ 55 h 160"/>
                  <a:gd name="T100" fmla="*/ 80 w 93"/>
                  <a:gd name="T101" fmla="*/ 38 h 160"/>
                  <a:gd name="T102" fmla="*/ 13 w 93"/>
                  <a:gd name="T103" fmla="*/ 38 h 160"/>
                  <a:gd name="T104" fmla="*/ 13 w 93"/>
                  <a:gd name="T105" fmla="*/ 27 h 160"/>
                  <a:gd name="T106" fmla="*/ 80 w 93"/>
                  <a:gd name="T107" fmla="*/ 27 h 160"/>
                  <a:gd name="T108" fmla="*/ 80 w 93"/>
                  <a:gd name="T109" fmla="*/ 38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3" h="160">
                    <a:moveTo>
                      <a:pt x="74" y="13"/>
                    </a:moveTo>
                    <a:lnTo>
                      <a:pt x="74" y="0"/>
                    </a:lnTo>
                    <a:lnTo>
                      <a:pt x="65" y="0"/>
                    </a:lnTo>
                    <a:lnTo>
                      <a:pt x="65" y="13"/>
                    </a:lnTo>
                    <a:lnTo>
                      <a:pt x="61" y="13"/>
                    </a:lnTo>
                    <a:lnTo>
                      <a:pt x="61" y="0"/>
                    </a:lnTo>
                    <a:lnTo>
                      <a:pt x="51" y="0"/>
                    </a:lnTo>
                    <a:lnTo>
                      <a:pt x="51" y="13"/>
                    </a:lnTo>
                    <a:lnTo>
                      <a:pt x="0" y="13"/>
                    </a:lnTo>
                    <a:lnTo>
                      <a:pt x="0" y="17"/>
                    </a:lnTo>
                    <a:lnTo>
                      <a:pt x="4" y="17"/>
                    </a:lnTo>
                    <a:lnTo>
                      <a:pt x="4" y="160"/>
                    </a:lnTo>
                    <a:lnTo>
                      <a:pt x="32" y="160"/>
                    </a:lnTo>
                    <a:lnTo>
                      <a:pt x="32" y="139"/>
                    </a:lnTo>
                    <a:lnTo>
                      <a:pt x="42" y="139"/>
                    </a:lnTo>
                    <a:lnTo>
                      <a:pt x="42" y="160"/>
                    </a:lnTo>
                    <a:lnTo>
                      <a:pt x="51" y="160"/>
                    </a:lnTo>
                    <a:lnTo>
                      <a:pt x="51" y="139"/>
                    </a:lnTo>
                    <a:lnTo>
                      <a:pt x="61" y="139"/>
                    </a:lnTo>
                    <a:lnTo>
                      <a:pt x="61" y="160"/>
                    </a:lnTo>
                    <a:lnTo>
                      <a:pt x="87" y="160"/>
                    </a:lnTo>
                    <a:lnTo>
                      <a:pt x="87" y="17"/>
                    </a:lnTo>
                    <a:lnTo>
                      <a:pt x="93" y="17"/>
                    </a:lnTo>
                    <a:lnTo>
                      <a:pt x="93" y="13"/>
                    </a:lnTo>
                    <a:lnTo>
                      <a:pt x="74" y="13"/>
                    </a:lnTo>
                    <a:close/>
                    <a:moveTo>
                      <a:pt x="80" y="131"/>
                    </a:moveTo>
                    <a:lnTo>
                      <a:pt x="13" y="131"/>
                    </a:lnTo>
                    <a:lnTo>
                      <a:pt x="13" y="120"/>
                    </a:lnTo>
                    <a:lnTo>
                      <a:pt x="80" y="120"/>
                    </a:lnTo>
                    <a:lnTo>
                      <a:pt x="80" y="131"/>
                    </a:lnTo>
                    <a:close/>
                    <a:moveTo>
                      <a:pt x="80" y="112"/>
                    </a:moveTo>
                    <a:lnTo>
                      <a:pt x="13" y="112"/>
                    </a:lnTo>
                    <a:lnTo>
                      <a:pt x="13" y="101"/>
                    </a:lnTo>
                    <a:lnTo>
                      <a:pt x="80" y="101"/>
                    </a:lnTo>
                    <a:lnTo>
                      <a:pt x="80" y="112"/>
                    </a:lnTo>
                    <a:close/>
                    <a:moveTo>
                      <a:pt x="80" y="93"/>
                    </a:moveTo>
                    <a:lnTo>
                      <a:pt x="13" y="93"/>
                    </a:lnTo>
                    <a:lnTo>
                      <a:pt x="13" y="84"/>
                    </a:lnTo>
                    <a:lnTo>
                      <a:pt x="80" y="84"/>
                    </a:lnTo>
                    <a:lnTo>
                      <a:pt x="80" y="93"/>
                    </a:lnTo>
                    <a:close/>
                    <a:moveTo>
                      <a:pt x="80" y="74"/>
                    </a:moveTo>
                    <a:lnTo>
                      <a:pt x="13" y="74"/>
                    </a:lnTo>
                    <a:lnTo>
                      <a:pt x="13" y="65"/>
                    </a:lnTo>
                    <a:lnTo>
                      <a:pt x="80" y="65"/>
                    </a:lnTo>
                    <a:lnTo>
                      <a:pt x="80" y="74"/>
                    </a:lnTo>
                    <a:close/>
                    <a:moveTo>
                      <a:pt x="80" y="55"/>
                    </a:moveTo>
                    <a:lnTo>
                      <a:pt x="13" y="55"/>
                    </a:lnTo>
                    <a:lnTo>
                      <a:pt x="13" y="46"/>
                    </a:lnTo>
                    <a:lnTo>
                      <a:pt x="80" y="46"/>
                    </a:lnTo>
                    <a:lnTo>
                      <a:pt x="80" y="55"/>
                    </a:lnTo>
                    <a:close/>
                    <a:moveTo>
                      <a:pt x="80" y="38"/>
                    </a:moveTo>
                    <a:lnTo>
                      <a:pt x="13" y="38"/>
                    </a:lnTo>
                    <a:lnTo>
                      <a:pt x="13" y="27"/>
                    </a:lnTo>
                    <a:lnTo>
                      <a:pt x="80" y="27"/>
                    </a:lnTo>
                    <a:lnTo>
                      <a:pt x="80" y="38"/>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5" name="Rectangle 38"/>
              <p:cNvSpPr>
                <a:spLocks noChangeArrowheads="1"/>
              </p:cNvSpPr>
              <p:nvPr/>
            </p:nvSpPr>
            <p:spPr bwMode="auto">
              <a:xfrm>
                <a:off x="1354138" y="4132263"/>
                <a:ext cx="493713" cy="488950"/>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6" name="Freeform 39"/>
              <p:cNvSpPr>
                <a:spLocks noEditPoints="1"/>
              </p:cNvSpPr>
              <p:nvPr/>
            </p:nvSpPr>
            <p:spPr bwMode="auto">
              <a:xfrm>
                <a:off x="1527175" y="4252913"/>
                <a:ext cx="147638" cy="250825"/>
              </a:xfrm>
              <a:custGeom>
                <a:avLst/>
                <a:gdLst>
                  <a:gd name="T0" fmla="*/ 74 w 93"/>
                  <a:gd name="T1" fmla="*/ 13 h 158"/>
                  <a:gd name="T2" fmla="*/ 74 w 93"/>
                  <a:gd name="T3" fmla="*/ 0 h 158"/>
                  <a:gd name="T4" fmla="*/ 65 w 93"/>
                  <a:gd name="T5" fmla="*/ 0 h 158"/>
                  <a:gd name="T6" fmla="*/ 65 w 93"/>
                  <a:gd name="T7" fmla="*/ 13 h 158"/>
                  <a:gd name="T8" fmla="*/ 61 w 93"/>
                  <a:gd name="T9" fmla="*/ 13 h 158"/>
                  <a:gd name="T10" fmla="*/ 61 w 93"/>
                  <a:gd name="T11" fmla="*/ 0 h 158"/>
                  <a:gd name="T12" fmla="*/ 51 w 93"/>
                  <a:gd name="T13" fmla="*/ 0 h 158"/>
                  <a:gd name="T14" fmla="*/ 51 w 93"/>
                  <a:gd name="T15" fmla="*/ 13 h 158"/>
                  <a:gd name="T16" fmla="*/ 0 w 93"/>
                  <a:gd name="T17" fmla="*/ 13 h 158"/>
                  <a:gd name="T18" fmla="*/ 0 w 93"/>
                  <a:gd name="T19" fmla="*/ 15 h 158"/>
                  <a:gd name="T20" fmla="*/ 4 w 93"/>
                  <a:gd name="T21" fmla="*/ 15 h 158"/>
                  <a:gd name="T22" fmla="*/ 4 w 93"/>
                  <a:gd name="T23" fmla="*/ 158 h 158"/>
                  <a:gd name="T24" fmla="*/ 32 w 93"/>
                  <a:gd name="T25" fmla="*/ 158 h 158"/>
                  <a:gd name="T26" fmla="*/ 32 w 93"/>
                  <a:gd name="T27" fmla="*/ 137 h 158"/>
                  <a:gd name="T28" fmla="*/ 42 w 93"/>
                  <a:gd name="T29" fmla="*/ 137 h 158"/>
                  <a:gd name="T30" fmla="*/ 42 w 93"/>
                  <a:gd name="T31" fmla="*/ 158 h 158"/>
                  <a:gd name="T32" fmla="*/ 51 w 93"/>
                  <a:gd name="T33" fmla="*/ 158 h 158"/>
                  <a:gd name="T34" fmla="*/ 51 w 93"/>
                  <a:gd name="T35" fmla="*/ 137 h 158"/>
                  <a:gd name="T36" fmla="*/ 61 w 93"/>
                  <a:gd name="T37" fmla="*/ 137 h 158"/>
                  <a:gd name="T38" fmla="*/ 61 w 93"/>
                  <a:gd name="T39" fmla="*/ 158 h 158"/>
                  <a:gd name="T40" fmla="*/ 87 w 93"/>
                  <a:gd name="T41" fmla="*/ 158 h 158"/>
                  <a:gd name="T42" fmla="*/ 87 w 93"/>
                  <a:gd name="T43" fmla="*/ 15 h 158"/>
                  <a:gd name="T44" fmla="*/ 93 w 93"/>
                  <a:gd name="T45" fmla="*/ 15 h 158"/>
                  <a:gd name="T46" fmla="*/ 93 w 93"/>
                  <a:gd name="T47" fmla="*/ 13 h 158"/>
                  <a:gd name="T48" fmla="*/ 74 w 93"/>
                  <a:gd name="T49" fmla="*/ 13 h 158"/>
                  <a:gd name="T50" fmla="*/ 80 w 93"/>
                  <a:gd name="T51" fmla="*/ 130 h 158"/>
                  <a:gd name="T52" fmla="*/ 13 w 93"/>
                  <a:gd name="T53" fmla="*/ 130 h 158"/>
                  <a:gd name="T54" fmla="*/ 13 w 93"/>
                  <a:gd name="T55" fmla="*/ 120 h 158"/>
                  <a:gd name="T56" fmla="*/ 80 w 93"/>
                  <a:gd name="T57" fmla="*/ 120 h 158"/>
                  <a:gd name="T58" fmla="*/ 80 w 93"/>
                  <a:gd name="T59" fmla="*/ 130 h 158"/>
                  <a:gd name="T60" fmla="*/ 80 w 93"/>
                  <a:gd name="T61" fmla="*/ 111 h 158"/>
                  <a:gd name="T62" fmla="*/ 13 w 93"/>
                  <a:gd name="T63" fmla="*/ 111 h 158"/>
                  <a:gd name="T64" fmla="*/ 13 w 93"/>
                  <a:gd name="T65" fmla="*/ 101 h 158"/>
                  <a:gd name="T66" fmla="*/ 80 w 93"/>
                  <a:gd name="T67" fmla="*/ 101 h 158"/>
                  <a:gd name="T68" fmla="*/ 80 w 93"/>
                  <a:gd name="T69" fmla="*/ 111 h 158"/>
                  <a:gd name="T70" fmla="*/ 80 w 93"/>
                  <a:gd name="T71" fmla="*/ 92 h 158"/>
                  <a:gd name="T72" fmla="*/ 13 w 93"/>
                  <a:gd name="T73" fmla="*/ 92 h 158"/>
                  <a:gd name="T74" fmla="*/ 13 w 93"/>
                  <a:gd name="T75" fmla="*/ 82 h 158"/>
                  <a:gd name="T76" fmla="*/ 80 w 93"/>
                  <a:gd name="T77" fmla="*/ 82 h 158"/>
                  <a:gd name="T78" fmla="*/ 80 w 93"/>
                  <a:gd name="T79" fmla="*/ 92 h 158"/>
                  <a:gd name="T80" fmla="*/ 80 w 93"/>
                  <a:gd name="T81" fmla="*/ 74 h 158"/>
                  <a:gd name="T82" fmla="*/ 13 w 93"/>
                  <a:gd name="T83" fmla="*/ 74 h 158"/>
                  <a:gd name="T84" fmla="*/ 13 w 93"/>
                  <a:gd name="T85" fmla="*/ 63 h 158"/>
                  <a:gd name="T86" fmla="*/ 80 w 93"/>
                  <a:gd name="T87" fmla="*/ 63 h 158"/>
                  <a:gd name="T88" fmla="*/ 80 w 93"/>
                  <a:gd name="T89" fmla="*/ 74 h 158"/>
                  <a:gd name="T90" fmla="*/ 80 w 93"/>
                  <a:gd name="T91" fmla="*/ 55 h 158"/>
                  <a:gd name="T92" fmla="*/ 13 w 93"/>
                  <a:gd name="T93" fmla="*/ 55 h 158"/>
                  <a:gd name="T94" fmla="*/ 13 w 93"/>
                  <a:gd name="T95" fmla="*/ 44 h 158"/>
                  <a:gd name="T96" fmla="*/ 80 w 93"/>
                  <a:gd name="T97" fmla="*/ 44 h 158"/>
                  <a:gd name="T98" fmla="*/ 80 w 93"/>
                  <a:gd name="T99" fmla="*/ 55 h 158"/>
                  <a:gd name="T100" fmla="*/ 80 w 93"/>
                  <a:gd name="T101" fmla="*/ 36 h 158"/>
                  <a:gd name="T102" fmla="*/ 13 w 93"/>
                  <a:gd name="T103" fmla="*/ 36 h 158"/>
                  <a:gd name="T104" fmla="*/ 13 w 93"/>
                  <a:gd name="T105" fmla="*/ 25 h 158"/>
                  <a:gd name="T106" fmla="*/ 80 w 93"/>
                  <a:gd name="T107" fmla="*/ 25 h 158"/>
                  <a:gd name="T108" fmla="*/ 80 w 93"/>
                  <a:gd name="T109" fmla="*/ 36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3" h="158">
                    <a:moveTo>
                      <a:pt x="74" y="13"/>
                    </a:moveTo>
                    <a:lnTo>
                      <a:pt x="74" y="0"/>
                    </a:lnTo>
                    <a:lnTo>
                      <a:pt x="65" y="0"/>
                    </a:lnTo>
                    <a:lnTo>
                      <a:pt x="65" y="13"/>
                    </a:lnTo>
                    <a:lnTo>
                      <a:pt x="61" y="13"/>
                    </a:lnTo>
                    <a:lnTo>
                      <a:pt x="61" y="0"/>
                    </a:lnTo>
                    <a:lnTo>
                      <a:pt x="51" y="0"/>
                    </a:lnTo>
                    <a:lnTo>
                      <a:pt x="51" y="13"/>
                    </a:lnTo>
                    <a:lnTo>
                      <a:pt x="0" y="13"/>
                    </a:lnTo>
                    <a:lnTo>
                      <a:pt x="0" y="15"/>
                    </a:lnTo>
                    <a:lnTo>
                      <a:pt x="4" y="15"/>
                    </a:lnTo>
                    <a:lnTo>
                      <a:pt x="4" y="158"/>
                    </a:lnTo>
                    <a:lnTo>
                      <a:pt x="32" y="158"/>
                    </a:lnTo>
                    <a:lnTo>
                      <a:pt x="32" y="137"/>
                    </a:lnTo>
                    <a:lnTo>
                      <a:pt x="42" y="137"/>
                    </a:lnTo>
                    <a:lnTo>
                      <a:pt x="42" y="158"/>
                    </a:lnTo>
                    <a:lnTo>
                      <a:pt x="51" y="158"/>
                    </a:lnTo>
                    <a:lnTo>
                      <a:pt x="51" y="137"/>
                    </a:lnTo>
                    <a:lnTo>
                      <a:pt x="61" y="137"/>
                    </a:lnTo>
                    <a:lnTo>
                      <a:pt x="61" y="158"/>
                    </a:lnTo>
                    <a:lnTo>
                      <a:pt x="87" y="158"/>
                    </a:lnTo>
                    <a:lnTo>
                      <a:pt x="87" y="15"/>
                    </a:lnTo>
                    <a:lnTo>
                      <a:pt x="93" y="15"/>
                    </a:lnTo>
                    <a:lnTo>
                      <a:pt x="93" y="13"/>
                    </a:lnTo>
                    <a:lnTo>
                      <a:pt x="74" y="13"/>
                    </a:lnTo>
                    <a:close/>
                    <a:moveTo>
                      <a:pt x="80" y="130"/>
                    </a:moveTo>
                    <a:lnTo>
                      <a:pt x="13" y="130"/>
                    </a:lnTo>
                    <a:lnTo>
                      <a:pt x="13" y="120"/>
                    </a:lnTo>
                    <a:lnTo>
                      <a:pt x="80" y="120"/>
                    </a:lnTo>
                    <a:lnTo>
                      <a:pt x="80" y="130"/>
                    </a:lnTo>
                    <a:close/>
                    <a:moveTo>
                      <a:pt x="80" y="111"/>
                    </a:moveTo>
                    <a:lnTo>
                      <a:pt x="13" y="111"/>
                    </a:lnTo>
                    <a:lnTo>
                      <a:pt x="13" y="101"/>
                    </a:lnTo>
                    <a:lnTo>
                      <a:pt x="80" y="101"/>
                    </a:lnTo>
                    <a:lnTo>
                      <a:pt x="80" y="111"/>
                    </a:lnTo>
                    <a:close/>
                    <a:moveTo>
                      <a:pt x="80" y="92"/>
                    </a:moveTo>
                    <a:lnTo>
                      <a:pt x="13" y="92"/>
                    </a:lnTo>
                    <a:lnTo>
                      <a:pt x="13" y="82"/>
                    </a:lnTo>
                    <a:lnTo>
                      <a:pt x="80" y="82"/>
                    </a:lnTo>
                    <a:lnTo>
                      <a:pt x="80" y="92"/>
                    </a:lnTo>
                    <a:close/>
                    <a:moveTo>
                      <a:pt x="80" y="74"/>
                    </a:moveTo>
                    <a:lnTo>
                      <a:pt x="13" y="74"/>
                    </a:lnTo>
                    <a:lnTo>
                      <a:pt x="13" y="63"/>
                    </a:lnTo>
                    <a:lnTo>
                      <a:pt x="80" y="63"/>
                    </a:lnTo>
                    <a:lnTo>
                      <a:pt x="80" y="74"/>
                    </a:lnTo>
                    <a:close/>
                    <a:moveTo>
                      <a:pt x="80" y="55"/>
                    </a:moveTo>
                    <a:lnTo>
                      <a:pt x="13" y="55"/>
                    </a:lnTo>
                    <a:lnTo>
                      <a:pt x="13" y="44"/>
                    </a:lnTo>
                    <a:lnTo>
                      <a:pt x="80" y="44"/>
                    </a:lnTo>
                    <a:lnTo>
                      <a:pt x="80" y="55"/>
                    </a:lnTo>
                    <a:close/>
                    <a:moveTo>
                      <a:pt x="80" y="36"/>
                    </a:moveTo>
                    <a:lnTo>
                      <a:pt x="13" y="36"/>
                    </a:lnTo>
                    <a:lnTo>
                      <a:pt x="13" y="25"/>
                    </a:lnTo>
                    <a:lnTo>
                      <a:pt x="80" y="25"/>
                    </a:lnTo>
                    <a:lnTo>
                      <a:pt x="80" y="36"/>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sp>
        <p:nvSpPr>
          <p:cNvPr id="68" name="Title 1"/>
          <p:cNvSpPr txBox="1">
            <a:spLocks/>
          </p:cNvSpPr>
          <p:nvPr/>
        </p:nvSpPr>
        <p:spPr>
          <a:xfrm>
            <a:off x="275113" y="29689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Dynamic Data Masking walkthrough </a:t>
            </a:r>
          </a:p>
        </p:txBody>
      </p:sp>
      <p:grpSp>
        <p:nvGrpSpPr>
          <p:cNvPr id="86" name="Group 85"/>
          <p:cNvGrpSpPr/>
          <p:nvPr/>
        </p:nvGrpSpPr>
        <p:grpSpPr>
          <a:xfrm>
            <a:off x="5839261" y="2144578"/>
            <a:ext cx="6075946" cy="2605278"/>
            <a:chOff x="5838468" y="2144578"/>
            <a:chExt cx="6075946" cy="2605278"/>
          </a:xfrm>
        </p:grpSpPr>
        <p:sp>
          <p:nvSpPr>
            <p:cNvPr id="83" name="Rectangle 82"/>
            <p:cNvSpPr/>
            <p:nvPr/>
          </p:nvSpPr>
          <p:spPr>
            <a:xfrm>
              <a:off x="5838468" y="2144578"/>
              <a:ext cx="4292503" cy="2605278"/>
            </a:xfrm>
            <a:prstGeom prst="rect">
              <a:avLst/>
            </a:prstGeom>
            <a:solidFill>
              <a:schemeClr val="bg1">
                <a:lumMod val="20000"/>
                <a:lumOff val="80000"/>
              </a:schemeClr>
            </a:solidFill>
            <a:ln w="38100">
              <a:solidFill>
                <a:schemeClr val="bg2"/>
              </a:solidFill>
              <a:miter lim="800000"/>
            </a:ln>
          </p:spPr>
          <p:txBody>
            <a:bodyPr wrap="square" lIns="182880" tIns="182880" rIns="182880" bIns="182880">
              <a:noAutofit/>
            </a:bodyPr>
            <a:lstStyle/>
            <a:p>
              <a:r>
                <a:rPr lang="en-US" sz="1200" dirty="0">
                  <a:solidFill>
                    <a:srgbClr val="505050"/>
                  </a:solidFill>
                  <a:latin typeface="Consolas" panose="020B0609020204030204" pitchFamily="49" charset="0"/>
                  <a:ea typeface="Calibri" panose="020F0502020204030204" pitchFamily="34" charset="0"/>
                  <a:cs typeface="Consolas" panose="020B0609020204030204" pitchFamily="49" charset="0"/>
                </a:rPr>
                <a:t>ALTER TABLE [Employee] ALTER COLUMN [SocialSecurityNumber]</a:t>
              </a:r>
            </a:p>
            <a:p>
              <a:r>
                <a:rPr lang="en-US" sz="1200" dirty="0">
                  <a:solidFill>
                    <a:srgbClr val="505050"/>
                  </a:solidFill>
                  <a:latin typeface="Consolas" panose="020B0609020204030204" pitchFamily="49" charset="0"/>
                  <a:ea typeface="Calibri" panose="020F0502020204030204" pitchFamily="34" charset="0"/>
                  <a:cs typeface="Consolas" panose="020B0609020204030204" pitchFamily="49" charset="0"/>
                </a:rPr>
                <a:t>ADD MASKED WITH (FUNCTION = ‘SSN()’)</a:t>
              </a:r>
            </a:p>
            <a:p>
              <a:endParaRPr lang="en-US" sz="1200" dirty="0">
                <a:solidFill>
                  <a:srgbClr val="505050"/>
                </a:solidFill>
                <a:latin typeface="Consolas" panose="020B0609020204030204" pitchFamily="49" charset="0"/>
                <a:ea typeface="Calibri" panose="020F0502020204030204" pitchFamily="34" charset="0"/>
                <a:cs typeface="Consolas" panose="020B0609020204030204" pitchFamily="49" charset="0"/>
              </a:endParaRPr>
            </a:p>
            <a:p>
              <a:r>
                <a:rPr lang="en-US" sz="1200" dirty="0">
                  <a:solidFill>
                    <a:srgbClr val="505050"/>
                  </a:solidFill>
                  <a:latin typeface="Consolas" panose="020B0609020204030204" pitchFamily="49" charset="0"/>
                  <a:ea typeface="Calibri" panose="020F0502020204030204" pitchFamily="34" charset="0"/>
                  <a:cs typeface="Consolas" panose="020B0609020204030204" pitchFamily="49" charset="0"/>
                </a:rPr>
                <a:t>ALTER TABLE [Employee] ALTER COLUMN [Email]</a:t>
              </a:r>
            </a:p>
            <a:p>
              <a:r>
                <a:rPr lang="en-US" sz="1200" dirty="0">
                  <a:solidFill>
                    <a:srgbClr val="505050"/>
                  </a:solidFill>
                  <a:latin typeface="Consolas" panose="020B0609020204030204" pitchFamily="49" charset="0"/>
                  <a:ea typeface="Calibri" panose="020F0502020204030204" pitchFamily="34" charset="0"/>
                  <a:cs typeface="Consolas" panose="020B0609020204030204" pitchFamily="49" charset="0"/>
                </a:rPr>
                <a:t>ADD MASKED WITH (FUNCTION = ‘EMAIL()’)</a:t>
              </a:r>
            </a:p>
            <a:p>
              <a:endParaRPr lang="en-US" sz="1200" dirty="0">
                <a:solidFill>
                  <a:srgbClr val="505050"/>
                </a:solidFill>
                <a:latin typeface="Consolas" panose="020B0609020204030204" pitchFamily="49" charset="0"/>
                <a:ea typeface="Calibri" panose="020F0502020204030204" pitchFamily="34" charset="0"/>
                <a:cs typeface="Consolas" panose="020B0609020204030204" pitchFamily="49" charset="0"/>
              </a:endParaRPr>
            </a:p>
            <a:p>
              <a:r>
                <a:rPr lang="en-US" sz="1200" dirty="0">
                  <a:solidFill>
                    <a:srgbClr val="505050"/>
                  </a:solidFill>
                  <a:latin typeface="Consolas" panose="020B0609020204030204" pitchFamily="49" charset="0"/>
                  <a:ea typeface="Calibri" panose="020F0502020204030204" pitchFamily="34" charset="0"/>
                  <a:cs typeface="Consolas" panose="020B0609020204030204" pitchFamily="49" charset="0"/>
                </a:rPr>
                <a:t>ALTER TABLE [Employee] ALTER COLUMN [Salary] </a:t>
              </a:r>
            </a:p>
            <a:p>
              <a:r>
                <a:rPr lang="en-US" sz="1200" dirty="0">
                  <a:solidFill>
                    <a:srgbClr val="505050"/>
                  </a:solidFill>
                  <a:latin typeface="Consolas" panose="020B0609020204030204" pitchFamily="49" charset="0"/>
                  <a:ea typeface="Calibri" panose="020F0502020204030204" pitchFamily="34" charset="0"/>
                  <a:cs typeface="Consolas" panose="020B0609020204030204" pitchFamily="49" charset="0"/>
                </a:rPr>
                <a:t>ADD MASKED WITH (FUNCTION = ‘RANDOM(1,20000)’)</a:t>
              </a:r>
            </a:p>
            <a:p>
              <a:r>
                <a:rPr lang="en-US" sz="1200" dirty="0">
                  <a:solidFill>
                    <a:srgbClr val="505050"/>
                  </a:solidFill>
                  <a:latin typeface="Consolas" panose="020B0609020204030204" pitchFamily="49" charset="0"/>
                  <a:ea typeface="Calibri" panose="020F0502020204030204" pitchFamily="34" charset="0"/>
                  <a:cs typeface="Consolas" panose="020B0609020204030204" pitchFamily="49" charset="0"/>
                </a:rPr>
                <a:t> </a:t>
              </a:r>
            </a:p>
            <a:p>
              <a:r>
                <a:rPr lang="en-US" sz="1200" dirty="0">
                  <a:solidFill>
                    <a:srgbClr val="505050"/>
                  </a:solidFill>
                  <a:latin typeface="Consolas" panose="020B0609020204030204" pitchFamily="49" charset="0"/>
                  <a:ea typeface="Calibri" panose="020F0502020204030204" pitchFamily="34" charset="0"/>
                  <a:cs typeface="Consolas" panose="020B0609020204030204" pitchFamily="49" charset="0"/>
                </a:rPr>
                <a:t>GRANT UNMASK to admin1</a:t>
              </a:r>
            </a:p>
          </p:txBody>
        </p:sp>
        <p:sp>
          <p:nvSpPr>
            <p:cNvPr id="84" name="TextBox 83"/>
            <p:cNvSpPr txBox="1"/>
            <p:nvPr/>
          </p:nvSpPr>
          <p:spPr>
            <a:xfrm>
              <a:off x="10647627" y="3707337"/>
              <a:ext cx="1194825" cy="880840"/>
            </a:xfrm>
            <a:prstGeom prst="rect">
              <a:avLst/>
            </a:prstGeom>
            <a:noFill/>
          </p:spPr>
          <p:txBody>
            <a:bodyPr wrap="none" lIns="182854" tIns="146283" rIns="182854" bIns="146283" rtlCol="0">
              <a:spAutoFit/>
            </a:bodyPr>
            <a:lstStyle/>
            <a:p>
              <a:pPr>
                <a:lnSpc>
                  <a:spcPct val="90000"/>
                </a:lnSpc>
                <a:spcAft>
                  <a:spcPts val="600"/>
                </a:spcAft>
              </a:pPr>
              <a:r>
                <a:rPr lang="en-US" sz="1836" dirty="0">
                  <a:solidFill>
                    <a:srgbClr val="505050"/>
                  </a:solidFill>
                </a:rPr>
                <a:t>Security</a:t>
              </a:r>
            </a:p>
            <a:p>
              <a:pPr>
                <a:lnSpc>
                  <a:spcPct val="90000"/>
                </a:lnSpc>
                <a:spcAft>
                  <a:spcPts val="600"/>
                </a:spcAft>
              </a:pPr>
              <a:r>
                <a:rPr lang="en-US" sz="1836" dirty="0">
                  <a:solidFill>
                    <a:srgbClr val="505050"/>
                  </a:solidFill>
                </a:rPr>
                <a:t> Officer </a:t>
              </a:r>
              <a:endParaRPr lang="en-US" sz="1399" dirty="0">
                <a:solidFill>
                  <a:srgbClr val="505050"/>
                </a:solidFill>
              </a:endParaRPr>
            </a:p>
          </p:txBody>
        </p:sp>
        <p:pic>
          <p:nvPicPr>
            <p:cNvPr id="85" name="Picture 84"/>
            <p:cNvPicPr>
              <a:picLocks noChangeAspect="1"/>
            </p:cNvPicPr>
            <p:nvPr/>
          </p:nvPicPr>
          <p:blipFill>
            <a:blip r:embed="rId5"/>
            <a:stretch>
              <a:fillRect/>
            </a:stretch>
          </p:blipFill>
          <p:spPr>
            <a:xfrm>
              <a:off x="10575664" y="2306258"/>
              <a:ext cx="1338750" cy="1338750"/>
            </a:xfrm>
            <a:prstGeom prst="rect">
              <a:avLst/>
            </a:prstGeom>
          </p:spPr>
        </p:pic>
      </p:grpSp>
    </p:spTree>
    <p:extLst>
      <p:ext uri="{BB962C8B-B14F-4D97-AF65-F5344CB8AC3E}">
        <p14:creationId xmlns:p14="http://schemas.microsoft.com/office/powerpoint/2010/main" val="18637352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nodeType="with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fade">
                                      <p:cBhvr>
                                        <p:cTn id="10" dur="500"/>
                                        <p:tgtEl>
                                          <p:spTgt spid="8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70"/>
                                        </p:tgtEl>
                                      </p:cBhvr>
                                    </p:animEffect>
                                    <p:set>
                                      <p:cBhvr>
                                        <p:cTn id="15" dur="1" fill="hold">
                                          <p:stCondLst>
                                            <p:cond delay="499"/>
                                          </p:stCondLst>
                                        </p:cTn>
                                        <p:tgtEl>
                                          <p:spTgt spid="70"/>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fade">
                                      <p:cBhvr>
                                        <p:cTn id="19" dur="500"/>
                                        <p:tgtEl>
                                          <p:spTgt spid="34"/>
                                        </p:tgtEl>
                                      </p:cBhvr>
                                    </p:animEffect>
                                  </p:childTnLst>
                                </p:cTn>
                              </p:par>
                            </p:childTnLst>
                          </p:cTn>
                        </p:par>
                        <p:par>
                          <p:cTn id="20" fill="hold">
                            <p:stCondLst>
                              <p:cond delay="1000"/>
                            </p:stCondLst>
                            <p:childTnLst>
                              <p:par>
                                <p:cTn id="21" presetID="10" presetClass="entr" presetSubtype="0"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500"/>
                                        <p:tgtEl>
                                          <p:spTgt spid="3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grpId="1" nodeType="clickEffect">
                                  <p:stCondLst>
                                    <p:cond delay="0"/>
                                  </p:stCondLst>
                                  <p:childTnLst>
                                    <p:animEffect transition="out" filter="fade">
                                      <p:cBhvr>
                                        <p:cTn id="27" dur="500"/>
                                        <p:tgtEl>
                                          <p:spTgt spid="34"/>
                                        </p:tgtEl>
                                      </p:cBhvr>
                                    </p:animEffect>
                                    <p:set>
                                      <p:cBhvr>
                                        <p:cTn id="28" dur="1" fill="hold">
                                          <p:stCondLst>
                                            <p:cond delay="499"/>
                                          </p:stCondLst>
                                        </p:cTn>
                                        <p:tgtEl>
                                          <p:spTgt spid="34"/>
                                        </p:tgtEl>
                                        <p:attrNameLst>
                                          <p:attrName>style.visibility</p:attrName>
                                        </p:attrNameLst>
                                      </p:cBhvr>
                                      <p:to>
                                        <p:strVal val="hidden"/>
                                      </p:to>
                                    </p:se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fade">
                                      <p:cBhvr>
                                        <p:cTn id="32" dur="500"/>
                                        <p:tgtEl>
                                          <p:spTgt spid="41"/>
                                        </p:tgtEl>
                                      </p:cBhvr>
                                    </p:animEffect>
                                  </p:childTnLst>
                                </p:cTn>
                              </p:par>
                              <p:par>
                                <p:cTn id="33" presetID="10" presetClass="entr" presetSubtype="0" fill="hold" nodeType="withEffect">
                                  <p:stCondLst>
                                    <p:cond delay="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500"/>
                                        <p:tgtEl>
                                          <p:spTgt spid="75"/>
                                        </p:tgtEl>
                                      </p:cBhvr>
                                    </p:animEffect>
                                  </p:childTnLst>
                                </p:cTn>
                              </p:par>
                              <p:par>
                                <p:cTn id="36" presetID="10" presetClass="entr" presetSubtype="0" fill="hold" nodeType="with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fade">
                                      <p:cBhvr>
                                        <p:cTn id="3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34" grpId="0"/>
      <p:bldP spid="34" grpId="1"/>
      <p:bldP spid="70" grpId="0"/>
      <p:bldP spid="70" grpId="1"/>
      <p:bldP spid="35"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446881" y="4314967"/>
            <a:ext cx="7326312" cy="2031325"/>
          </a:xfrm>
          <a:prstGeom prst="rect">
            <a:avLst/>
          </a:prstGeom>
          <a:solidFill>
            <a:schemeClr val="bg1">
              <a:lumMod val="20000"/>
              <a:lumOff val="80000"/>
            </a:schemeClr>
          </a:solidFill>
          <a:ln w="38100" cap="sq">
            <a:solidFill>
              <a:schemeClr val="bg2"/>
            </a:solidFill>
            <a:miter lim="800000"/>
          </a:ln>
        </p:spPr>
        <p:txBody>
          <a:bodyPr wrap="square" lIns="182880" tIns="182880" rIns="182880" bIns="182880">
            <a:spAutoFit/>
          </a:bodyPr>
          <a:lstStyle/>
          <a:p>
            <a:r>
              <a:rPr lang="en-US" dirty="0">
                <a:solidFill>
                  <a:srgbClr val="505050"/>
                </a:solidFill>
              </a:rPr>
              <a:t>SELECT c.name, tbl.name as table_name, c.is_masked, c.masking_function</a:t>
            </a:r>
          </a:p>
          <a:p>
            <a:r>
              <a:rPr lang="en-US" dirty="0">
                <a:solidFill>
                  <a:srgbClr val="505050"/>
                </a:solidFill>
              </a:rPr>
              <a:t>FROM sys.masked_columns AS c</a:t>
            </a:r>
          </a:p>
          <a:p>
            <a:r>
              <a:rPr lang="en-US" dirty="0">
                <a:solidFill>
                  <a:srgbClr val="505050"/>
                </a:solidFill>
              </a:rPr>
              <a:t>JOIN sys.tables AS tbl </a:t>
            </a:r>
          </a:p>
          <a:p>
            <a:r>
              <a:rPr lang="en-US" dirty="0">
                <a:solidFill>
                  <a:srgbClr val="505050"/>
                </a:solidFill>
              </a:rPr>
              <a:t>    ON c.[object_id] = tbl.[object_id]</a:t>
            </a:r>
          </a:p>
          <a:p>
            <a:r>
              <a:rPr lang="en-US" dirty="0">
                <a:solidFill>
                  <a:srgbClr val="505050"/>
                </a:solidFill>
              </a:rPr>
              <a:t>WHERE is_masked = 1;</a:t>
            </a:r>
          </a:p>
        </p:txBody>
      </p:sp>
      <p:sp>
        <p:nvSpPr>
          <p:cNvPr id="5" name="Text Placeholder 2"/>
          <p:cNvSpPr txBox="1">
            <a:spLocks/>
          </p:cNvSpPr>
          <p:nvPr/>
        </p:nvSpPr>
        <p:spPr>
          <a:xfrm>
            <a:off x="275431" y="1512390"/>
            <a:ext cx="8880120" cy="2492990"/>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800"/>
              </a:spcBef>
              <a:buNone/>
            </a:pPr>
            <a:r>
              <a:rPr lang="en-US" sz="2000" dirty="0">
                <a:solidFill>
                  <a:srgbClr val="505050"/>
                </a:solidFill>
              </a:rPr>
              <a:t>Use </a:t>
            </a:r>
            <a:r>
              <a:rPr lang="en-US" sz="2000" b="1" dirty="0">
                <a:solidFill>
                  <a:srgbClr val="505050"/>
                </a:solidFill>
              </a:rPr>
              <a:t>sys.masked_columns</a:t>
            </a:r>
            <a:r>
              <a:rPr lang="en-US" sz="2000" dirty="0">
                <a:solidFill>
                  <a:srgbClr val="505050"/>
                </a:solidFill>
              </a:rPr>
              <a:t> view to query for table columns that have a masking function applied to them. </a:t>
            </a:r>
          </a:p>
          <a:p>
            <a:pPr marL="0" indent="0">
              <a:lnSpc>
                <a:spcPct val="100000"/>
              </a:lnSpc>
              <a:spcBef>
                <a:spcPts val="1800"/>
              </a:spcBef>
              <a:buNone/>
            </a:pPr>
            <a:r>
              <a:rPr lang="en-US" sz="2000" dirty="0">
                <a:solidFill>
                  <a:srgbClr val="505050"/>
                </a:solidFill>
              </a:rPr>
              <a:t>This view inherits from </a:t>
            </a:r>
            <a:r>
              <a:rPr lang="en-US" sz="2000" b="1" dirty="0">
                <a:solidFill>
                  <a:srgbClr val="505050"/>
                </a:solidFill>
              </a:rPr>
              <a:t>sys.columns</a:t>
            </a:r>
            <a:r>
              <a:rPr lang="en-US" sz="2000" dirty="0">
                <a:solidFill>
                  <a:srgbClr val="505050"/>
                </a:solidFill>
              </a:rPr>
              <a:t> view. It returns all columns in </a:t>
            </a:r>
            <a:r>
              <a:rPr lang="en-US" sz="2000" b="1" dirty="0">
                <a:solidFill>
                  <a:srgbClr val="505050"/>
                </a:solidFill>
              </a:rPr>
              <a:t>sys.columns</a:t>
            </a:r>
            <a:r>
              <a:rPr lang="en-US" sz="2000" dirty="0">
                <a:solidFill>
                  <a:srgbClr val="505050"/>
                </a:solidFill>
              </a:rPr>
              <a:t> view, plus </a:t>
            </a:r>
            <a:r>
              <a:rPr lang="en-US" sz="2000" b="1" dirty="0">
                <a:solidFill>
                  <a:srgbClr val="505050"/>
                </a:solidFill>
              </a:rPr>
              <a:t>is_masked</a:t>
            </a:r>
            <a:r>
              <a:rPr lang="en-US" sz="2000" dirty="0">
                <a:solidFill>
                  <a:srgbClr val="505050"/>
                </a:solidFill>
              </a:rPr>
              <a:t> and </a:t>
            </a:r>
            <a:r>
              <a:rPr lang="en-US" sz="2000" b="1" dirty="0">
                <a:solidFill>
                  <a:srgbClr val="505050"/>
                </a:solidFill>
              </a:rPr>
              <a:t>masking_function</a:t>
            </a:r>
            <a:r>
              <a:rPr lang="en-US" sz="2000" dirty="0">
                <a:solidFill>
                  <a:srgbClr val="505050"/>
                </a:solidFill>
              </a:rPr>
              <a:t> columns—indicating if a column is masked, and if so, what masking function is defined. </a:t>
            </a:r>
          </a:p>
          <a:p>
            <a:pPr marL="0" indent="0">
              <a:lnSpc>
                <a:spcPct val="100000"/>
              </a:lnSpc>
              <a:spcBef>
                <a:spcPts val="1800"/>
              </a:spcBef>
              <a:buNone/>
            </a:pPr>
            <a:r>
              <a:rPr lang="en-US" sz="2000" dirty="0">
                <a:solidFill>
                  <a:srgbClr val="505050"/>
                </a:solidFill>
              </a:rPr>
              <a:t>This view only shows columns on which there is a masking function applied.</a:t>
            </a:r>
          </a:p>
        </p:txBody>
      </p:sp>
      <p:sp>
        <p:nvSpPr>
          <p:cNvPr id="7" name="Title 1"/>
          <p:cNvSpPr txBox="1">
            <a:spLocks/>
          </p:cNvSpPr>
          <p:nvPr/>
        </p:nvSpPr>
        <p:spPr>
          <a:xfrm>
            <a:off x="275079" y="296899"/>
            <a:ext cx="1188804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800" b="0" kern="1200" cap="none" spc="-102"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sz="4800" dirty="0">
                <a:solidFill>
                  <a:srgbClr val="505050"/>
                </a:solidFill>
              </a:rPr>
              <a:t>Querying for masked columns</a:t>
            </a:r>
          </a:p>
        </p:txBody>
      </p:sp>
    </p:spTree>
    <p:extLst>
      <p:ext uri="{BB962C8B-B14F-4D97-AF65-F5344CB8AC3E}">
        <p14:creationId xmlns:p14="http://schemas.microsoft.com/office/powerpoint/2010/main" val="88735049"/>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5082" y="296905"/>
            <a:ext cx="11888047" cy="917575"/>
          </a:xfrm>
        </p:spPr>
        <p:txBody>
          <a:bodyPr/>
          <a:lstStyle/>
          <a:p>
            <a:r>
              <a:rPr lang="en-US" dirty="0" smtClean="0">
                <a:solidFill>
                  <a:schemeClr val="bg1"/>
                </a:solidFill>
              </a:rPr>
              <a:t>Other ways to view Live Query Statistics</a:t>
            </a:r>
            <a:endParaRPr lang="en-US" dirty="0">
              <a:solidFill>
                <a:schemeClr val="bg1"/>
              </a:solidFill>
            </a:endParaRPr>
          </a:p>
        </p:txBody>
      </p:sp>
      <p:sp>
        <p:nvSpPr>
          <p:cNvPr id="2" name="Rectangle 1"/>
          <p:cNvSpPr/>
          <p:nvPr/>
        </p:nvSpPr>
        <p:spPr>
          <a:xfrm>
            <a:off x="4706009" y="5167094"/>
            <a:ext cx="3687223" cy="1371600"/>
          </a:xfrm>
          <a:prstGeom prst="rect">
            <a:avLst/>
          </a:prstGeom>
        </p:spPr>
        <p:txBody>
          <a:bodyPr wrap="square" lIns="146304">
            <a:noAutofit/>
          </a:bodyPr>
          <a:lstStyle/>
          <a:p>
            <a:pPr>
              <a:spcBef>
                <a:spcPts val="2000"/>
              </a:spcBef>
            </a:pPr>
            <a:r>
              <a:rPr lang="en-US" spc="-102" dirty="0">
                <a:ln w="3175">
                  <a:noFill/>
                </a:ln>
                <a:solidFill>
                  <a:srgbClr val="505050"/>
                </a:solidFill>
                <a:cs typeface="Segoe UI" pitchFamily="34" charset="0"/>
              </a:rPr>
              <a:t>In </a:t>
            </a:r>
            <a:r>
              <a:rPr lang="en-US" b="1" spc="-102" dirty="0">
                <a:ln w="3175">
                  <a:noFill/>
                </a:ln>
                <a:solidFill>
                  <a:srgbClr val="505050"/>
                </a:solidFill>
                <a:cs typeface="Segoe UI" pitchFamily="34" charset="0"/>
              </a:rPr>
              <a:t>Activity Monitor</a:t>
            </a:r>
            <a:r>
              <a:rPr lang="en-US" spc="-102" dirty="0">
                <a:ln w="3175">
                  <a:noFill/>
                </a:ln>
                <a:solidFill>
                  <a:srgbClr val="505050"/>
                </a:solidFill>
                <a:cs typeface="Segoe UI" pitchFamily="34" charset="0"/>
              </a:rPr>
              <a:t>, right-click queries in </a:t>
            </a:r>
            <a:r>
              <a:rPr lang="en-US" b="1" spc="-102" dirty="0">
                <a:ln w="3175">
                  <a:noFill/>
                </a:ln>
                <a:solidFill>
                  <a:srgbClr val="505050"/>
                </a:solidFill>
                <a:cs typeface="Segoe UI" pitchFamily="34" charset="0"/>
              </a:rPr>
              <a:t>Active Expensive Queries</a:t>
            </a:r>
            <a:r>
              <a:rPr lang="en-US" spc="-102" dirty="0">
                <a:ln w="3175">
                  <a:noFill/>
                </a:ln>
                <a:solidFill>
                  <a:srgbClr val="505050"/>
                </a:solidFill>
                <a:cs typeface="Segoe UI" pitchFamily="34" charset="0"/>
              </a:rPr>
              <a:t> table</a:t>
            </a:r>
            <a:r>
              <a:rPr lang="en-US" dirty="0">
                <a:solidFill>
                  <a:srgbClr val="505050"/>
                </a:solidFill>
              </a:rPr>
              <a:t/>
            </a:r>
            <a:br>
              <a:rPr lang="en-US" dirty="0">
                <a:solidFill>
                  <a:srgbClr val="505050"/>
                </a:solidFill>
              </a:rPr>
            </a:br>
            <a:endParaRPr lang="en-US" dirty="0">
              <a:solidFill>
                <a:srgbClr val="505050"/>
              </a:solidFill>
            </a:endParaRPr>
          </a:p>
        </p:txBody>
      </p:sp>
      <p:sp>
        <p:nvSpPr>
          <p:cNvPr id="5" name="Rectangle 4"/>
          <p:cNvSpPr/>
          <p:nvPr/>
        </p:nvSpPr>
        <p:spPr>
          <a:xfrm>
            <a:off x="338582" y="5167094"/>
            <a:ext cx="3765728" cy="1371600"/>
          </a:xfrm>
          <a:prstGeom prst="rect">
            <a:avLst/>
          </a:prstGeom>
        </p:spPr>
        <p:txBody>
          <a:bodyPr wrap="square" lIns="146304">
            <a:noAutofit/>
          </a:bodyPr>
          <a:lstStyle/>
          <a:p>
            <a:pPr>
              <a:spcBef>
                <a:spcPts val="2000"/>
              </a:spcBef>
            </a:pPr>
            <a:r>
              <a:rPr lang="en-US" spc="-102" dirty="0">
                <a:ln w="3175">
                  <a:noFill/>
                </a:ln>
                <a:solidFill>
                  <a:srgbClr val="505050"/>
                </a:solidFill>
                <a:cs typeface="Segoe UI" pitchFamily="34" charset="0"/>
              </a:rPr>
              <a:t>In </a:t>
            </a:r>
            <a:r>
              <a:rPr lang="en-US" b="1" spc="-102" dirty="0">
                <a:ln w="3175">
                  <a:noFill/>
                </a:ln>
                <a:solidFill>
                  <a:srgbClr val="505050"/>
                </a:solidFill>
                <a:cs typeface="Segoe UI" pitchFamily="34" charset="0"/>
              </a:rPr>
              <a:t>Management Studio</a:t>
            </a:r>
            <a:r>
              <a:rPr lang="en-US" spc="-102" dirty="0">
                <a:ln w="3175">
                  <a:noFill/>
                </a:ln>
                <a:solidFill>
                  <a:srgbClr val="505050"/>
                </a:solidFill>
                <a:cs typeface="Segoe UI" pitchFamily="34" charset="0"/>
              </a:rPr>
              <a:t>,</a:t>
            </a:r>
            <a:r>
              <a:rPr lang="en-US" b="1" spc="-102" dirty="0">
                <a:ln w="3175">
                  <a:noFill/>
                </a:ln>
                <a:solidFill>
                  <a:srgbClr val="505050"/>
                </a:solidFill>
                <a:cs typeface="Segoe UI" pitchFamily="34" charset="0"/>
              </a:rPr>
              <a:t> </a:t>
            </a:r>
            <a:r>
              <a:rPr lang="en-US" spc="-102" dirty="0">
                <a:ln w="3175">
                  <a:noFill/>
                </a:ln>
                <a:solidFill>
                  <a:srgbClr val="505050"/>
                </a:solidFill>
                <a:cs typeface="Segoe UI" pitchFamily="34" charset="0"/>
              </a:rPr>
              <a:t>right-click selected query, and then click </a:t>
            </a:r>
            <a:r>
              <a:rPr lang="en-US" b="1" spc="-102" dirty="0">
                <a:ln w="3175">
                  <a:noFill/>
                </a:ln>
                <a:solidFill>
                  <a:srgbClr val="505050"/>
                </a:solidFill>
                <a:cs typeface="Segoe UI" pitchFamily="34" charset="0"/>
              </a:rPr>
              <a:t>Include </a:t>
            </a:r>
            <a:br>
              <a:rPr lang="en-US" b="1" spc="-102" dirty="0">
                <a:ln w="3175">
                  <a:noFill/>
                </a:ln>
                <a:solidFill>
                  <a:srgbClr val="505050"/>
                </a:solidFill>
                <a:cs typeface="Segoe UI" pitchFamily="34" charset="0"/>
              </a:rPr>
            </a:br>
            <a:r>
              <a:rPr lang="en-US" b="1" spc="-102" dirty="0">
                <a:ln w="3175">
                  <a:noFill/>
                </a:ln>
                <a:solidFill>
                  <a:srgbClr val="505050"/>
                </a:solidFill>
                <a:cs typeface="Segoe UI" pitchFamily="34" charset="0"/>
              </a:rPr>
              <a:t>Live Query Statistics</a:t>
            </a:r>
            <a:r>
              <a:rPr lang="en-US" spc="-102" dirty="0">
                <a:ln w="3175">
                  <a:noFill/>
                </a:ln>
                <a:solidFill>
                  <a:srgbClr val="505050"/>
                </a:solidFill>
                <a:cs typeface="Segoe UI" pitchFamily="34" charset="0"/>
              </a:rPr>
              <a:t/>
            </a:r>
            <a:br>
              <a:rPr lang="en-US" spc="-102" dirty="0">
                <a:ln w="3175">
                  <a:noFill/>
                </a:ln>
                <a:solidFill>
                  <a:srgbClr val="505050"/>
                </a:solidFill>
                <a:cs typeface="Segoe UI" pitchFamily="34" charset="0"/>
              </a:rPr>
            </a:br>
            <a:r>
              <a:rPr lang="en-US" spc="-102" dirty="0">
                <a:ln w="3175">
                  <a:noFill/>
                </a:ln>
                <a:solidFill>
                  <a:srgbClr val="505050"/>
                </a:solidFill>
                <a:cs typeface="Segoe UI" pitchFamily="34" charset="0"/>
              </a:rPr>
              <a:t/>
            </a:r>
            <a:br>
              <a:rPr lang="en-US" spc="-102" dirty="0">
                <a:ln w="3175">
                  <a:noFill/>
                </a:ln>
                <a:solidFill>
                  <a:srgbClr val="505050"/>
                </a:solidFill>
                <a:cs typeface="Segoe UI" pitchFamily="34" charset="0"/>
              </a:rPr>
            </a:br>
            <a:endParaRPr lang="en-US" spc="-102" dirty="0">
              <a:ln w="3175">
                <a:noFill/>
              </a:ln>
              <a:solidFill>
                <a:srgbClr val="505050"/>
              </a:solidFill>
              <a:cs typeface="Segoe UI" pitchFamily="34" charset="0"/>
            </a:endParaRPr>
          </a:p>
        </p:txBody>
      </p:sp>
      <p:pic>
        <p:nvPicPr>
          <p:cNvPr id="2050" name="Picture 2" descr="Live Query Stats button on popup menu"/>
          <p:cNvPicPr>
            <a:picLocks noChangeAspect="1" noChangeArrowheads="1"/>
          </p:cNvPicPr>
          <p:nvPr/>
        </p:nvPicPr>
        <p:blipFill rotWithShape="1">
          <a:blip r:embed="rId3">
            <a:extLst>
              <a:ext uri="{28A0092B-C50C-407E-A947-70E740481C1C}">
                <a14:useLocalDpi xmlns:a14="http://schemas.microsoft.com/office/drawing/2010/main" val="0"/>
              </a:ext>
            </a:extLst>
          </a:blip>
          <a:srcRect l="963" t="1124"/>
          <a:stretch/>
        </p:blipFill>
        <p:spPr bwMode="auto">
          <a:xfrm>
            <a:off x="546895" y="1581194"/>
            <a:ext cx="3557415" cy="3422607"/>
          </a:xfrm>
          <a:prstGeom prst="rect">
            <a:avLst/>
          </a:prstGeom>
          <a:noFill/>
          <a:ln w="63500" cap="sq">
            <a:solidFill>
              <a:schemeClr val="bg2"/>
            </a:solidFill>
            <a:miter lim="800000"/>
          </a:ln>
          <a:extLst>
            <a:ext uri="{909E8E84-426E-40DD-AFC4-6F175D3DCCD1}">
              <a14:hiddenFill xmlns:a14="http://schemas.microsoft.com/office/drawing/2010/main">
                <a:solidFill>
                  <a:srgbClr val="FFFFFF"/>
                </a:solidFill>
              </a14:hiddenFill>
            </a:ext>
          </a:extLst>
        </p:spPr>
      </p:pic>
      <p:pic>
        <p:nvPicPr>
          <p:cNvPr id="10" name="Picture 2" descr="Live Query Stats button in Activity Monitor"/>
          <p:cNvPicPr>
            <a:picLocks noChangeAspect="1" noChangeArrowheads="1"/>
          </p:cNvPicPr>
          <p:nvPr/>
        </p:nvPicPr>
        <p:blipFill rotWithShape="1">
          <a:blip r:embed="rId4">
            <a:extLst>
              <a:ext uri="{28A0092B-C50C-407E-A947-70E740481C1C}">
                <a14:useLocalDpi xmlns:a14="http://schemas.microsoft.com/office/drawing/2010/main" val="0"/>
              </a:ext>
            </a:extLst>
          </a:blip>
          <a:srcRect l="641" t="533"/>
          <a:stretch/>
        </p:blipFill>
        <p:spPr bwMode="auto">
          <a:xfrm>
            <a:off x="4914322" y="1581195"/>
            <a:ext cx="4367428" cy="3422607"/>
          </a:xfrm>
          <a:prstGeom prst="rect">
            <a:avLst/>
          </a:prstGeom>
          <a:noFill/>
          <a:ln w="63500" cap="sq">
            <a:solidFill>
              <a:schemeClr val="bg2"/>
            </a:solidFill>
            <a:miter lim="800000"/>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9797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75431" y="2016333"/>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Dynamic Data Masking limitations and restrictions</a:t>
            </a:r>
          </a:p>
        </p:txBody>
      </p:sp>
    </p:spTree>
    <p:extLst>
      <p:ext uri="{BB962C8B-B14F-4D97-AF65-F5344CB8AC3E}">
        <p14:creationId xmlns:p14="http://schemas.microsoft.com/office/powerpoint/2010/main" val="3211892500"/>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275079" y="296899"/>
            <a:ext cx="1188804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800" b="0" kern="1200" cap="none" spc="-102"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sz="4800" dirty="0">
                <a:solidFill>
                  <a:srgbClr val="505050"/>
                </a:solidFill>
              </a:rPr>
              <a:t>Limitations and restrictions</a:t>
            </a:r>
          </a:p>
        </p:txBody>
      </p:sp>
      <p:sp>
        <p:nvSpPr>
          <p:cNvPr id="6" name="Text Placeholder 2"/>
          <p:cNvSpPr txBox="1">
            <a:spLocks/>
          </p:cNvSpPr>
          <p:nvPr/>
        </p:nvSpPr>
        <p:spPr>
          <a:xfrm>
            <a:off x="275431" y="1327090"/>
            <a:ext cx="10393362" cy="283667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500"/>
              </a:spcBef>
              <a:buNone/>
            </a:pPr>
            <a:r>
              <a:rPr lang="en-US" sz="2400" dirty="0">
                <a:solidFill>
                  <a:srgbClr val="BA141A"/>
                </a:solidFill>
                <a:latin typeface="Segoe UI Light"/>
              </a:rPr>
              <a:t>A masking rule cannot be defined for the following column types:</a:t>
            </a:r>
          </a:p>
          <a:p>
            <a:pPr marL="241300" lvl="1" indent="0">
              <a:lnSpc>
                <a:spcPct val="100000"/>
              </a:lnSpc>
              <a:spcBef>
                <a:spcPts val="2500"/>
              </a:spcBef>
              <a:buNone/>
            </a:pPr>
            <a:r>
              <a:rPr lang="en-US" sz="1800" dirty="0">
                <a:solidFill>
                  <a:srgbClr val="505050"/>
                </a:solidFill>
              </a:rPr>
              <a:t>Encrypted columns (Always Encrypted)</a:t>
            </a:r>
          </a:p>
          <a:p>
            <a:pPr marL="241300" lvl="1" indent="0">
              <a:lnSpc>
                <a:spcPct val="100000"/>
              </a:lnSpc>
              <a:spcBef>
                <a:spcPts val="1500"/>
              </a:spcBef>
              <a:buNone/>
            </a:pPr>
            <a:r>
              <a:rPr lang="en-US" sz="1800" dirty="0">
                <a:solidFill>
                  <a:srgbClr val="505050"/>
                </a:solidFill>
              </a:rPr>
              <a:t>FILESTREAM</a:t>
            </a:r>
          </a:p>
          <a:p>
            <a:pPr marL="241300" lvl="1" indent="0">
              <a:lnSpc>
                <a:spcPct val="100000"/>
              </a:lnSpc>
              <a:spcBef>
                <a:spcPts val="1500"/>
              </a:spcBef>
              <a:buNone/>
            </a:pPr>
            <a:r>
              <a:rPr lang="en-US" sz="1800" dirty="0">
                <a:solidFill>
                  <a:srgbClr val="505050"/>
                </a:solidFill>
              </a:rPr>
              <a:t>COLUMN_SET</a:t>
            </a:r>
          </a:p>
          <a:p>
            <a:pPr marL="241300" lvl="1" indent="0">
              <a:lnSpc>
                <a:spcPct val="100000"/>
              </a:lnSpc>
              <a:spcBef>
                <a:spcPts val="1500"/>
              </a:spcBef>
              <a:buNone/>
            </a:pPr>
            <a:r>
              <a:rPr lang="en-US" sz="1800" dirty="0">
                <a:solidFill>
                  <a:srgbClr val="505050"/>
                </a:solidFill>
              </a:rPr>
              <a:t>For users without UNMASK permission, deprecated READTEXT, UPDATETEXT, and WRITETEXT statements do not function properly on a column configured for Dynamic Data Masking</a:t>
            </a:r>
          </a:p>
        </p:txBody>
      </p:sp>
    </p:spTree>
    <p:extLst>
      <p:ext uri="{BB962C8B-B14F-4D97-AF65-F5344CB8AC3E}">
        <p14:creationId xmlns:p14="http://schemas.microsoft.com/office/powerpoint/2010/main" val="2950460277"/>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75431" y="2016333"/>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Dynamic Data </a:t>
            </a:r>
            <a:br>
              <a:rPr sz="7200" dirty="0">
                <a:gradFill>
                  <a:gsLst>
                    <a:gs pos="100000">
                      <a:srgbClr val="FFFFFF"/>
                    </a:gs>
                    <a:gs pos="0">
                      <a:srgbClr val="FFFFFF"/>
                    </a:gs>
                  </a:gsLst>
                  <a:lin ang="5400000" scaled="0"/>
                </a:gradFill>
              </a:rPr>
            </a:br>
            <a:r>
              <a:rPr sz="7200" dirty="0">
                <a:gradFill>
                  <a:gsLst>
                    <a:gs pos="100000">
                      <a:srgbClr val="FFFFFF"/>
                    </a:gs>
                    <a:gs pos="0">
                      <a:srgbClr val="FFFFFF"/>
                    </a:gs>
                  </a:gsLst>
                  <a:lin ang="5400000" scaled="0"/>
                </a:gradFill>
              </a:rPr>
              <a:t>Masking use cases</a:t>
            </a:r>
          </a:p>
        </p:txBody>
      </p:sp>
    </p:spTree>
    <p:extLst>
      <p:ext uri="{BB962C8B-B14F-4D97-AF65-F5344CB8AC3E}">
        <p14:creationId xmlns:p14="http://schemas.microsoft.com/office/powerpoint/2010/main" val="1701962929"/>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bg1"/>
                </a:solidFill>
              </a:rPr>
              <a:t>Dynamic Data Masking: common use cases</a:t>
            </a:r>
          </a:p>
        </p:txBody>
      </p:sp>
      <p:sp>
        <p:nvSpPr>
          <p:cNvPr id="4" name="Text Placeholder 2"/>
          <p:cNvSpPr txBox="1">
            <a:spLocks/>
          </p:cNvSpPr>
          <p:nvPr/>
        </p:nvSpPr>
        <p:spPr>
          <a:xfrm>
            <a:off x="275431" y="1327090"/>
            <a:ext cx="6213248" cy="451918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sz="2400" dirty="0">
                <a:solidFill>
                  <a:srgbClr val="505050"/>
                </a:solidFill>
                <a:latin typeface="Segoe UI Light"/>
              </a:rPr>
              <a:t>Using SELECT INTO or INSERT INTO to copy data from a masked column into another table results in masked data in the target table</a:t>
            </a:r>
          </a:p>
          <a:p>
            <a:pPr marL="0" indent="0">
              <a:lnSpc>
                <a:spcPct val="100000"/>
              </a:lnSpc>
              <a:spcBef>
                <a:spcPts val="2500"/>
              </a:spcBef>
              <a:buNone/>
            </a:pPr>
            <a:r>
              <a:rPr lang="en-US" sz="2400" dirty="0">
                <a:solidFill>
                  <a:srgbClr val="505050"/>
                </a:solidFill>
                <a:latin typeface="Segoe UI Light"/>
              </a:rPr>
              <a:t>Dynamic Data Masking is applied when running SQL Server Import and Export</a:t>
            </a:r>
          </a:p>
          <a:p>
            <a:pPr marL="0" indent="0">
              <a:lnSpc>
                <a:spcPct val="100000"/>
              </a:lnSpc>
              <a:spcBef>
                <a:spcPts val="2500"/>
              </a:spcBef>
              <a:buNone/>
            </a:pPr>
            <a:r>
              <a:rPr lang="en-US" sz="2400" dirty="0">
                <a:solidFill>
                  <a:srgbClr val="505050"/>
                </a:solidFill>
                <a:latin typeface="Segoe UI Light"/>
              </a:rPr>
              <a:t>A database containing masked columns will result in a backup file with masked data (assuming it is exported by a user without </a:t>
            </a:r>
            <a:r>
              <a:rPr lang="en-US" sz="2400" b="1" dirty="0">
                <a:solidFill>
                  <a:srgbClr val="505050"/>
                </a:solidFill>
                <a:latin typeface="Segoe UI Light"/>
              </a:rPr>
              <a:t>UNMASK</a:t>
            </a:r>
            <a:r>
              <a:rPr lang="en-US" sz="2400" dirty="0">
                <a:solidFill>
                  <a:srgbClr val="505050"/>
                </a:solidFill>
                <a:latin typeface="Segoe UI Light"/>
              </a:rPr>
              <a:t> privileges), and the imported database will contain statically masked data</a:t>
            </a:r>
          </a:p>
        </p:txBody>
      </p:sp>
    </p:spTree>
    <p:extLst>
      <p:ext uri="{BB962C8B-B14F-4D97-AF65-F5344CB8AC3E}">
        <p14:creationId xmlns:p14="http://schemas.microsoft.com/office/powerpoint/2010/main" val="3686932080"/>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75431" y="2689433"/>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Hands-on lab (HOL)</a:t>
            </a:r>
          </a:p>
        </p:txBody>
      </p:sp>
    </p:spTree>
    <p:extLst>
      <p:ext uri="{BB962C8B-B14F-4D97-AF65-F5344CB8AC3E}">
        <p14:creationId xmlns:p14="http://schemas.microsoft.com/office/powerpoint/2010/main" val="1467692702"/>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5995" y="5991150"/>
            <a:ext cx="11990363" cy="810478"/>
          </a:xfrm>
          <a:prstGeom prst="rect">
            <a:avLst/>
          </a:prstGeom>
          <a:noFill/>
        </p:spPr>
        <p:txBody>
          <a:bodyPr wrap="square" rtlCol="0">
            <a:spAutoFit/>
          </a:bodyPr>
          <a:lstStyle/>
          <a:p>
            <a:pPr defTabSz="932706">
              <a:lnSpc>
                <a:spcPts val="1441"/>
              </a:lnSpc>
            </a:pPr>
            <a:r>
              <a:rPr lang="en-US" sz="1000" dirty="0">
                <a:solidFill>
                  <a:srgbClr val="FFFFFF"/>
                </a:solidFill>
              </a:rPr>
              <a:t>© 2015 Microsoft Corporation. All rights reserved. Microsoft, Windows, Microsoft Azure,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460023" y="3145041"/>
            <a:ext cx="3288506" cy="704445"/>
          </a:xfrm>
          <a:prstGeom prst="rect">
            <a:avLst/>
          </a:prstGeom>
        </p:spPr>
      </p:pic>
    </p:spTree>
    <p:extLst>
      <p:ext uri="{BB962C8B-B14F-4D97-AF65-F5344CB8AC3E}">
        <p14:creationId xmlns:p14="http://schemas.microsoft.com/office/powerpoint/2010/main" val="1864126861"/>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txBox="1">
            <a:spLocks/>
          </p:cNvSpPr>
          <p:nvPr/>
        </p:nvSpPr>
        <p:spPr>
          <a:xfrm>
            <a:off x="275431" y="2689433"/>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Assorted examples</a:t>
            </a:r>
          </a:p>
        </p:txBody>
      </p:sp>
    </p:spTree>
    <p:extLst>
      <p:ext uri="{BB962C8B-B14F-4D97-AF65-F5344CB8AC3E}">
        <p14:creationId xmlns:p14="http://schemas.microsoft.com/office/powerpoint/2010/main" val="1181782626"/>
      </p:ext>
    </p:extLst>
  </p:cSld>
  <p:clrMapOvr>
    <a:masterClrMapping/>
  </p:clrMapOvr>
  <p:transition>
    <p:fade/>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dirty="0">
                <a:solidFill>
                  <a:schemeClr val="bg1"/>
                </a:solidFill>
              </a:rPr>
              <a:t>Example 1: Creating a dynamic data mask</a:t>
            </a:r>
          </a:p>
        </p:txBody>
      </p:sp>
      <p:sp>
        <p:nvSpPr>
          <p:cNvPr id="5" name="Rectangle 4"/>
          <p:cNvSpPr/>
          <p:nvPr/>
        </p:nvSpPr>
        <p:spPr>
          <a:xfrm>
            <a:off x="446882" y="2875038"/>
            <a:ext cx="9397219" cy="3693319"/>
          </a:xfrm>
          <a:prstGeom prst="rect">
            <a:avLst/>
          </a:prstGeom>
          <a:solidFill>
            <a:schemeClr val="bg1">
              <a:lumMod val="20000"/>
              <a:lumOff val="80000"/>
            </a:schemeClr>
          </a:solidFill>
          <a:ln w="38100" cap="sq">
            <a:solidFill>
              <a:schemeClr val="bg2"/>
            </a:solidFill>
            <a:miter lim="800000"/>
          </a:ln>
        </p:spPr>
        <p:txBody>
          <a:bodyPr wrap="square" lIns="182880" tIns="182880" rIns="182880" bIns="182880">
            <a:spAutoFit/>
          </a:bodyPr>
          <a:lstStyle/>
          <a:p>
            <a:r>
              <a:rPr lang="en-US" dirty="0">
                <a:solidFill>
                  <a:srgbClr val="505050"/>
                </a:solidFill>
              </a:rPr>
              <a:t>CREATE TABLE Membership</a:t>
            </a:r>
          </a:p>
          <a:p>
            <a:r>
              <a:rPr lang="en-US" dirty="0">
                <a:solidFill>
                  <a:srgbClr val="505050"/>
                </a:solidFill>
              </a:rPr>
              <a:t>  (MemberID int IDENTITY PRIMARY KEY,</a:t>
            </a:r>
          </a:p>
          <a:p>
            <a:r>
              <a:rPr lang="en-US" dirty="0">
                <a:solidFill>
                  <a:srgbClr val="505050"/>
                </a:solidFill>
              </a:rPr>
              <a:t>   FirstName varchar(100) MASKED WITH (FUNCTION = 'partial(1,"XXXXXXX",0)') NULL,</a:t>
            </a:r>
          </a:p>
          <a:p>
            <a:r>
              <a:rPr lang="en-US" dirty="0">
                <a:solidFill>
                  <a:srgbClr val="505050"/>
                </a:solidFill>
              </a:rPr>
              <a:t>   LastName varchar(100) NOT NULL,</a:t>
            </a:r>
          </a:p>
          <a:p>
            <a:r>
              <a:rPr lang="en-US" dirty="0">
                <a:solidFill>
                  <a:srgbClr val="505050"/>
                </a:solidFill>
              </a:rPr>
              <a:t>   Phone# varchar(12) MASKED WITH (FUNCTION = 'default()') NULL,</a:t>
            </a:r>
          </a:p>
          <a:p>
            <a:r>
              <a:rPr lang="en-US" dirty="0">
                <a:solidFill>
                  <a:srgbClr val="505050"/>
                </a:solidFill>
              </a:rPr>
              <a:t>   Email varchar(100) MASKED WITH (FUNCTION = 'email()') NULL);</a:t>
            </a:r>
          </a:p>
          <a:p>
            <a:endParaRPr lang="en-US" dirty="0">
              <a:solidFill>
                <a:srgbClr val="505050"/>
              </a:solidFill>
            </a:endParaRPr>
          </a:p>
          <a:p>
            <a:r>
              <a:rPr lang="en-US" dirty="0">
                <a:solidFill>
                  <a:srgbClr val="505050"/>
                </a:solidFill>
              </a:rPr>
              <a:t>INSERT Membership (FirstName, LastName, Phone#, Email) VALUES </a:t>
            </a:r>
          </a:p>
          <a:p>
            <a:r>
              <a:rPr lang="en-US" dirty="0">
                <a:solidFill>
                  <a:srgbClr val="505050"/>
                </a:solidFill>
              </a:rPr>
              <a:t>('Roberto', 'Tamburello', '555.123.4567', 'RTamburello@contoso.com'),</a:t>
            </a:r>
          </a:p>
          <a:p>
            <a:r>
              <a:rPr lang="en-US" dirty="0">
                <a:solidFill>
                  <a:srgbClr val="505050"/>
                </a:solidFill>
              </a:rPr>
              <a:t>('Janice', 'Galvin', '555.123.4568', 'JGalvin@contoso.com.co'),</a:t>
            </a:r>
          </a:p>
          <a:p>
            <a:r>
              <a:rPr lang="en-US" dirty="0">
                <a:solidFill>
                  <a:srgbClr val="505050"/>
                </a:solidFill>
              </a:rPr>
              <a:t>('Zheng', 'Mu', '555.123.4569', 'ZMu@contoso.net');</a:t>
            </a:r>
          </a:p>
          <a:p>
            <a:r>
              <a:rPr lang="en-US" dirty="0">
                <a:solidFill>
                  <a:srgbClr val="505050"/>
                </a:solidFill>
              </a:rPr>
              <a:t>SELECT * FROM Membership;</a:t>
            </a:r>
          </a:p>
        </p:txBody>
      </p:sp>
      <p:sp>
        <p:nvSpPr>
          <p:cNvPr id="7" name="Text Placeholder 2"/>
          <p:cNvSpPr txBox="1">
            <a:spLocks/>
          </p:cNvSpPr>
          <p:nvPr/>
        </p:nvSpPr>
        <p:spPr>
          <a:xfrm>
            <a:off x="275431" y="1512390"/>
            <a:ext cx="7707312" cy="110799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sz="2000" dirty="0">
                <a:solidFill>
                  <a:srgbClr val="505050"/>
                </a:solidFill>
              </a:rPr>
              <a:t>The following example creates a table with three different types of dynamic data masks. The example populates the table and selects to show the result.</a:t>
            </a:r>
          </a:p>
        </p:txBody>
      </p:sp>
    </p:spTree>
    <p:extLst>
      <p:ext uri="{BB962C8B-B14F-4D97-AF65-F5344CB8AC3E}">
        <p14:creationId xmlns:p14="http://schemas.microsoft.com/office/powerpoint/2010/main" val="3790548670"/>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5400" dirty="0">
                <a:solidFill>
                  <a:schemeClr val="bg1"/>
                </a:solidFill>
              </a:rPr>
              <a:t>Example 1: Creating a dynamic data mask</a:t>
            </a:r>
          </a:p>
        </p:txBody>
      </p:sp>
      <p:sp>
        <p:nvSpPr>
          <p:cNvPr id="8" name="Rectangle 7"/>
          <p:cNvSpPr/>
          <p:nvPr/>
        </p:nvSpPr>
        <p:spPr>
          <a:xfrm>
            <a:off x="446882" y="2613736"/>
            <a:ext cx="9397219" cy="2031325"/>
          </a:xfrm>
          <a:prstGeom prst="rect">
            <a:avLst/>
          </a:prstGeom>
          <a:solidFill>
            <a:schemeClr val="bg1">
              <a:lumMod val="20000"/>
              <a:lumOff val="80000"/>
            </a:schemeClr>
          </a:solidFill>
          <a:ln w="38100" cap="sq">
            <a:solidFill>
              <a:schemeClr val="bg2"/>
            </a:solidFill>
            <a:miter lim="800000"/>
          </a:ln>
        </p:spPr>
        <p:txBody>
          <a:bodyPr wrap="square" lIns="182880" tIns="182880" rIns="182880" bIns="182880">
            <a:spAutoFit/>
          </a:bodyPr>
          <a:lstStyle/>
          <a:p>
            <a:r>
              <a:rPr lang="en-US" dirty="0">
                <a:solidFill>
                  <a:srgbClr val="505050"/>
                </a:solidFill>
              </a:rPr>
              <a:t>CREATE USER TestUser WITHOUT LOGIN;</a:t>
            </a:r>
          </a:p>
          <a:p>
            <a:r>
              <a:rPr lang="en-US" dirty="0">
                <a:solidFill>
                  <a:srgbClr val="505050"/>
                </a:solidFill>
              </a:rPr>
              <a:t>GRANT SELECT ON Membership TO TestUser;</a:t>
            </a:r>
          </a:p>
          <a:p>
            <a:endParaRPr lang="en-US" dirty="0">
              <a:solidFill>
                <a:srgbClr val="505050"/>
              </a:solidFill>
            </a:endParaRPr>
          </a:p>
          <a:p>
            <a:r>
              <a:rPr lang="en-US" dirty="0">
                <a:solidFill>
                  <a:srgbClr val="505050"/>
                </a:solidFill>
              </a:rPr>
              <a:t>EXECUTE AS USER = 'TestUser';</a:t>
            </a:r>
          </a:p>
          <a:p>
            <a:r>
              <a:rPr lang="en-US" dirty="0">
                <a:solidFill>
                  <a:srgbClr val="505050"/>
                </a:solidFill>
              </a:rPr>
              <a:t>SELECT * FROM Membership;</a:t>
            </a:r>
          </a:p>
          <a:p>
            <a:r>
              <a:rPr lang="en-US" dirty="0">
                <a:solidFill>
                  <a:srgbClr val="505050"/>
                </a:solidFill>
              </a:rPr>
              <a:t>REVERT;</a:t>
            </a:r>
          </a:p>
        </p:txBody>
      </p:sp>
      <p:sp>
        <p:nvSpPr>
          <p:cNvPr id="9" name="Text Placeholder 2"/>
          <p:cNvSpPr txBox="1">
            <a:spLocks/>
          </p:cNvSpPr>
          <p:nvPr/>
        </p:nvSpPr>
        <p:spPr>
          <a:xfrm>
            <a:off x="275431" y="1512391"/>
            <a:ext cx="7707312" cy="80021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sz="2000" dirty="0">
                <a:solidFill>
                  <a:srgbClr val="505050"/>
                </a:solidFill>
              </a:rPr>
              <a:t>A new user is created and granted SELECT permission on the table. Queries executed as the TestUser view masked data.</a:t>
            </a:r>
          </a:p>
        </p:txBody>
      </p:sp>
      <p:sp>
        <p:nvSpPr>
          <p:cNvPr id="10" name="Text Placeholder 2"/>
          <p:cNvSpPr txBox="1">
            <a:spLocks/>
          </p:cNvSpPr>
          <p:nvPr/>
        </p:nvSpPr>
        <p:spPr>
          <a:xfrm>
            <a:off x="275431" y="4946187"/>
            <a:ext cx="10317162" cy="1361911"/>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500"/>
              </a:spcBef>
              <a:buNone/>
            </a:pPr>
            <a:r>
              <a:rPr lang="en-US" sz="1600" dirty="0">
                <a:solidFill>
                  <a:srgbClr val="505050"/>
                </a:solidFill>
              </a:rPr>
              <a:t>The result demonstrates the masks by changing the data from</a:t>
            </a:r>
          </a:p>
          <a:p>
            <a:pPr marL="0" indent="0">
              <a:lnSpc>
                <a:spcPct val="100000"/>
              </a:lnSpc>
              <a:spcBef>
                <a:spcPts val="500"/>
              </a:spcBef>
              <a:buNone/>
            </a:pPr>
            <a:r>
              <a:rPr lang="en-US" sz="1600" dirty="0">
                <a:solidFill>
                  <a:srgbClr val="505050"/>
                </a:solidFill>
              </a:rPr>
              <a:t>1    Roberto     Tamburello    555.123.4567    RTamburello@contoso.com</a:t>
            </a:r>
          </a:p>
          <a:p>
            <a:pPr marL="0" indent="0">
              <a:lnSpc>
                <a:spcPct val="100000"/>
              </a:lnSpc>
              <a:spcBef>
                <a:spcPts val="500"/>
              </a:spcBef>
              <a:buNone/>
            </a:pPr>
            <a:r>
              <a:rPr lang="en-US" sz="1600" dirty="0">
                <a:solidFill>
                  <a:srgbClr val="505050"/>
                </a:solidFill>
              </a:rPr>
              <a:t>into</a:t>
            </a:r>
          </a:p>
          <a:p>
            <a:pPr marL="0" indent="0">
              <a:lnSpc>
                <a:spcPct val="100000"/>
              </a:lnSpc>
              <a:spcBef>
                <a:spcPts val="500"/>
              </a:spcBef>
              <a:buNone/>
            </a:pPr>
            <a:r>
              <a:rPr lang="en-US" sz="1600" dirty="0">
                <a:solidFill>
                  <a:srgbClr val="505050"/>
                </a:solidFill>
              </a:rPr>
              <a:t>1    RXXXXXXX    Tamburello    xxxx            RXXX@XXXX.com</a:t>
            </a:r>
          </a:p>
        </p:txBody>
      </p:sp>
    </p:spTree>
    <p:extLst>
      <p:ext uri="{BB962C8B-B14F-4D97-AF65-F5344CB8AC3E}">
        <p14:creationId xmlns:p14="http://schemas.microsoft.com/office/powerpoint/2010/main" val="2113327317"/>
      </p:ext>
    </p:extLst>
  </p:cSld>
  <p:clrMapOvr>
    <a:masterClrMapping/>
  </p:clrMapOvr>
  <p:transition>
    <p:fad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7" name="Title 2"/>
          <p:cNvSpPr txBox="1">
            <a:spLocks/>
          </p:cNvSpPr>
          <p:nvPr/>
        </p:nvSpPr>
        <p:spPr>
          <a:xfrm>
            <a:off x="275079" y="296900"/>
            <a:ext cx="11886001" cy="91436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800" b="0" kern="1200" cap="none" spc="-102"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sz="5400" dirty="0">
                <a:solidFill>
                  <a:srgbClr val="505050"/>
                </a:solidFill>
              </a:rPr>
              <a:t>Example 2: Adding or editing a mask on an existing column</a:t>
            </a:r>
          </a:p>
        </p:txBody>
      </p:sp>
      <p:sp>
        <p:nvSpPr>
          <p:cNvPr id="8" name="Rectangle 7"/>
          <p:cNvSpPr/>
          <p:nvPr/>
        </p:nvSpPr>
        <p:spPr>
          <a:xfrm>
            <a:off x="446882" y="3426803"/>
            <a:ext cx="9397219" cy="923330"/>
          </a:xfrm>
          <a:prstGeom prst="rect">
            <a:avLst/>
          </a:prstGeom>
          <a:solidFill>
            <a:schemeClr val="bg1">
              <a:lumMod val="20000"/>
              <a:lumOff val="80000"/>
            </a:schemeClr>
          </a:solidFill>
          <a:ln w="38100" cap="sq">
            <a:solidFill>
              <a:schemeClr val="bg2"/>
            </a:solidFill>
            <a:miter lim="800000"/>
          </a:ln>
        </p:spPr>
        <p:txBody>
          <a:bodyPr wrap="square" lIns="182880" tIns="182880" rIns="182880" bIns="182880">
            <a:spAutoFit/>
          </a:bodyPr>
          <a:lstStyle/>
          <a:p>
            <a:r>
              <a:rPr lang="en-US" dirty="0">
                <a:solidFill>
                  <a:srgbClr val="505050"/>
                </a:solidFill>
              </a:rPr>
              <a:t>ALTER TABLE Membership</a:t>
            </a:r>
          </a:p>
          <a:p>
            <a:r>
              <a:rPr lang="en-US" dirty="0">
                <a:solidFill>
                  <a:srgbClr val="505050"/>
                </a:solidFill>
              </a:rPr>
              <a:t>ALTER COLUMN LastName ADD MASKED WITH (FUNCTION = 'partial(2,"XXX",0)');</a:t>
            </a:r>
          </a:p>
        </p:txBody>
      </p:sp>
      <p:sp>
        <p:nvSpPr>
          <p:cNvPr id="9" name="Text Placeholder 2"/>
          <p:cNvSpPr txBox="1">
            <a:spLocks/>
          </p:cNvSpPr>
          <p:nvPr/>
        </p:nvSpPr>
        <p:spPr>
          <a:xfrm>
            <a:off x="275431" y="2045790"/>
            <a:ext cx="9568669" cy="110799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sz="2000" dirty="0">
                <a:solidFill>
                  <a:srgbClr val="505050"/>
                </a:solidFill>
              </a:rPr>
              <a:t>Use the ALTER TABLE statement to add a mask to an existing column in the table, or to edit the mask on that column. The following example adds a masking function to the LastName column: </a:t>
            </a:r>
          </a:p>
        </p:txBody>
      </p:sp>
      <p:sp>
        <p:nvSpPr>
          <p:cNvPr id="11" name="Rectangle 10"/>
          <p:cNvSpPr/>
          <p:nvPr/>
        </p:nvSpPr>
        <p:spPr>
          <a:xfrm>
            <a:off x="446882" y="5349481"/>
            <a:ext cx="9397219" cy="923330"/>
          </a:xfrm>
          <a:prstGeom prst="rect">
            <a:avLst/>
          </a:prstGeom>
          <a:solidFill>
            <a:schemeClr val="bg1">
              <a:lumMod val="20000"/>
              <a:lumOff val="80000"/>
            </a:schemeClr>
          </a:solidFill>
          <a:ln w="38100" cap="sq">
            <a:solidFill>
              <a:schemeClr val="bg2"/>
            </a:solidFill>
            <a:miter lim="800000"/>
          </a:ln>
        </p:spPr>
        <p:txBody>
          <a:bodyPr wrap="square" lIns="182880" tIns="182880" rIns="182880" bIns="182880">
            <a:spAutoFit/>
          </a:bodyPr>
          <a:lstStyle/>
          <a:p>
            <a:r>
              <a:rPr lang="en-US" dirty="0">
                <a:solidFill>
                  <a:srgbClr val="505050"/>
                </a:solidFill>
              </a:rPr>
              <a:t>ALTER TABLE Membership</a:t>
            </a:r>
          </a:p>
          <a:p>
            <a:r>
              <a:rPr lang="en-US" dirty="0">
                <a:solidFill>
                  <a:srgbClr val="505050"/>
                </a:solidFill>
              </a:rPr>
              <a:t>ALTER COLUMN LastName varchar(100) MASKED WITH (FUNCTION = 'default()');</a:t>
            </a:r>
          </a:p>
        </p:txBody>
      </p:sp>
      <p:sp>
        <p:nvSpPr>
          <p:cNvPr id="12" name="Text Placeholder 2"/>
          <p:cNvSpPr txBox="1">
            <a:spLocks/>
          </p:cNvSpPr>
          <p:nvPr/>
        </p:nvSpPr>
        <p:spPr>
          <a:xfrm>
            <a:off x="275431" y="4586650"/>
            <a:ext cx="9568669" cy="49244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sz="2000" dirty="0">
                <a:solidFill>
                  <a:srgbClr val="505050"/>
                </a:solidFill>
              </a:rPr>
              <a:t>The following example changes a masking function on the LastName column:</a:t>
            </a:r>
          </a:p>
        </p:txBody>
      </p:sp>
    </p:spTree>
    <p:extLst>
      <p:ext uri="{BB962C8B-B14F-4D97-AF65-F5344CB8AC3E}">
        <p14:creationId xmlns:p14="http://schemas.microsoft.com/office/powerpoint/2010/main" val="2212296679"/>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75431" y="2016333"/>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Live Query Statistics </a:t>
            </a:r>
            <a:br>
              <a:rPr sz="7200" dirty="0">
                <a:gradFill>
                  <a:gsLst>
                    <a:gs pos="100000">
                      <a:srgbClr val="FFFFFF"/>
                    </a:gs>
                    <a:gs pos="0">
                      <a:srgbClr val="FFFFFF"/>
                    </a:gs>
                  </a:gsLst>
                  <a:lin ang="5400000" scaled="0"/>
                </a:gradFill>
              </a:rPr>
            </a:br>
            <a:r>
              <a:rPr sz="7200" dirty="0">
                <a:gradFill>
                  <a:gsLst>
                    <a:gs pos="100000">
                      <a:srgbClr val="FFFFFF"/>
                    </a:gs>
                    <a:gs pos="0">
                      <a:srgbClr val="FFFFFF"/>
                    </a:gs>
                  </a:gsLst>
                  <a:lin ang="5400000" scaled="0"/>
                </a:gradFill>
              </a:rPr>
              <a:t>limitations and permissions</a:t>
            </a:r>
          </a:p>
        </p:txBody>
      </p:sp>
    </p:spTree>
    <p:extLst>
      <p:ext uri="{BB962C8B-B14F-4D97-AF65-F5344CB8AC3E}">
        <p14:creationId xmlns:p14="http://schemas.microsoft.com/office/powerpoint/2010/main" val="35270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9" name="Title 2"/>
          <p:cNvSpPr txBox="1">
            <a:spLocks/>
          </p:cNvSpPr>
          <p:nvPr/>
        </p:nvSpPr>
        <p:spPr>
          <a:xfrm>
            <a:off x="275079" y="296900"/>
            <a:ext cx="11886001" cy="91436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800" b="0" kern="1200" cap="none" spc="-102"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sz="5400" dirty="0">
                <a:solidFill>
                  <a:srgbClr val="505050"/>
                </a:solidFill>
              </a:rPr>
              <a:t>Example 3: Granting permission to view unmasked data</a:t>
            </a:r>
          </a:p>
        </p:txBody>
      </p:sp>
      <p:sp>
        <p:nvSpPr>
          <p:cNvPr id="10" name="Rectangle 9"/>
          <p:cNvSpPr/>
          <p:nvPr/>
        </p:nvSpPr>
        <p:spPr>
          <a:xfrm>
            <a:off x="446882" y="2817203"/>
            <a:ext cx="9397219" cy="2308324"/>
          </a:xfrm>
          <a:prstGeom prst="rect">
            <a:avLst/>
          </a:prstGeom>
          <a:solidFill>
            <a:schemeClr val="bg1">
              <a:lumMod val="20000"/>
              <a:lumOff val="80000"/>
            </a:schemeClr>
          </a:solidFill>
          <a:ln w="38100" cap="sq">
            <a:solidFill>
              <a:schemeClr val="bg2"/>
            </a:solidFill>
            <a:miter lim="800000"/>
          </a:ln>
        </p:spPr>
        <p:txBody>
          <a:bodyPr wrap="square" lIns="182880" tIns="182880" rIns="182880" bIns="182880">
            <a:spAutoFit/>
          </a:bodyPr>
          <a:lstStyle/>
          <a:p>
            <a:r>
              <a:rPr lang="en-US" dirty="0">
                <a:solidFill>
                  <a:srgbClr val="505050"/>
                </a:solidFill>
              </a:rPr>
              <a:t>GRANT UNMASK TO TestUser;</a:t>
            </a:r>
          </a:p>
          <a:p>
            <a:r>
              <a:rPr lang="en-US" dirty="0">
                <a:solidFill>
                  <a:srgbClr val="505050"/>
                </a:solidFill>
              </a:rPr>
              <a:t>EXECUTE AS USER = 'TestUser';</a:t>
            </a:r>
          </a:p>
          <a:p>
            <a:r>
              <a:rPr lang="en-US" dirty="0">
                <a:solidFill>
                  <a:srgbClr val="505050"/>
                </a:solidFill>
              </a:rPr>
              <a:t>SELECT * FROM Membership;</a:t>
            </a:r>
          </a:p>
          <a:p>
            <a:r>
              <a:rPr lang="en-US" dirty="0">
                <a:solidFill>
                  <a:srgbClr val="505050"/>
                </a:solidFill>
              </a:rPr>
              <a:t>REVERT; </a:t>
            </a:r>
          </a:p>
          <a:p>
            <a:endParaRPr lang="en-US" dirty="0">
              <a:solidFill>
                <a:srgbClr val="505050"/>
              </a:solidFill>
            </a:endParaRPr>
          </a:p>
          <a:p>
            <a:r>
              <a:rPr lang="en-US" dirty="0">
                <a:solidFill>
                  <a:srgbClr val="505050"/>
                </a:solidFill>
              </a:rPr>
              <a:t>-- Removing the UNMASK permission</a:t>
            </a:r>
          </a:p>
          <a:p>
            <a:r>
              <a:rPr lang="en-US" dirty="0">
                <a:solidFill>
                  <a:srgbClr val="505050"/>
                </a:solidFill>
              </a:rPr>
              <a:t>REVOKE UNMASK TO TestUser;</a:t>
            </a:r>
          </a:p>
        </p:txBody>
      </p:sp>
      <p:sp>
        <p:nvSpPr>
          <p:cNvPr id="11" name="Text Placeholder 2"/>
          <p:cNvSpPr txBox="1">
            <a:spLocks/>
          </p:cNvSpPr>
          <p:nvPr/>
        </p:nvSpPr>
        <p:spPr>
          <a:xfrm>
            <a:off x="275431" y="2045791"/>
            <a:ext cx="9568669" cy="492443"/>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sz="2000" dirty="0">
                <a:solidFill>
                  <a:srgbClr val="505050"/>
                </a:solidFill>
              </a:rPr>
              <a:t>Granting </a:t>
            </a:r>
            <a:r>
              <a:rPr lang="en-US" sz="2000" b="1" dirty="0">
                <a:solidFill>
                  <a:srgbClr val="505050"/>
                </a:solidFill>
              </a:rPr>
              <a:t>UNMASK</a:t>
            </a:r>
            <a:r>
              <a:rPr lang="en-US" sz="2000" dirty="0">
                <a:solidFill>
                  <a:srgbClr val="505050"/>
                </a:solidFill>
              </a:rPr>
              <a:t> permission allows TestUser to see data unmasked.</a:t>
            </a:r>
          </a:p>
        </p:txBody>
      </p:sp>
    </p:spTree>
    <p:extLst>
      <p:ext uri="{BB962C8B-B14F-4D97-AF65-F5344CB8AC3E}">
        <p14:creationId xmlns:p14="http://schemas.microsoft.com/office/powerpoint/2010/main" val="4069282751"/>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6" name="Title 2"/>
          <p:cNvSpPr txBox="1">
            <a:spLocks/>
          </p:cNvSpPr>
          <p:nvPr/>
        </p:nvSpPr>
        <p:spPr>
          <a:xfrm>
            <a:off x="275079" y="296900"/>
            <a:ext cx="12698765" cy="91436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800" b="0" kern="1200" cap="none" spc="-102"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sz="5400" dirty="0">
                <a:solidFill>
                  <a:srgbClr val="505050"/>
                </a:solidFill>
              </a:rPr>
              <a:t>Example 4: Dropping a dynamic data mask</a:t>
            </a:r>
          </a:p>
        </p:txBody>
      </p:sp>
      <p:sp>
        <p:nvSpPr>
          <p:cNvPr id="7" name="Rectangle 6"/>
          <p:cNvSpPr/>
          <p:nvPr/>
        </p:nvSpPr>
        <p:spPr>
          <a:xfrm>
            <a:off x="446882" y="2627387"/>
            <a:ext cx="9397219" cy="923330"/>
          </a:xfrm>
          <a:prstGeom prst="rect">
            <a:avLst/>
          </a:prstGeom>
          <a:solidFill>
            <a:schemeClr val="bg1">
              <a:lumMod val="20000"/>
              <a:lumOff val="80000"/>
            </a:schemeClr>
          </a:solidFill>
          <a:ln w="38100" cap="sq">
            <a:solidFill>
              <a:schemeClr val="bg2"/>
            </a:solidFill>
            <a:miter lim="800000"/>
          </a:ln>
        </p:spPr>
        <p:txBody>
          <a:bodyPr wrap="square" lIns="182880" tIns="182880" rIns="182880" bIns="182880">
            <a:spAutoFit/>
          </a:bodyPr>
          <a:lstStyle/>
          <a:p>
            <a:r>
              <a:rPr lang="en-US" dirty="0">
                <a:solidFill>
                  <a:srgbClr val="505050"/>
                </a:solidFill>
              </a:rPr>
              <a:t>ALTER TABLE Membership </a:t>
            </a:r>
          </a:p>
          <a:p>
            <a:r>
              <a:rPr lang="en-US" dirty="0">
                <a:solidFill>
                  <a:srgbClr val="505050"/>
                </a:solidFill>
              </a:rPr>
              <a:t>ALTER COLUMN LastName DROP MASKED;</a:t>
            </a:r>
          </a:p>
        </p:txBody>
      </p:sp>
      <p:sp>
        <p:nvSpPr>
          <p:cNvPr id="8" name="Text Placeholder 2"/>
          <p:cNvSpPr txBox="1">
            <a:spLocks/>
          </p:cNvSpPr>
          <p:nvPr/>
        </p:nvSpPr>
        <p:spPr>
          <a:xfrm>
            <a:off x="275431" y="1512391"/>
            <a:ext cx="7707312" cy="80021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sz="2000" dirty="0">
                <a:solidFill>
                  <a:srgbClr val="505050"/>
                </a:solidFill>
              </a:rPr>
              <a:t>The following statement drops the mask on the LastName column created in the previous example:</a:t>
            </a:r>
          </a:p>
        </p:txBody>
      </p:sp>
    </p:spTree>
    <p:extLst>
      <p:ext uri="{BB962C8B-B14F-4D97-AF65-F5344CB8AC3E}">
        <p14:creationId xmlns:p14="http://schemas.microsoft.com/office/powerpoint/2010/main" val="1118711659"/>
      </p:ext>
    </p:extLst>
  </p:cSld>
  <p:clrMapOvr>
    <a:masterClrMapping/>
  </p:clrMapOvr>
  <p:transition>
    <p:fad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0" y="0"/>
            <a:ext cx="12651570" cy="6994526"/>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14" name="Picture 13"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ltGray">
          <a:xfrm>
            <a:off x="274638" y="307607"/>
            <a:ext cx="5486400" cy="5475656"/>
          </a:xfrm>
          <a:prstGeom prst="rect">
            <a:avLst/>
          </a:prstGeom>
          <a:solidFill>
            <a:srgbClr val="BA141A">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6"/>
          <p:cNvSpPr txBox="1">
            <a:spLocks/>
          </p:cNvSpPr>
          <p:nvPr/>
        </p:nvSpPr>
        <p:spPr>
          <a:xfrm>
            <a:off x="274320" y="307607"/>
            <a:ext cx="5332153" cy="917575"/>
          </a:xfrm>
          <a:prstGeom prst="rect">
            <a:avLst/>
          </a:prstGeom>
        </p:spPr>
        <p:txBody>
          <a:bodyPr vert="horz" wrap="square" lIns="182880" tIns="91440" rIns="146304" bIns="91440" rtlCol="0" anchor="t">
            <a:noAutofit/>
          </a:bodyPr>
          <a:lstStyle>
            <a:lvl1pPr algn="l" defTabSz="932742" rtl="0" eaLnBrk="1" latinLnBrk="0" hangingPunct="1">
              <a:lnSpc>
                <a:spcPct val="90000"/>
              </a:lnSpc>
              <a:spcBef>
                <a:spcPct val="0"/>
              </a:spcBef>
              <a:buNone/>
              <a:defRPr lang="en-US" sz="6000" b="0" kern="1200" cap="none" spc="-102" baseline="0">
                <a:ln w="3175">
                  <a:noFill/>
                </a:ln>
                <a:gradFill>
                  <a:gsLst>
                    <a:gs pos="8850">
                      <a:srgbClr val="FFFFFF"/>
                    </a:gs>
                    <a:gs pos="34000">
                      <a:srgbClr val="FFFFFF"/>
                    </a:gs>
                  </a:gsLst>
                  <a:lin ang="5400000" scaled="0"/>
                </a:gradFill>
                <a:effectLst/>
                <a:latin typeface="+mj-lt"/>
                <a:ea typeface="+mn-ea"/>
                <a:cs typeface="Segoe UI" pitchFamily="34" charset="0"/>
              </a:defRPr>
            </a:lvl1pPr>
          </a:lstStyle>
          <a:p>
            <a:pPr lvl="0"/>
            <a:r>
              <a:rPr lang="en-US" sz="4800" dirty="0"/>
              <a:t>High </a:t>
            </a:r>
            <a:r>
              <a:rPr lang="en-US" sz="4800" dirty="0" smtClean="0"/>
              <a:t>availability </a:t>
            </a:r>
            <a:r>
              <a:rPr lang="en-US" sz="4800" dirty="0"/>
              <a:t>and </a:t>
            </a:r>
            <a:r>
              <a:rPr lang="en-US" sz="4800" dirty="0" smtClean="0"/>
              <a:t>disaster </a:t>
            </a:r>
            <a:r>
              <a:rPr lang="en-US" sz="4800" dirty="0"/>
              <a:t>r</a:t>
            </a:r>
            <a:r>
              <a:rPr lang="en-US" sz="4800" dirty="0" smtClean="0"/>
              <a:t>ecovery </a:t>
            </a:r>
            <a:r>
              <a:rPr lang="en-US" sz="4800" dirty="0"/>
              <a:t>with Microsoft Azure </a:t>
            </a:r>
            <a:r>
              <a:rPr lang="en-US" sz="4800" dirty="0" smtClean="0"/>
              <a:t>VMs </a:t>
            </a:r>
            <a:r>
              <a:rPr lang="en-US" sz="4800" dirty="0"/>
              <a:t>o</a:t>
            </a:r>
            <a:r>
              <a:rPr lang="en-US" sz="4800" dirty="0" smtClean="0"/>
              <a:t>verview</a:t>
            </a:r>
            <a:r>
              <a:rPr lang="en-US" sz="4800" dirty="0"/>
              <a:t>:</a:t>
            </a:r>
            <a:br>
              <a:rPr lang="en-US" sz="4800" dirty="0"/>
            </a:br>
            <a:endParaRPr kumimoji="0" lang="en-US" sz="5400" b="0" i="0" u="none" strike="noStrike" kern="1200" cap="none" spc="-102" normalizeH="0" baseline="0" noProof="0" dirty="0">
              <a:ln w="3175">
                <a:noFill/>
              </a:ln>
              <a:gradFill>
                <a:gsLst>
                  <a:gs pos="8850">
                    <a:srgbClr val="FFFFFF"/>
                  </a:gs>
                  <a:gs pos="34000">
                    <a:srgbClr val="FFFFFF"/>
                  </a:gs>
                </a:gsLst>
                <a:lin ang="5400000" scaled="0"/>
              </a:gradFill>
              <a:effectLst/>
              <a:uLnTx/>
              <a:uFillTx/>
              <a:latin typeface="Segoe UI Light"/>
            </a:endParaRPr>
          </a:p>
        </p:txBody>
      </p:sp>
      <p:sp>
        <p:nvSpPr>
          <p:cNvPr id="5" name="Text Placeholder 4"/>
          <p:cNvSpPr>
            <a:spLocks noGrp="1"/>
          </p:cNvSpPr>
          <p:nvPr>
            <p:ph type="body" sz="quarter" idx="12"/>
          </p:nvPr>
        </p:nvSpPr>
        <p:spPr>
          <a:xfrm>
            <a:off x="274320" y="4476059"/>
            <a:ext cx="5197379" cy="1018969"/>
          </a:xfrm>
        </p:spPr>
        <p:txBody>
          <a:bodyPr lIns="182880"/>
          <a:lstStyle/>
          <a:p>
            <a:r>
              <a:rPr lang="en-US" sz="3200" dirty="0" smtClean="0">
                <a:solidFill>
                  <a:schemeClr val="bg1"/>
                </a:solidFill>
              </a:rPr>
              <a:t>Speaker Name</a:t>
            </a:r>
            <a:endParaRPr lang="en-US" sz="3200" dirty="0">
              <a:solidFill>
                <a:schemeClr val="bg1"/>
              </a:solidFill>
            </a:endParaRPr>
          </a:p>
        </p:txBody>
      </p:sp>
      <p:sp>
        <p:nvSpPr>
          <p:cNvPr id="9" name="Rectangle 8"/>
          <p:cNvSpPr/>
          <p:nvPr/>
        </p:nvSpPr>
        <p:spPr>
          <a:xfrm>
            <a:off x="352117" y="3356827"/>
            <a:ext cx="4368242" cy="830997"/>
          </a:xfrm>
          <a:prstGeom prst="rect">
            <a:avLst/>
          </a:prstGeom>
        </p:spPr>
        <p:txBody>
          <a:bodyPr wrap="square" lIns="182880">
            <a:spAutoFit/>
          </a:bodyPr>
          <a:lstStyle/>
          <a:p>
            <a:r>
              <a:rPr lang="en-US" sz="2400" dirty="0">
                <a:solidFill>
                  <a:schemeClr val="bg1"/>
                </a:solidFill>
                <a:latin typeface="+mj-lt"/>
              </a:rPr>
              <a:t>Mission-critical performance with SQL Server 2016</a:t>
            </a:r>
          </a:p>
        </p:txBody>
      </p:sp>
    </p:spTree>
    <p:extLst>
      <p:ext uri="{BB962C8B-B14F-4D97-AF65-F5344CB8AC3E}">
        <p14:creationId xmlns:p14="http://schemas.microsoft.com/office/powerpoint/2010/main" val="3999222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687" y="0"/>
            <a:ext cx="10491788" cy="6994525"/>
          </a:xfrm>
          <a:prstGeom prst="rect">
            <a:avLst/>
          </a:prstGeom>
        </p:spPr>
      </p:pic>
      <p:sp>
        <p:nvSpPr>
          <p:cNvPr id="6" name="Rectangle 5"/>
          <p:cNvSpPr/>
          <p:nvPr/>
        </p:nvSpPr>
        <p:spPr bwMode="auto">
          <a:xfrm>
            <a:off x="0" y="-11430"/>
            <a:ext cx="5669280" cy="70059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sz="quarter" idx="10"/>
          </p:nvPr>
        </p:nvSpPr>
        <p:spPr>
          <a:xfrm>
            <a:off x="293110" y="1761693"/>
            <a:ext cx="4941042" cy="5160387"/>
          </a:xfrm>
        </p:spPr>
        <p:txBody>
          <a:bodyPr/>
          <a:lstStyle/>
          <a:p>
            <a:pPr>
              <a:lnSpc>
                <a:spcPct val="100000"/>
              </a:lnSpc>
              <a:spcBef>
                <a:spcPts val="1000"/>
              </a:spcBef>
            </a:pPr>
            <a:r>
              <a:rPr lang="en-US" sz="2400" dirty="0"/>
              <a:t>Overview of high availability and disaster recovery</a:t>
            </a:r>
          </a:p>
          <a:p>
            <a:pPr>
              <a:lnSpc>
                <a:spcPct val="100000"/>
              </a:lnSpc>
              <a:spcBef>
                <a:spcPts val="2000"/>
              </a:spcBef>
            </a:pPr>
            <a:r>
              <a:rPr lang="en-US" sz="2400" dirty="0"/>
              <a:t>Backup to Azure blob blocks</a:t>
            </a:r>
          </a:p>
          <a:p>
            <a:pPr>
              <a:lnSpc>
                <a:spcPct val="100000"/>
              </a:lnSpc>
              <a:spcBef>
                <a:spcPts val="2000"/>
              </a:spcBef>
            </a:pPr>
            <a:r>
              <a:rPr lang="en-US" sz="2400" dirty="0"/>
              <a:t>Backup to Azure with file snapshots</a:t>
            </a:r>
          </a:p>
          <a:p>
            <a:pPr>
              <a:lnSpc>
                <a:spcPct val="100000"/>
              </a:lnSpc>
              <a:spcBef>
                <a:spcPts val="2000"/>
              </a:spcBef>
            </a:pPr>
            <a:r>
              <a:rPr lang="en-US" sz="2400" dirty="0"/>
              <a:t>SQL Server Managed Backup to Azure</a:t>
            </a:r>
          </a:p>
          <a:p>
            <a:pPr>
              <a:lnSpc>
                <a:spcPct val="100000"/>
              </a:lnSpc>
              <a:spcBef>
                <a:spcPts val="2000"/>
              </a:spcBef>
            </a:pPr>
            <a:r>
              <a:rPr lang="en-US" sz="2400" dirty="0"/>
              <a:t>AlwaysOn replica in Azure Virtual </a:t>
            </a:r>
            <a:r>
              <a:rPr lang="en-US" sz="2400" dirty="0" smtClean="0"/>
              <a:t>Machines</a:t>
            </a:r>
          </a:p>
          <a:p>
            <a:pPr>
              <a:lnSpc>
                <a:spcPct val="100000"/>
              </a:lnSpc>
              <a:spcBef>
                <a:spcPts val="2000"/>
              </a:spcBef>
            </a:pPr>
            <a:r>
              <a:rPr lang="en-US" sz="2400" dirty="0" smtClean="0"/>
              <a:t>High availability and disaster recovery demo</a:t>
            </a:r>
            <a:endParaRPr lang="en-US" sz="2400" dirty="0"/>
          </a:p>
        </p:txBody>
      </p:sp>
      <p:sp>
        <p:nvSpPr>
          <p:cNvPr id="2" name="Title 1"/>
          <p:cNvSpPr>
            <a:spLocks noGrp="1"/>
          </p:cNvSpPr>
          <p:nvPr>
            <p:ph type="title"/>
          </p:nvPr>
        </p:nvSpPr>
        <p:spPr/>
        <p:txBody>
          <a:bodyPr/>
          <a:lstStyle/>
          <a:p>
            <a:r>
              <a:rPr lang="en-US" sz="4800" dirty="0"/>
              <a:t>Learning objectives</a:t>
            </a:r>
            <a:endParaRPr lang="en-US" sz="4400" dirty="0">
              <a:solidFill>
                <a:schemeClr val="tx1"/>
              </a:solidFill>
            </a:endParaRPr>
          </a:p>
        </p:txBody>
      </p:sp>
    </p:spTree>
    <p:extLst>
      <p:ext uri="{BB962C8B-B14F-4D97-AF65-F5344CB8AC3E}">
        <p14:creationId xmlns:p14="http://schemas.microsoft.com/office/powerpoint/2010/main" val="1726213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016332"/>
            <a:ext cx="11887200" cy="1831975"/>
          </a:xfrm>
        </p:spPr>
        <p:txBody>
          <a:bodyPr/>
          <a:lstStyle/>
          <a:p>
            <a:r>
              <a:rPr lang="en-US" sz="7200" dirty="0" smtClean="0"/>
              <a:t>Overview of high availability and disaster recovery</a:t>
            </a:r>
            <a:endParaRPr lang="en-US" sz="7200" dirty="0"/>
          </a:p>
        </p:txBody>
      </p:sp>
    </p:spTree>
    <p:extLst>
      <p:ext uri="{BB962C8B-B14F-4D97-AF65-F5344CB8AC3E}">
        <p14:creationId xmlns:p14="http://schemas.microsoft.com/office/powerpoint/2010/main" val="2433283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Group 170"/>
          <p:cNvGrpSpPr/>
          <p:nvPr/>
        </p:nvGrpSpPr>
        <p:grpSpPr>
          <a:xfrm>
            <a:off x="6881407" y="2342917"/>
            <a:ext cx="4543386" cy="2850280"/>
            <a:chOff x="517790" y="2775167"/>
            <a:chExt cx="2862475" cy="1795765"/>
          </a:xfrm>
        </p:grpSpPr>
        <p:sp>
          <p:nvSpPr>
            <p:cNvPr id="172" name="Freeform 171"/>
            <p:cNvSpPr/>
            <p:nvPr userDrawn="1"/>
          </p:nvSpPr>
          <p:spPr bwMode="auto">
            <a:xfrm>
              <a:off x="517790" y="2775167"/>
              <a:ext cx="2862475" cy="179576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1">
                <a:lumMod val="95000"/>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IN" sz="2000" b="1" dirty="0">
                <a:solidFill>
                  <a:srgbClr val="FFFFFF"/>
                </a:solidFill>
                <a:latin typeface="Segoe UI Light"/>
                <a:ea typeface="Segoe UI" pitchFamily="34" charset="0"/>
                <a:cs typeface="Segoe UI" pitchFamily="34" charset="0"/>
              </a:endParaRPr>
            </a:p>
          </p:txBody>
        </p:sp>
        <p:sp>
          <p:nvSpPr>
            <p:cNvPr id="173" name="Freeform 172"/>
            <p:cNvSpPr>
              <a:spLocks noChangeAspect="1"/>
            </p:cNvSpPr>
            <p:nvPr userDrawn="1"/>
          </p:nvSpPr>
          <p:spPr bwMode="auto">
            <a:xfrm>
              <a:off x="940381" y="3107853"/>
              <a:ext cx="2013729" cy="127502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1">
                <a:lumMod val="85000"/>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IN" sz="2000" b="1" dirty="0">
                <a:solidFill>
                  <a:srgbClr val="FFFFFF"/>
                </a:solidFill>
                <a:latin typeface="Segoe UI Light"/>
                <a:ea typeface="Segoe UI" pitchFamily="34" charset="0"/>
                <a:cs typeface="Segoe UI" pitchFamily="34" charset="0"/>
              </a:endParaRPr>
            </a:p>
          </p:txBody>
        </p:sp>
        <p:sp>
          <p:nvSpPr>
            <p:cNvPr id="174" name="Freeform 173"/>
            <p:cNvSpPr>
              <a:spLocks noChangeAspect="1"/>
            </p:cNvSpPr>
            <p:nvPr userDrawn="1"/>
          </p:nvSpPr>
          <p:spPr bwMode="auto">
            <a:xfrm>
              <a:off x="1312097" y="3379499"/>
              <a:ext cx="1273865" cy="8065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1">
                <a:lumMod val="75000"/>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IN" sz="2000" b="1" dirty="0">
                <a:solidFill>
                  <a:srgbClr val="FFFFFF"/>
                </a:solidFill>
                <a:latin typeface="Segoe UI Light"/>
                <a:ea typeface="Segoe UI" pitchFamily="34" charset="0"/>
                <a:cs typeface="Segoe UI" pitchFamily="34" charset="0"/>
              </a:endParaRPr>
            </a:p>
          </p:txBody>
        </p:sp>
        <p:sp>
          <p:nvSpPr>
            <p:cNvPr id="175" name="Freeform 174"/>
            <p:cNvSpPr>
              <a:spLocks noChangeAspect="1"/>
            </p:cNvSpPr>
            <p:nvPr userDrawn="1"/>
          </p:nvSpPr>
          <p:spPr bwMode="auto">
            <a:xfrm>
              <a:off x="1615913" y="3607681"/>
              <a:ext cx="666232" cy="42183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IN" sz="2000" b="1" dirty="0">
                <a:solidFill>
                  <a:srgbClr val="FFFFFF"/>
                </a:solidFill>
                <a:latin typeface="Segoe UI Light"/>
                <a:ea typeface="Segoe UI" pitchFamily="34" charset="0"/>
                <a:cs typeface="Segoe UI" pitchFamily="34" charset="0"/>
              </a:endParaRPr>
            </a:p>
          </p:txBody>
        </p:sp>
      </p:grpSp>
      <p:sp>
        <p:nvSpPr>
          <p:cNvPr id="24" name="Rectangle 23"/>
          <p:cNvSpPr/>
          <p:nvPr/>
        </p:nvSpPr>
        <p:spPr bwMode="auto">
          <a:xfrm>
            <a:off x="1234882" y="1510747"/>
            <a:ext cx="3168530" cy="50192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sz="4800" dirty="0"/>
              <a:t>SQL Server on-premises with cloud resources</a:t>
            </a:r>
            <a:br>
              <a:rPr lang="en-US" sz="4800" dirty="0"/>
            </a:br>
            <a:endParaRPr lang="en-US" sz="4800" dirty="0"/>
          </a:p>
        </p:txBody>
      </p:sp>
      <p:sp>
        <p:nvSpPr>
          <p:cNvPr id="48" name="TextBox 47"/>
          <p:cNvSpPr txBox="1"/>
          <p:nvPr/>
        </p:nvSpPr>
        <p:spPr>
          <a:xfrm rot="16200000">
            <a:off x="-76457" y="3788622"/>
            <a:ext cx="1846121" cy="463511"/>
          </a:xfrm>
          <a:prstGeom prst="rect">
            <a:avLst/>
          </a:prstGeom>
          <a:noFill/>
        </p:spPr>
        <p:txBody>
          <a:bodyPr wrap="none" lIns="93269" tIns="46634" rIns="93269" bIns="46634" rtlCol="0">
            <a:spAutoFit/>
          </a:bodyPr>
          <a:lstStyle/>
          <a:p>
            <a:r>
              <a:rPr lang="en-US" sz="2400" dirty="0" smtClean="0">
                <a:latin typeface="+mj-lt"/>
                <a:cs typeface="Arial" panose="020B0604020202020204" pitchFamily="34" charset="0"/>
              </a:rPr>
              <a:t>On-premises</a:t>
            </a:r>
            <a:endParaRPr lang="en-US" sz="2400" dirty="0">
              <a:latin typeface="+mj-lt"/>
              <a:cs typeface="Arial" panose="020B0604020202020204" pitchFamily="34" charset="0"/>
            </a:endParaRPr>
          </a:p>
        </p:txBody>
      </p:sp>
      <p:sp>
        <p:nvSpPr>
          <p:cNvPr id="52" name="TextBox 51"/>
          <p:cNvSpPr txBox="1"/>
          <p:nvPr/>
        </p:nvSpPr>
        <p:spPr>
          <a:xfrm rot="5400000">
            <a:off x="10679853" y="3788622"/>
            <a:ext cx="2218274" cy="463511"/>
          </a:xfrm>
          <a:prstGeom prst="rect">
            <a:avLst/>
          </a:prstGeom>
          <a:noFill/>
        </p:spPr>
        <p:txBody>
          <a:bodyPr wrap="none" lIns="93269" tIns="46634" rIns="93269" bIns="46634" rtlCol="0">
            <a:spAutoFit/>
          </a:bodyPr>
          <a:lstStyle/>
          <a:p>
            <a:r>
              <a:rPr lang="en-US" sz="2400" dirty="0" smtClean="0">
                <a:latin typeface="+mj-lt"/>
                <a:cs typeface="Arial" panose="020B0604020202020204" pitchFamily="34" charset="0"/>
              </a:rPr>
              <a:t>Microsoft Azure</a:t>
            </a:r>
            <a:endParaRPr lang="en-US" sz="2400" dirty="0">
              <a:latin typeface="+mj-lt"/>
              <a:cs typeface="Arial" panose="020B0604020202020204" pitchFamily="34" charset="0"/>
            </a:endParaRPr>
          </a:p>
        </p:txBody>
      </p:sp>
      <p:grpSp>
        <p:nvGrpSpPr>
          <p:cNvPr id="130" name="Group 129"/>
          <p:cNvGrpSpPr/>
          <p:nvPr/>
        </p:nvGrpSpPr>
        <p:grpSpPr>
          <a:xfrm>
            <a:off x="2380716" y="1900077"/>
            <a:ext cx="704879" cy="1142653"/>
            <a:chOff x="1912847" y="1900077"/>
            <a:chExt cx="704879" cy="1142653"/>
          </a:xfrm>
        </p:grpSpPr>
        <p:sp>
          <p:nvSpPr>
            <p:cNvPr id="121" name="Freeform 33"/>
            <p:cNvSpPr>
              <a:spLocks noEditPoints="1"/>
            </p:cNvSpPr>
            <p:nvPr/>
          </p:nvSpPr>
          <p:spPr bwMode="auto">
            <a:xfrm>
              <a:off x="1912847" y="1900077"/>
              <a:ext cx="521999" cy="1076848"/>
            </a:xfrm>
            <a:custGeom>
              <a:avLst/>
              <a:gdLst>
                <a:gd name="T0" fmla="*/ 288 w 320"/>
                <a:gd name="T1" fmla="*/ 0 h 656"/>
                <a:gd name="T2" fmla="*/ 32 w 320"/>
                <a:gd name="T3" fmla="*/ 0 h 656"/>
                <a:gd name="T4" fmla="*/ 0 w 320"/>
                <a:gd name="T5" fmla="*/ 32 h 656"/>
                <a:gd name="T6" fmla="*/ 0 w 320"/>
                <a:gd name="T7" fmla="*/ 656 h 656"/>
                <a:gd name="T8" fmla="*/ 320 w 320"/>
                <a:gd name="T9" fmla="*/ 656 h 656"/>
                <a:gd name="T10" fmla="*/ 320 w 320"/>
                <a:gd name="T11" fmla="*/ 32 h 656"/>
                <a:gd name="T12" fmla="*/ 288 w 320"/>
                <a:gd name="T13" fmla="*/ 0 h 656"/>
                <a:gd name="T14" fmla="*/ 272 w 320"/>
                <a:gd name="T15" fmla="*/ 592 h 656"/>
                <a:gd name="T16" fmla="*/ 48 w 320"/>
                <a:gd name="T17" fmla="*/ 592 h 656"/>
                <a:gd name="T18" fmla="*/ 48 w 320"/>
                <a:gd name="T19" fmla="*/ 560 h 656"/>
                <a:gd name="T20" fmla="*/ 272 w 320"/>
                <a:gd name="T21" fmla="*/ 560 h 656"/>
                <a:gd name="T22" fmla="*/ 272 w 320"/>
                <a:gd name="T23" fmla="*/ 592 h 656"/>
                <a:gd name="T24" fmla="*/ 272 w 320"/>
                <a:gd name="T25" fmla="*/ 528 h 656"/>
                <a:gd name="T26" fmla="*/ 48 w 320"/>
                <a:gd name="T27" fmla="*/ 528 h 656"/>
                <a:gd name="T28" fmla="*/ 48 w 320"/>
                <a:gd name="T29" fmla="*/ 496 h 656"/>
                <a:gd name="T30" fmla="*/ 272 w 320"/>
                <a:gd name="T31" fmla="*/ 496 h 656"/>
                <a:gd name="T32" fmla="*/ 272 w 320"/>
                <a:gd name="T33" fmla="*/ 528 h 656"/>
                <a:gd name="T34" fmla="*/ 272 w 320"/>
                <a:gd name="T35" fmla="*/ 128 h 656"/>
                <a:gd name="T36" fmla="*/ 48 w 320"/>
                <a:gd name="T37" fmla="*/ 128 h 656"/>
                <a:gd name="T38" fmla="*/ 48 w 320"/>
                <a:gd name="T39" fmla="*/ 96 h 656"/>
                <a:gd name="T40" fmla="*/ 272 w 320"/>
                <a:gd name="T41" fmla="*/ 96 h 656"/>
                <a:gd name="T42" fmla="*/ 272 w 320"/>
                <a:gd name="T43" fmla="*/ 12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656">
                  <a:moveTo>
                    <a:pt x="288" y="0"/>
                  </a:moveTo>
                  <a:lnTo>
                    <a:pt x="32" y="0"/>
                  </a:lnTo>
                  <a:cubicBezTo>
                    <a:pt x="15" y="0"/>
                    <a:pt x="0" y="14"/>
                    <a:pt x="0" y="32"/>
                  </a:cubicBezTo>
                  <a:lnTo>
                    <a:pt x="0" y="656"/>
                  </a:lnTo>
                  <a:lnTo>
                    <a:pt x="320" y="656"/>
                  </a:lnTo>
                  <a:lnTo>
                    <a:pt x="320" y="32"/>
                  </a:lnTo>
                  <a:cubicBezTo>
                    <a:pt x="320" y="14"/>
                    <a:pt x="306" y="0"/>
                    <a:pt x="288" y="0"/>
                  </a:cubicBezTo>
                  <a:close/>
                  <a:moveTo>
                    <a:pt x="272" y="592"/>
                  </a:moveTo>
                  <a:lnTo>
                    <a:pt x="48" y="592"/>
                  </a:lnTo>
                  <a:lnTo>
                    <a:pt x="48" y="560"/>
                  </a:lnTo>
                  <a:lnTo>
                    <a:pt x="272" y="560"/>
                  </a:lnTo>
                  <a:lnTo>
                    <a:pt x="272" y="592"/>
                  </a:lnTo>
                  <a:close/>
                  <a:moveTo>
                    <a:pt x="272" y="528"/>
                  </a:moveTo>
                  <a:lnTo>
                    <a:pt x="48" y="528"/>
                  </a:lnTo>
                  <a:lnTo>
                    <a:pt x="48" y="496"/>
                  </a:lnTo>
                  <a:lnTo>
                    <a:pt x="272" y="496"/>
                  </a:lnTo>
                  <a:lnTo>
                    <a:pt x="272" y="528"/>
                  </a:lnTo>
                  <a:close/>
                  <a:moveTo>
                    <a:pt x="272" y="128"/>
                  </a:moveTo>
                  <a:lnTo>
                    <a:pt x="48" y="128"/>
                  </a:lnTo>
                  <a:lnTo>
                    <a:pt x="48" y="96"/>
                  </a:lnTo>
                  <a:lnTo>
                    <a:pt x="272" y="96"/>
                  </a:lnTo>
                  <a:lnTo>
                    <a:pt x="272" y="128"/>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29" name="Group 128"/>
            <p:cNvGrpSpPr/>
            <p:nvPr/>
          </p:nvGrpSpPr>
          <p:grpSpPr>
            <a:xfrm>
              <a:off x="2251966" y="2471288"/>
              <a:ext cx="365760" cy="571442"/>
              <a:chOff x="2713897" y="2471288"/>
              <a:chExt cx="365760" cy="571442"/>
            </a:xfrm>
          </p:grpSpPr>
          <p:grpSp>
            <p:nvGrpSpPr>
              <p:cNvPr id="126" name="Group 125"/>
              <p:cNvGrpSpPr/>
              <p:nvPr/>
            </p:nvGrpSpPr>
            <p:grpSpPr>
              <a:xfrm>
                <a:off x="2713897" y="2471288"/>
                <a:ext cx="365760" cy="571442"/>
                <a:chOff x="3793021" y="2405483"/>
                <a:chExt cx="365760" cy="571442"/>
              </a:xfrm>
            </p:grpSpPr>
            <p:sp>
              <p:nvSpPr>
                <p:cNvPr id="127" name="Freeform 126"/>
                <p:cNvSpPr>
                  <a:spLocks noChangeAspect="1"/>
                </p:cNvSpPr>
                <p:nvPr/>
              </p:nvSpPr>
              <p:spPr bwMode="black">
                <a:xfrm>
                  <a:off x="3793021" y="2613742"/>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lumMod val="95000"/>
                  </a:schemeClr>
                </a:solid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127"/>
                <p:cNvSpPr>
                  <a:spLocks noChangeAspect="1"/>
                </p:cNvSpPr>
                <p:nvPr/>
              </p:nvSpPr>
              <p:spPr bwMode="black">
                <a:xfrm>
                  <a:off x="3793021" y="2405483"/>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lumMod val="95000"/>
                  </a:schemeClr>
                </a:solid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5" name="Group 124"/>
              <p:cNvGrpSpPr/>
              <p:nvPr/>
            </p:nvGrpSpPr>
            <p:grpSpPr>
              <a:xfrm>
                <a:off x="2713897" y="2471288"/>
                <a:ext cx="365760" cy="571442"/>
                <a:chOff x="3009770" y="2405483"/>
                <a:chExt cx="365760" cy="571442"/>
              </a:xfrm>
            </p:grpSpPr>
            <p:sp>
              <p:nvSpPr>
                <p:cNvPr id="123" name="Freeform 122"/>
                <p:cNvSpPr>
                  <a:spLocks noChangeAspect="1"/>
                </p:cNvSpPr>
                <p:nvPr/>
              </p:nvSpPr>
              <p:spPr bwMode="black">
                <a:xfrm>
                  <a:off x="3009770" y="2613742"/>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123"/>
                <p:cNvSpPr>
                  <a:spLocks noChangeAspect="1"/>
                </p:cNvSpPr>
                <p:nvPr/>
              </p:nvSpPr>
              <p:spPr bwMode="black">
                <a:xfrm>
                  <a:off x="3009770" y="2405483"/>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35" name="Freeform 33"/>
          <p:cNvSpPr>
            <a:spLocks noEditPoints="1"/>
          </p:cNvSpPr>
          <p:nvPr/>
        </p:nvSpPr>
        <p:spPr bwMode="auto">
          <a:xfrm>
            <a:off x="2387096" y="3366139"/>
            <a:ext cx="521999" cy="1076848"/>
          </a:xfrm>
          <a:custGeom>
            <a:avLst/>
            <a:gdLst>
              <a:gd name="T0" fmla="*/ 288 w 320"/>
              <a:gd name="T1" fmla="*/ 0 h 656"/>
              <a:gd name="T2" fmla="*/ 32 w 320"/>
              <a:gd name="T3" fmla="*/ 0 h 656"/>
              <a:gd name="T4" fmla="*/ 0 w 320"/>
              <a:gd name="T5" fmla="*/ 32 h 656"/>
              <a:gd name="T6" fmla="*/ 0 w 320"/>
              <a:gd name="T7" fmla="*/ 656 h 656"/>
              <a:gd name="T8" fmla="*/ 320 w 320"/>
              <a:gd name="T9" fmla="*/ 656 h 656"/>
              <a:gd name="T10" fmla="*/ 320 w 320"/>
              <a:gd name="T11" fmla="*/ 32 h 656"/>
              <a:gd name="T12" fmla="*/ 288 w 320"/>
              <a:gd name="T13" fmla="*/ 0 h 656"/>
              <a:gd name="T14" fmla="*/ 272 w 320"/>
              <a:gd name="T15" fmla="*/ 592 h 656"/>
              <a:gd name="T16" fmla="*/ 48 w 320"/>
              <a:gd name="T17" fmla="*/ 592 h 656"/>
              <a:gd name="T18" fmla="*/ 48 w 320"/>
              <a:gd name="T19" fmla="*/ 560 h 656"/>
              <a:gd name="T20" fmla="*/ 272 w 320"/>
              <a:gd name="T21" fmla="*/ 560 h 656"/>
              <a:gd name="T22" fmla="*/ 272 w 320"/>
              <a:gd name="T23" fmla="*/ 592 h 656"/>
              <a:gd name="T24" fmla="*/ 272 w 320"/>
              <a:gd name="T25" fmla="*/ 528 h 656"/>
              <a:gd name="T26" fmla="*/ 48 w 320"/>
              <a:gd name="T27" fmla="*/ 528 h 656"/>
              <a:gd name="T28" fmla="*/ 48 w 320"/>
              <a:gd name="T29" fmla="*/ 496 h 656"/>
              <a:gd name="T30" fmla="*/ 272 w 320"/>
              <a:gd name="T31" fmla="*/ 496 h 656"/>
              <a:gd name="T32" fmla="*/ 272 w 320"/>
              <a:gd name="T33" fmla="*/ 528 h 656"/>
              <a:gd name="T34" fmla="*/ 272 w 320"/>
              <a:gd name="T35" fmla="*/ 128 h 656"/>
              <a:gd name="T36" fmla="*/ 48 w 320"/>
              <a:gd name="T37" fmla="*/ 128 h 656"/>
              <a:gd name="T38" fmla="*/ 48 w 320"/>
              <a:gd name="T39" fmla="*/ 96 h 656"/>
              <a:gd name="T40" fmla="*/ 272 w 320"/>
              <a:gd name="T41" fmla="*/ 96 h 656"/>
              <a:gd name="T42" fmla="*/ 272 w 320"/>
              <a:gd name="T43" fmla="*/ 12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656">
                <a:moveTo>
                  <a:pt x="288" y="0"/>
                </a:moveTo>
                <a:lnTo>
                  <a:pt x="32" y="0"/>
                </a:lnTo>
                <a:cubicBezTo>
                  <a:pt x="15" y="0"/>
                  <a:pt x="0" y="14"/>
                  <a:pt x="0" y="32"/>
                </a:cubicBezTo>
                <a:lnTo>
                  <a:pt x="0" y="656"/>
                </a:lnTo>
                <a:lnTo>
                  <a:pt x="320" y="656"/>
                </a:lnTo>
                <a:lnTo>
                  <a:pt x="320" y="32"/>
                </a:lnTo>
                <a:cubicBezTo>
                  <a:pt x="320" y="14"/>
                  <a:pt x="306" y="0"/>
                  <a:pt x="288" y="0"/>
                </a:cubicBezTo>
                <a:close/>
                <a:moveTo>
                  <a:pt x="272" y="592"/>
                </a:moveTo>
                <a:lnTo>
                  <a:pt x="48" y="592"/>
                </a:lnTo>
                <a:lnTo>
                  <a:pt x="48" y="560"/>
                </a:lnTo>
                <a:lnTo>
                  <a:pt x="272" y="560"/>
                </a:lnTo>
                <a:lnTo>
                  <a:pt x="272" y="592"/>
                </a:lnTo>
                <a:close/>
                <a:moveTo>
                  <a:pt x="272" y="528"/>
                </a:moveTo>
                <a:lnTo>
                  <a:pt x="48" y="528"/>
                </a:lnTo>
                <a:lnTo>
                  <a:pt x="48" y="496"/>
                </a:lnTo>
                <a:lnTo>
                  <a:pt x="272" y="496"/>
                </a:lnTo>
                <a:lnTo>
                  <a:pt x="272" y="528"/>
                </a:lnTo>
                <a:close/>
                <a:moveTo>
                  <a:pt x="272" y="128"/>
                </a:moveTo>
                <a:lnTo>
                  <a:pt x="48" y="128"/>
                </a:lnTo>
                <a:lnTo>
                  <a:pt x="48" y="96"/>
                </a:lnTo>
                <a:lnTo>
                  <a:pt x="272" y="96"/>
                </a:lnTo>
                <a:lnTo>
                  <a:pt x="272" y="128"/>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43" name="Group 142"/>
          <p:cNvGrpSpPr/>
          <p:nvPr/>
        </p:nvGrpSpPr>
        <p:grpSpPr>
          <a:xfrm>
            <a:off x="2387096" y="4915171"/>
            <a:ext cx="704879" cy="1142653"/>
            <a:chOff x="1912847" y="1900077"/>
            <a:chExt cx="704879" cy="1142653"/>
          </a:xfrm>
        </p:grpSpPr>
        <p:sp>
          <p:nvSpPr>
            <p:cNvPr id="144" name="Freeform 33"/>
            <p:cNvSpPr>
              <a:spLocks noEditPoints="1"/>
            </p:cNvSpPr>
            <p:nvPr/>
          </p:nvSpPr>
          <p:spPr bwMode="auto">
            <a:xfrm>
              <a:off x="1912847" y="1900077"/>
              <a:ext cx="521999" cy="1076848"/>
            </a:xfrm>
            <a:custGeom>
              <a:avLst/>
              <a:gdLst>
                <a:gd name="T0" fmla="*/ 288 w 320"/>
                <a:gd name="T1" fmla="*/ 0 h 656"/>
                <a:gd name="T2" fmla="*/ 32 w 320"/>
                <a:gd name="T3" fmla="*/ 0 h 656"/>
                <a:gd name="T4" fmla="*/ 0 w 320"/>
                <a:gd name="T5" fmla="*/ 32 h 656"/>
                <a:gd name="T6" fmla="*/ 0 w 320"/>
                <a:gd name="T7" fmla="*/ 656 h 656"/>
                <a:gd name="T8" fmla="*/ 320 w 320"/>
                <a:gd name="T9" fmla="*/ 656 h 656"/>
                <a:gd name="T10" fmla="*/ 320 w 320"/>
                <a:gd name="T11" fmla="*/ 32 h 656"/>
                <a:gd name="T12" fmla="*/ 288 w 320"/>
                <a:gd name="T13" fmla="*/ 0 h 656"/>
                <a:gd name="T14" fmla="*/ 272 w 320"/>
                <a:gd name="T15" fmla="*/ 592 h 656"/>
                <a:gd name="T16" fmla="*/ 48 w 320"/>
                <a:gd name="T17" fmla="*/ 592 h 656"/>
                <a:gd name="T18" fmla="*/ 48 w 320"/>
                <a:gd name="T19" fmla="*/ 560 h 656"/>
                <a:gd name="T20" fmla="*/ 272 w 320"/>
                <a:gd name="T21" fmla="*/ 560 h 656"/>
                <a:gd name="T22" fmla="*/ 272 w 320"/>
                <a:gd name="T23" fmla="*/ 592 h 656"/>
                <a:gd name="T24" fmla="*/ 272 w 320"/>
                <a:gd name="T25" fmla="*/ 528 h 656"/>
                <a:gd name="T26" fmla="*/ 48 w 320"/>
                <a:gd name="T27" fmla="*/ 528 h 656"/>
                <a:gd name="T28" fmla="*/ 48 w 320"/>
                <a:gd name="T29" fmla="*/ 496 h 656"/>
                <a:gd name="T30" fmla="*/ 272 w 320"/>
                <a:gd name="T31" fmla="*/ 496 h 656"/>
                <a:gd name="T32" fmla="*/ 272 w 320"/>
                <a:gd name="T33" fmla="*/ 528 h 656"/>
                <a:gd name="T34" fmla="*/ 272 w 320"/>
                <a:gd name="T35" fmla="*/ 128 h 656"/>
                <a:gd name="T36" fmla="*/ 48 w 320"/>
                <a:gd name="T37" fmla="*/ 128 h 656"/>
                <a:gd name="T38" fmla="*/ 48 w 320"/>
                <a:gd name="T39" fmla="*/ 96 h 656"/>
                <a:gd name="T40" fmla="*/ 272 w 320"/>
                <a:gd name="T41" fmla="*/ 96 h 656"/>
                <a:gd name="T42" fmla="*/ 272 w 320"/>
                <a:gd name="T43" fmla="*/ 12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656">
                  <a:moveTo>
                    <a:pt x="288" y="0"/>
                  </a:moveTo>
                  <a:lnTo>
                    <a:pt x="32" y="0"/>
                  </a:lnTo>
                  <a:cubicBezTo>
                    <a:pt x="15" y="0"/>
                    <a:pt x="0" y="14"/>
                    <a:pt x="0" y="32"/>
                  </a:cubicBezTo>
                  <a:lnTo>
                    <a:pt x="0" y="656"/>
                  </a:lnTo>
                  <a:lnTo>
                    <a:pt x="320" y="656"/>
                  </a:lnTo>
                  <a:lnTo>
                    <a:pt x="320" y="32"/>
                  </a:lnTo>
                  <a:cubicBezTo>
                    <a:pt x="320" y="14"/>
                    <a:pt x="306" y="0"/>
                    <a:pt x="288" y="0"/>
                  </a:cubicBezTo>
                  <a:close/>
                  <a:moveTo>
                    <a:pt x="272" y="592"/>
                  </a:moveTo>
                  <a:lnTo>
                    <a:pt x="48" y="592"/>
                  </a:lnTo>
                  <a:lnTo>
                    <a:pt x="48" y="560"/>
                  </a:lnTo>
                  <a:lnTo>
                    <a:pt x="272" y="560"/>
                  </a:lnTo>
                  <a:lnTo>
                    <a:pt x="272" y="592"/>
                  </a:lnTo>
                  <a:close/>
                  <a:moveTo>
                    <a:pt x="272" y="528"/>
                  </a:moveTo>
                  <a:lnTo>
                    <a:pt x="48" y="528"/>
                  </a:lnTo>
                  <a:lnTo>
                    <a:pt x="48" y="496"/>
                  </a:lnTo>
                  <a:lnTo>
                    <a:pt x="272" y="496"/>
                  </a:lnTo>
                  <a:lnTo>
                    <a:pt x="272" y="528"/>
                  </a:lnTo>
                  <a:close/>
                  <a:moveTo>
                    <a:pt x="272" y="128"/>
                  </a:moveTo>
                  <a:lnTo>
                    <a:pt x="48" y="128"/>
                  </a:lnTo>
                  <a:lnTo>
                    <a:pt x="48" y="96"/>
                  </a:lnTo>
                  <a:lnTo>
                    <a:pt x="272" y="96"/>
                  </a:lnTo>
                  <a:lnTo>
                    <a:pt x="272" y="128"/>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45" name="Group 144"/>
            <p:cNvGrpSpPr/>
            <p:nvPr/>
          </p:nvGrpSpPr>
          <p:grpSpPr>
            <a:xfrm>
              <a:off x="2251966" y="2471288"/>
              <a:ext cx="365760" cy="571442"/>
              <a:chOff x="2713897" y="2471288"/>
              <a:chExt cx="365760" cy="571442"/>
            </a:xfrm>
          </p:grpSpPr>
          <p:grpSp>
            <p:nvGrpSpPr>
              <p:cNvPr id="146" name="Group 145"/>
              <p:cNvGrpSpPr/>
              <p:nvPr/>
            </p:nvGrpSpPr>
            <p:grpSpPr>
              <a:xfrm>
                <a:off x="2713897" y="2471288"/>
                <a:ext cx="365760" cy="571442"/>
                <a:chOff x="3793021" y="2405483"/>
                <a:chExt cx="365760" cy="571442"/>
              </a:xfrm>
            </p:grpSpPr>
            <p:sp>
              <p:nvSpPr>
                <p:cNvPr id="150" name="Freeform 149"/>
                <p:cNvSpPr>
                  <a:spLocks noChangeAspect="1"/>
                </p:cNvSpPr>
                <p:nvPr/>
              </p:nvSpPr>
              <p:spPr bwMode="black">
                <a:xfrm>
                  <a:off x="3793021" y="2613742"/>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lumMod val="95000"/>
                  </a:schemeClr>
                </a:solid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1" name="Freeform 150"/>
                <p:cNvSpPr>
                  <a:spLocks noChangeAspect="1"/>
                </p:cNvSpPr>
                <p:nvPr/>
              </p:nvSpPr>
              <p:spPr bwMode="black">
                <a:xfrm>
                  <a:off x="3793021" y="2405483"/>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lumMod val="95000"/>
                  </a:schemeClr>
                </a:solid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7" name="Group 146"/>
              <p:cNvGrpSpPr/>
              <p:nvPr/>
            </p:nvGrpSpPr>
            <p:grpSpPr>
              <a:xfrm>
                <a:off x="2713897" y="2471288"/>
                <a:ext cx="365760" cy="571442"/>
                <a:chOff x="3009770" y="2405483"/>
                <a:chExt cx="365760" cy="571442"/>
              </a:xfrm>
            </p:grpSpPr>
            <p:sp>
              <p:nvSpPr>
                <p:cNvPr id="148" name="Freeform 147"/>
                <p:cNvSpPr>
                  <a:spLocks noChangeAspect="1"/>
                </p:cNvSpPr>
                <p:nvPr/>
              </p:nvSpPr>
              <p:spPr bwMode="black">
                <a:xfrm>
                  <a:off x="3009770" y="2613742"/>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9" name="Freeform 148"/>
                <p:cNvSpPr>
                  <a:spLocks noChangeAspect="1"/>
                </p:cNvSpPr>
                <p:nvPr/>
              </p:nvSpPr>
              <p:spPr bwMode="black">
                <a:xfrm>
                  <a:off x="3009770" y="2405483"/>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65" name="TextBox 164"/>
          <p:cNvSpPr txBox="1"/>
          <p:nvPr/>
        </p:nvSpPr>
        <p:spPr>
          <a:xfrm>
            <a:off x="4118909" y="1963588"/>
            <a:ext cx="3152530"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rPr>
              <a:t>Backup to Azure Storage</a:t>
            </a:r>
          </a:p>
        </p:txBody>
      </p:sp>
      <p:cxnSp>
        <p:nvCxnSpPr>
          <p:cNvPr id="169" name="Straight Arrow Connector 168"/>
          <p:cNvCxnSpPr/>
          <p:nvPr/>
        </p:nvCxnSpPr>
        <p:spPr>
          <a:xfrm>
            <a:off x="3398640" y="2612922"/>
            <a:ext cx="4829908" cy="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4442200" y="2661712"/>
            <a:ext cx="2438809"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rgbClr val="C00000"/>
                </a:solidFill>
              </a:rPr>
              <a:t>Optionally managed</a:t>
            </a:r>
          </a:p>
        </p:txBody>
      </p:sp>
      <p:sp>
        <p:nvSpPr>
          <p:cNvPr id="177" name="Rectangle 176"/>
          <p:cNvSpPr/>
          <p:nvPr/>
        </p:nvSpPr>
        <p:spPr>
          <a:xfrm>
            <a:off x="8345916" y="4602879"/>
            <a:ext cx="1608710" cy="341632"/>
          </a:xfrm>
          <a:prstGeom prst="rect">
            <a:avLst/>
          </a:prstGeom>
        </p:spPr>
        <p:txBody>
          <a:bodyPr wrap="none">
            <a:spAutoFit/>
          </a:bodyPr>
          <a:lstStyle/>
          <a:p>
            <a:pPr>
              <a:lnSpc>
                <a:spcPct val="90000"/>
              </a:lnSpc>
              <a:spcAft>
                <a:spcPts val="600"/>
              </a:spcAft>
            </a:pPr>
            <a:r>
              <a:rPr lang="en-US" dirty="0" smtClean="0">
                <a:solidFill>
                  <a:srgbClr val="C00000"/>
                </a:solidFill>
              </a:rPr>
              <a:t>Azure Storage</a:t>
            </a:r>
            <a:endParaRPr lang="en-US" dirty="0">
              <a:solidFill>
                <a:srgbClr val="C00000"/>
              </a:solidFill>
            </a:endParaRPr>
          </a:p>
        </p:txBody>
      </p:sp>
      <p:sp>
        <p:nvSpPr>
          <p:cNvPr id="178" name="TextBox 177"/>
          <p:cNvSpPr txBox="1"/>
          <p:nvPr/>
        </p:nvSpPr>
        <p:spPr>
          <a:xfrm>
            <a:off x="3091975" y="3546477"/>
            <a:ext cx="5651996"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rPr>
              <a:t>Data files in Azure Storage using file snapshots</a:t>
            </a:r>
          </a:p>
        </p:txBody>
      </p:sp>
      <p:cxnSp>
        <p:nvCxnSpPr>
          <p:cNvPr id="179" name="Straight Arrow Connector 178"/>
          <p:cNvCxnSpPr/>
          <p:nvPr/>
        </p:nvCxnSpPr>
        <p:spPr>
          <a:xfrm>
            <a:off x="3468208" y="4196592"/>
            <a:ext cx="4829908" cy="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2726215" y="3937350"/>
            <a:ext cx="365760" cy="571442"/>
            <a:chOff x="2713897" y="2471288"/>
            <a:chExt cx="365760" cy="571442"/>
          </a:xfrm>
        </p:grpSpPr>
        <p:grpSp>
          <p:nvGrpSpPr>
            <p:cNvPr id="137" name="Group 136"/>
            <p:cNvGrpSpPr/>
            <p:nvPr/>
          </p:nvGrpSpPr>
          <p:grpSpPr>
            <a:xfrm>
              <a:off x="2713897" y="2471288"/>
              <a:ext cx="365760" cy="571442"/>
              <a:chOff x="3793021" y="2405483"/>
              <a:chExt cx="365760" cy="571442"/>
            </a:xfrm>
          </p:grpSpPr>
          <p:sp>
            <p:nvSpPr>
              <p:cNvPr id="141" name="Freeform 140"/>
              <p:cNvSpPr>
                <a:spLocks noChangeAspect="1"/>
              </p:cNvSpPr>
              <p:nvPr/>
            </p:nvSpPr>
            <p:spPr bwMode="black">
              <a:xfrm>
                <a:off x="3793021" y="2613742"/>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lumMod val="95000"/>
                </a:schemeClr>
              </a:solid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2" name="Freeform 141"/>
              <p:cNvSpPr>
                <a:spLocks noChangeAspect="1"/>
              </p:cNvSpPr>
              <p:nvPr/>
            </p:nvSpPr>
            <p:spPr bwMode="black">
              <a:xfrm>
                <a:off x="3793021" y="2405483"/>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lumMod val="95000"/>
                </a:schemeClr>
              </a:solid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8" name="Group 137"/>
            <p:cNvGrpSpPr/>
            <p:nvPr/>
          </p:nvGrpSpPr>
          <p:grpSpPr>
            <a:xfrm>
              <a:off x="2713897" y="2471288"/>
              <a:ext cx="365760" cy="571442"/>
              <a:chOff x="3009770" y="2405483"/>
              <a:chExt cx="365760" cy="571442"/>
            </a:xfrm>
          </p:grpSpPr>
          <p:sp>
            <p:nvSpPr>
              <p:cNvPr id="139" name="Freeform 138"/>
              <p:cNvSpPr>
                <a:spLocks noChangeAspect="1"/>
              </p:cNvSpPr>
              <p:nvPr/>
            </p:nvSpPr>
            <p:spPr bwMode="black">
              <a:xfrm>
                <a:off x="3009770" y="2613742"/>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139"/>
              <p:cNvSpPr>
                <a:spLocks noChangeAspect="1"/>
              </p:cNvSpPr>
              <p:nvPr/>
            </p:nvSpPr>
            <p:spPr bwMode="black">
              <a:xfrm>
                <a:off x="3009770" y="2405483"/>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80" name="TextBox 179"/>
          <p:cNvSpPr txBox="1"/>
          <p:nvPr/>
        </p:nvSpPr>
        <p:spPr>
          <a:xfrm>
            <a:off x="3248214" y="5031979"/>
            <a:ext cx="5259068"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rPr>
              <a:t>AlwaysOn replica in Azure Virtual Machines</a:t>
            </a:r>
          </a:p>
        </p:txBody>
      </p:sp>
      <p:cxnSp>
        <p:nvCxnSpPr>
          <p:cNvPr id="181" name="Straight Arrow Connector 180"/>
          <p:cNvCxnSpPr/>
          <p:nvPr/>
        </p:nvCxnSpPr>
        <p:spPr>
          <a:xfrm>
            <a:off x="3468208" y="5682094"/>
            <a:ext cx="4829908" cy="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2" name="Group 181"/>
          <p:cNvGrpSpPr/>
          <p:nvPr/>
        </p:nvGrpSpPr>
        <p:grpSpPr>
          <a:xfrm>
            <a:off x="8795279" y="5053033"/>
            <a:ext cx="704879" cy="1142653"/>
            <a:chOff x="1912847" y="1900077"/>
            <a:chExt cx="704879" cy="1142653"/>
          </a:xfrm>
        </p:grpSpPr>
        <p:sp>
          <p:nvSpPr>
            <p:cNvPr id="183" name="Freeform 33"/>
            <p:cNvSpPr>
              <a:spLocks noEditPoints="1"/>
            </p:cNvSpPr>
            <p:nvPr/>
          </p:nvSpPr>
          <p:spPr bwMode="auto">
            <a:xfrm>
              <a:off x="1912847" y="1900077"/>
              <a:ext cx="521999" cy="1076848"/>
            </a:xfrm>
            <a:custGeom>
              <a:avLst/>
              <a:gdLst>
                <a:gd name="T0" fmla="*/ 288 w 320"/>
                <a:gd name="T1" fmla="*/ 0 h 656"/>
                <a:gd name="T2" fmla="*/ 32 w 320"/>
                <a:gd name="T3" fmla="*/ 0 h 656"/>
                <a:gd name="T4" fmla="*/ 0 w 320"/>
                <a:gd name="T5" fmla="*/ 32 h 656"/>
                <a:gd name="T6" fmla="*/ 0 w 320"/>
                <a:gd name="T7" fmla="*/ 656 h 656"/>
                <a:gd name="T8" fmla="*/ 320 w 320"/>
                <a:gd name="T9" fmla="*/ 656 h 656"/>
                <a:gd name="T10" fmla="*/ 320 w 320"/>
                <a:gd name="T11" fmla="*/ 32 h 656"/>
                <a:gd name="T12" fmla="*/ 288 w 320"/>
                <a:gd name="T13" fmla="*/ 0 h 656"/>
                <a:gd name="T14" fmla="*/ 272 w 320"/>
                <a:gd name="T15" fmla="*/ 592 h 656"/>
                <a:gd name="T16" fmla="*/ 48 w 320"/>
                <a:gd name="T17" fmla="*/ 592 h 656"/>
                <a:gd name="T18" fmla="*/ 48 w 320"/>
                <a:gd name="T19" fmla="*/ 560 h 656"/>
                <a:gd name="T20" fmla="*/ 272 w 320"/>
                <a:gd name="T21" fmla="*/ 560 h 656"/>
                <a:gd name="T22" fmla="*/ 272 w 320"/>
                <a:gd name="T23" fmla="*/ 592 h 656"/>
                <a:gd name="T24" fmla="*/ 272 w 320"/>
                <a:gd name="T25" fmla="*/ 528 h 656"/>
                <a:gd name="T26" fmla="*/ 48 w 320"/>
                <a:gd name="T27" fmla="*/ 528 h 656"/>
                <a:gd name="T28" fmla="*/ 48 w 320"/>
                <a:gd name="T29" fmla="*/ 496 h 656"/>
                <a:gd name="T30" fmla="*/ 272 w 320"/>
                <a:gd name="T31" fmla="*/ 496 h 656"/>
                <a:gd name="T32" fmla="*/ 272 w 320"/>
                <a:gd name="T33" fmla="*/ 528 h 656"/>
                <a:gd name="T34" fmla="*/ 272 w 320"/>
                <a:gd name="T35" fmla="*/ 128 h 656"/>
                <a:gd name="T36" fmla="*/ 48 w 320"/>
                <a:gd name="T37" fmla="*/ 128 h 656"/>
                <a:gd name="T38" fmla="*/ 48 w 320"/>
                <a:gd name="T39" fmla="*/ 96 h 656"/>
                <a:gd name="T40" fmla="*/ 272 w 320"/>
                <a:gd name="T41" fmla="*/ 96 h 656"/>
                <a:gd name="T42" fmla="*/ 272 w 320"/>
                <a:gd name="T43" fmla="*/ 12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656">
                  <a:moveTo>
                    <a:pt x="288" y="0"/>
                  </a:moveTo>
                  <a:lnTo>
                    <a:pt x="32" y="0"/>
                  </a:lnTo>
                  <a:cubicBezTo>
                    <a:pt x="15" y="0"/>
                    <a:pt x="0" y="14"/>
                    <a:pt x="0" y="32"/>
                  </a:cubicBezTo>
                  <a:lnTo>
                    <a:pt x="0" y="656"/>
                  </a:lnTo>
                  <a:lnTo>
                    <a:pt x="320" y="656"/>
                  </a:lnTo>
                  <a:lnTo>
                    <a:pt x="320" y="32"/>
                  </a:lnTo>
                  <a:cubicBezTo>
                    <a:pt x="320" y="14"/>
                    <a:pt x="306" y="0"/>
                    <a:pt x="288" y="0"/>
                  </a:cubicBezTo>
                  <a:close/>
                  <a:moveTo>
                    <a:pt x="272" y="592"/>
                  </a:moveTo>
                  <a:lnTo>
                    <a:pt x="48" y="592"/>
                  </a:lnTo>
                  <a:lnTo>
                    <a:pt x="48" y="560"/>
                  </a:lnTo>
                  <a:lnTo>
                    <a:pt x="272" y="560"/>
                  </a:lnTo>
                  <a:lnTo>
                    <a:pt x="272" y="592"/>
                  </a:lnTo>
                  <a:close/>
                  <a:moveTo>
                    <a:pt x="272" y="528"/>
                  </a:moveTo>
                  <a:lnTo>
                    <a:pt x="48" y="528"/>
                  </a:lnTo>
                  <a:lnTo>
                    <a:pt x="48" y="496"/>
                  </a:lnTo>
                  <a:lnTo>
                    <a:pt x="272" y="496"/>
                  </a:lnTo>
                  <a:lnTo>
                    <a:pt x="272" y="528"/>
                  </a:lnTo>
                  <a:close/>
                  <a:moveTo>
                    <a:pt x="272" y="128"/>
                  </a:moveTo>
                  <a:lnTo>
                    <a:pt x="48" y="128"/>
                  </a:lnTo>
                  <a:lnTo>
                    <a:pt x="48" y="96"/>
                  </a:lnTo>
                  <a:lnTo>
                    <a:pt x="272" y="96"/>
                  </a:lnTo>
                  <a:lnTo>
                    <a:pt x="272" y="128"/>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84" name="Group 183"/>
            <p:cNvGrpSpPr/>
            <p:nvPr/>
          </p:nvGrpSpPr>
          <p:grpSpPr>
            <a:xfrm>
              <a:off x="2251966" y="2471288"/>
              <a:ext cx="365760" cy="571442"/>
              <a:chOff x="2713897" y="2471288"/>
              <a:chExt cx="365760" cy="571442"/>
            </a:xfrm>
          </p:grpSpPr>
          <p:grpSp>
            <p:nvGrpSpPr>
              <p:cNvPr id="185" name="Group 184"/>
              <p:cNvGrpSpPr/>
              <p:nvPr/>
            </p:nvGrpSpPr>
            <p:grpSpPr>
              <a:xfrm>
                <a:off x="2713897" y="2471288"/>
                <a:ext cx="365760" cy="571442"/>
                <a:chOff x="3793021" y="2405483"/>
                <a:chExt cx="365760" cy="571442"/>
              </a:xfrm>
            </p:grpSpPr>
            <p:sp>
              <p:nvSpPr>
                <p:cNvPr id="189" name="Freeform 188"/>
                <p:cNvSpPr>
                  <a:spLocks noChangeAspect="1"/>
                </p:cNvSpPr>
                <p:nvPr/>
              </p:nvSpPr>
              <p:spPr bwMode="black">
                <a:xfrm>
                  <a:off x="3793021" y="2613742"/>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lumMod val="95000"/>
                  </a:schemeClr>
                </a:solid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0" name="Freeform 189"/>
                <p:cNvSpPr>
                  <a:spLocks noChangeAspect="1"/>
                </p:cNvSpPr>
                <p:nvPr/>
              </p:nvSpPr>
              <p:spPr bwMode="black">
                <a:xfrm>
                  <a:off x="3793021" y="2405483"/>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lumMod val="95000"/>
                  </a:schemeClr>
                </a:solid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86" name="Group 185"/>
              <p:cNvGrpSpPr/>
              <p:nvPr/>
            </p:nvGrpSpPr>
            <p:grpSpPr>
              <a:xfrm>
                <a:off x="2713897" y="2471288"/>
                <a:ext cx="365760" cy="571442"/>
                <a:chOff x="3009770" y="2405483"/>
                <a:chExt cx="365760" cy="571442"/>
              </a:xfrm>
            </p:grpSpPr>
            <p:sp>
              <p:nvSpPr>
                <p:cNvPr id="187" name="Freeform 186"/>
                <p:cNvSpPr>
                  <a:spLocks noChangeAspect="1"/>
                </p:cNvSpPr>
                <p:nvPr/>
              </p:nvSpPr>
              <p:spPr bwMode="black">
                <a:xfrm>
                  <a:off x="3009770" y="2613742"/>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8" name="Freeform 187"/>
                <p:cNvSpPr>
                  <a:spLocks noChangeAspect="1"/>
                </p:cNvSpPr>
                <p:nvPr/>
              </p:nvSpPr>
              <p:spPr bwMode="black">
                <a:xfrm>
                  <a:off x="3009770" y="2405483"/>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93" name="Rectangle 192"/>
          <p:cNvSpPr/>
          <p:nvPr/>
        </p:nvSpPr>
        <p:spPr>
          <a:xfrm>
            <a:off x="1937225" y="5993320"/>
            <a:ext cx="1577979" cy="300595"/>
          </a:xfrm>
          <a:prstGeom prst="rect">
            <a:avLst/>
          </a:prstGeom>
          <a:solidFill>
            <a:schemeClr val="bg2">
              <a:lumMod val="50000"/>
            </a:schemeClr>
          </a:solidFill>
          <a:ln w="10795" cap="flat" cmpd="sng" algn="ctr">
            <a:noFill/>
            <a:prstDash val="solid"/>
          </a:ln>
          <a:effectLst/>
        </p:spPr>
        <p:txBody>
          <a:bodyPr rtlCol="0" anchor="ctr"/>
          <a:lstStyle/>
          <a:p>
            <a:pPr marL="0" marR="0" lvl="0" indent="0" algn="ctr" defTabSz="931863"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Segoe UI"/>
                <a:ea typeface="+mn-ea"/>
                <a:cs typeface="+mn-cs"/>
              </a:rPr>
              <a:t>Primary</a:t>
            </a:r>
          </a:p>
        </p:txBody>
      </p:sp>
      <p:sp>
        <p:nvSpPr>
          <p:cNvPr id="195" name="Rectangle 194"/>
          <p:cNvSpPr/>
          <p:nvPr/>
        </p:nvSpPr>
        <p:spPr>
          <a:xfrm>
            <a:off x="8376647" y="6110960"/>
            <a:ext cx="1577979" cy="300595"/>
          </a:xfrm>
          <a:prstGeom prst="rect">
            <a:avLst/>
          </a:prstGeom>
          <a:solidFill>
            <a:schemeClr val="bg2">
              <a:lumMod val="50000"/>
            </a:schemeClr>
          </a:solidFill>
          <a:ln w="10795" cap="flat" cmpd="sng" algn="ctr">
            <a:noFill/>
            <a:prstDash val="solid"/>
          </a:ln>
          <a:effectLst/>
        </p:spPr>
        <p:txBody>
          <a:bodyPr rtlCol="0" anchor="ctr"/>
          <a:lstStyle/>
          <a:p>
            <a:pPr marL="0" marR="0" lvl="0" indent="0" algn="ctr" defTabSz="931863"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Segoe UI"/>
                <a:ea typeface="+mn-ea"/>
                <a:cs typeface="+mn-cs"/>
              </a:rPr>
              <a:t>Secondary</a:t>
            </a:r>
          </a:p>
        </p:txBody>
      </p:sp>
      <p:grpSp>
        <p:nvGrpSpPr>
          <p:cNvPr id="204" name="Group 203"/>
          <p:cNvGrpSpPr/>
          <p:nvPr/>
        </p:nvGrpSpPr>
        <p:grpSpPr>
          <a:xfrm rot="1341152">
            <a:off x="9560694" y="5310039"/>
            <a:ext cx="628409" cy="628409"/>
            <a:chOff x="9278794" y="5130758"/>
            <a:chExt cx="842053" cy="842053"/>
          </a:xfrm>
        </p:grpSpPr>
        <p:sp>
          <p:nvSpPr>
            <p:cNvPr id="199" name="Freeform 30"/>
            <p:cNvSpPr>
              <a:spLocks/>
            </p:cNvSpPr>
            <p:nvPr/>
          </p:nvSpPr>
          <p:spPr bwMode="auto">
            <a:xfrm>
              <a:off x="9520291" y="5130758"/>
              <a:ext cx="461394" cy="421027"/>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chemeClr val="tx2">
                <a:lumMod val="50000"/>
              </a:schemeClr>
            </a:solidFill>
            <a:ln w="12700">
              <a:solidFill>
                <a:schemeClr val="bg1"/>
              </a:solidFill>
            </a:ln>
          </p:spPr>
          <p:txBody>
            <a:bodyPr vert="horz" wrap="square" lIns="91440" tIns="45720" rIns="91440" bIns="45720" numCol="1" anchor="t" anchorCtr="0" compatLnSpc="1">
              <a:prstTxWarp prst="textNoShape">
                <a:avLst/>
              </a:prstTxWarp>
            </a:bodyPr>
            <a:lstStyle/>
            <a:p>
              <a:endParaRPr lang="en-US" dirty="0">
                <a:solidFill>
                  <a:schemeClr val="tx1">
                    <a:lumMod val="50000"/>
                  </a:schemeClr>
                </a:solidFill>
              </a:endParaRPr>
            </a:p>
          </p:txBody>
        </p:sp>
        <p:sp>
          <p:nvSpPr>
            <p:cNvPr id="200" name="Freeform 31"/>
            <p:cNvSpPr>
              <a:spLocks/>
            </p:cNvSpPr>
            <p:nvPr/>
          </p:nvSpPr>
          <p:spPr bwMode="auto">
            <a:xfrm>
              <a:off x="9699821" y="5239821"/>
              <a:ext cx="389157" cy="311964"/>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chemeClr val="tx2">
                <a:lumMod val="75000"/>
              </a:schemeClr>
            </a:solidFill>
            <a:ln w="12700">
              <a:solidFill>
                <a:schemeClr val="bg1"/>
              </a:solidFill>
            </a:ln>
          </p:spPr>
          <p:txBody>
            <a:bodyPr vert="horz" wrap="square" lIns="91440" tIns="45720" rIns="91440" bIns="45720" numCol="1" anchor="t" anchorCtr="0" compatLnSpc="1">
              <a:prstTxWarp prst="textNoShape">
                <a:avLst/>
              </a:prstTxWarp>
            </a:bodyPr>
            <a:lstStyle/>
            <a:p>
              <a:endParaRPr lang="en-US" dirty="0">
                <a:solidFill>
                  <a:schemeClr val="tx1">
                    <a:lumMod val="50000"/>
                  </a:schemeClr>
                </a:solidFill>
              </a:endParaRPr>
            </a:p>
          </p:txBody>
        </p:sp>
        <p:sp>
          <p:nvSpPr>
            <p:cNvPr id="201" name="Freeform 32"/>
            <p:cNvSpPr>
              <a:spLocks/>
            </p:cNvSpPr>
            <p:nvPr/>
          </p:nvSpPr>
          <p:spPr bwMode="auto">
            <a:xfrm>
              <a:off x="9278794" y="5170771"/>
              <a:ext cx="421027" cy="676333"/>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chemeClr val="tx2">
                <a:lumMod val="75000"/>
              </a:schemeClr>
            </a:solidFill>
            <a:ln w="12700">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50"/>
                </a:solidFill>
              </a:endParaRPr>
            </a:p>
          </p:txBody>
        </p:sp>
        <p:sp>
          <p:nvSpPr>
            <p:cNvPr id="202" name="Freeform 33"/>
            <p:cNvSpPr>
              <a:spLocks/>
            </p:cNvSpPr>
            <p:nvPr/>
          </p:nvSpPr>
          <p:spPr bwMode="auto">
            <a:xfrm>
              <a:off x="9399543" y="5391377"/>
              <a:ext cx="721304" cy="581434"/>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C00000"/>
            </a:solidFill>
            <a:ln w="12700">
              <a:solidFill>
                <a:schemeClr val="bg1"/>
              </a:solid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50000"/>
                  </a:schemeClr>
                </a:solidFill>
              </a:endParaRPr>
            </a:p>
          </p:txBody>
        </p:sp>
      </p:grpSp>
      <p:grpSp>
        <p:nvGrpSpPr>
          <p:cNvPr id="216" name="Group 215"/>
          <p:cNvGrpSpPr/>
          <p:nvPr/>
        </p:nvGrpSpPr>
        <p:grpSpPr>
          <a:xfrm>
            <a:off x="8624373" y="2006349"/>
            <a:ext cx="1064498" cy="1089521"/>
            <a:chOff x="10082213" y="1198563"/>
            <a:chExt cx="877888" cy="898524"/>
          </a:xfrm>
        </p:grpSpPr>
        <p:sp>
          <p:nvSpPr>
            <p:cNvPr id="210" name="Freeform 45"/>
            <p:cNvSpPr>
              <a:spLocks noEditPoints="1"/>
            </p:cNvSpPr>
            <p:nvPr/>
          </p:nvSpPr>
          <p:spPr bwMode="auto">
            <a:xfrm>
              <a:off x="10082213" y="1854200"/>
              <a:ext cx="877888" cy="242887"/>
            </a:xfrm>
            <a:custGeom>
              <a:avLst/>
              <a:gdLst>
                <a:gd name="T0" fmla="*/ 50 w 752"/>
                <a:gd name="T1" fmla="*/ 0 h 207"/>
                <a:gd name="T2" fmla="*/ 0 w 752"/>
                <a:gd name="T3" fmla="*/ 48 h 207"/>
                <a:gd name="T4" fmla="*/ 0 w 752"/>
                <a:gd name="T5" fmla="*/ 207 h 207"/>
                <a:gd name="T6" fmla="*/ 752 w 752"/>
                <a:gd name="T7" fmla="*/ 207 h 207"/>
                <a:gd name="T8" fmla="*/ 752 w 752"/>
                <a:gd name="T9" fmla="*/ 48 h 207"/>
                <a:gd name="T10" fmla="*/ 702 w 752"/>
                <a:gd name="T11" fmla="*/ 0 h 207"/>
                <a:gd name="T12" fmla="*/ 50 w 752"/>
                <a:gd name="T13" fmla="*/ 0 h 207"/>
                <a:gd name="T14" fmla="*/ 689 w 752"/>
                <a:gd name="T15" fmla="*/ 89 h 207"/>
                <a:gd name="T16" fmla="*/ 663 w 752"/>
                <a:gd name="T17" fmla="*/ 64 h 207"/>
                <a:gd name="T18" fmla="*/ 689 w 752"/>
                <a:gd name="T19" fmla="*/ 40 h 207"/>
                <a:gd name="T20" fmla="*/ 714 w 752"/>
                <a:gd name="T21" fmla="*/ 64 h 207"/>
                <a:gd name="T22" fmla="*/ 689 w 752"/>
                <a:gd name="T23" fmla="*/ 8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2" h="207">
                  <a:moveTo>
                    <a:pt x="50" y="0"/>
                  </a:moveTo>
                  <a:cubicBezTo>
                    <a:pt x="25" y="0"/>
                    <a:pt x="0" y="24"/>
                    <a:pt x="0" y="48"/>
                  </a:cubicBezTo>
                  <a:lnTo>
                    <a:pt x="0" y="207"/>
                  </a:lnTo>
                  <a:lnTo>
                    <a:pt x="752" y="207"/>
                  </a:lnTo>
                  <a:lnTo>
                    <a:pt x="752" y="48"/>
                  </a:lnTo>
                  <a:cubicBezTo>
                    <a:pt x="752" y="24"/>
                    <a:pt x="727" y="0"/>
                    <a:pt x="702" y="0"/>
                  </a:cubicBezTo>
                  <a:lnTo>
                    <a:pt x="50" y="0"/>
                  </a:lnTo>
                  <a:close/>
                  <a:moveTo>
                    <a:pt x="689" y="89"/>
                  </a:moveTo>
                  <a:cubicBezTo>
                    <a:pt x="675" y="89"/>
                    <a:pt x="663" y="78"/>
                    <a:pt x="663" y="64"/>
                  </a:cubicBezTo>
                  <a:cubicBezTo>
                    <a:pt x="663" y="51"/>
                    <a:pt x="675" y="40"/>
                    <a:pt x="689" y="40"/>
                  </a:cubicBezTo>
                  <a:cubicBezTo>
                    <a:pt x="702" y="40"/>
                    <a:pt x="714" y="51"/>
                    <a:pt x="714" y="64"/>
                  </a:cubicBezTo>
                  <a:cubicBezTo>
                    <a:pt x="714" y="78"/>
                    <a:pt x="702" y="89"/>
                    <a:pt x="689" y="8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46"/>
            <p:cNvSpPr>
              <a:spLocks/>
            </p:cNvSpPr>
            <p:nvPr/>
          </p:nvSpPr>
          <p:spPr bwMode="auto">
            <a:xfrm>
              <a:off x="10344151" y="1198563"/>
              <a:ext cx="354013" cy="469900"/>
            </a:xfrm>
            <a:custGeom>
              <a:avLst/>
              <a:gdLst>
                <a:gd name="T0" fmla="*/ 82 w 223"/>
                <a:gd name="T1" fmla="*/ 199 h 296"/>
                <a:gd name="T2" fmla="*/ 0 w 223"/>
                <a:gd name="T3" fmla="*/ 116 h 296"/>
                <a:gd name="T4" fmla="*/ 0 w 223"/>
                <a:gd name="T5" fmla="*/ 185 h 296"/>
                <a:gd name="T6" fmla="*/ 111 w 223"/>
                <a:gd name="T7" fmla="*/ 296 h 296"/>
                <a:gd name="T8" fmla="*/ 223 w 223"/>
                <a:gd name="T9" fmla="*/ 185 h 296"/>
                <a:gd name="T10" fmla="*/ 223 w 223"/>
                <a:gd name="T11" fmla="*/ 116 h 296"/>
                <a:gd name="T12" fmla="*/ 141 w 223"/>
                <a:gd name="T13" fmla="*/ 199 h 296"/>
                <a:gd name="T14" fmla="*/ 141 w 223"/>
                <a:gd name="T15" fmla="*/ 0 h 296"/>
                <a:gd name="T16" fmla="*/ 82 w 223"/>
                <a:gd name="T17" fmla="*/ 0 h 296"/>
                <a:gd name="T18" fmla="*/ 82 w 223"/>
                <a:gd name="T19" fmla="*/ 19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96">
                  <a:moveTo>
                    <a:pt x="82" y="199"/>
                  </a:moveTo>
                  <a:lnTo>
                    <a:pt x="0" y="116"/>
                  </a:lnTo>
                  <a:lnTo>
                    <a:pt x="0" y="185"/>
                  </a:lnTo>
                  <a:lnTo>
                    <a:pt x="111" y="296"/>
                  </a:lnTo>
                  <a:lnTo>
                    <a:pt x="223" y="185"/>
                  </a:lnTo>
                  <a:lnTo>
                    <a:pt x="223" y="116"/>
                  </a:lnTo>
                  <a:lnTo>
                    <a:pt x="141" y="199"/>
                  </a:lnTo>
                  <a:lnTo>
                    <a:pt x="141" y="0"/>
                  </a:lnTo>
                  <a:lnTo>
                    <a:pt x="82" y="0"/>
                  </a:lnTo>
                  <a:lnTo>
                    <a:pt x="82" y="19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2" name="Freeform 47"/>
            <p:cNvSpPr>
              <a:spLocks/>
            </p:cNvSpPr>
            <p:nvPr/>
          </p:nvSpPr>
          <p:spPr bwMode="auto">
            <a:xfrm>
              <a:off x="10126663" y="1647825"/>
              <a:ext cx="788988" cy="168275"/>
            </a:xfrm>
            <a:custGeom>
              <a:avLst/>
              <a:gdLst>
                <a:gd name="T0" fmla="*/ 419 w 497"/>
                <a:gd name="T1" fmla="*/ 0 h 106"/>
                <a:gd name="T2" fmla="*/ 295 w 497"/>
                <a:gd name="T3" fmla="*/ 0 h 106"/>
                <a:gd name="T4" fmla="*/ 265 w 497"/>
                <a:gd name="T5" fmla="*/ 30 h 106"/>
                <a:gd name="T6" fmla="*/ 248 w 497"/>
                <a:gd name="T7" fmla="*/ 46 h 106"/>
                <a:gd name="T8" fmla="*/ 232 w 497"/>
                <a:gd name="T9" fmla="*/ 30 h 106"/>
                <a:gd name="T10" fmla="*/ 202 w 497"/>
                <a:gd name="T11" fmla="*/ 0 h 106"/>
                <a:gd name="T12" fmla="*/ 79 w 497"/>
                <a:gd name="T13" fmla="*/ 0 h 106"/>
                <a:gd name="T14" fmla="*/ 0 w 497"/>
                <a:gd name="T15" fmla="*/ 106 h 106"/>
                <a:gd name="T16" fmla="*/ 497 w 497"/>
                <a:gd name="T17" fmla="*/ 106 h 106"/>
                <a:gd name="T18" fmla="*/ 419 w 497"/>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106">
                  <a:moveTo>
                    <a:pt x="419" y="0"/>
                  </a:moveTo>
                  <a:lnTo>
                    <a:pt x="295" y="0"/>
                  </a:lnTo>
                  <a:lnTo>
                    <a:pt x="265" y="30"/>
                  </a:lnTo>
                  <a:lnTo>
                    <a:pt x="248" y="46"/>
                  </a:lnTo>
                  <a:lnTo>
                    <a:pt x="232" y="30"/>
                  </a:lnTo>
                  <a:lnTo>
                    <a:pt x="202" y="0"/>
                  </a:lnTo>
                  <a:lnTo>
                    <a:pt x="79" y="0"/>
                  </a:lnTo>
                  <a:lnTo>
                    <a:pt x="0" y="106"/>
                  </a:lnTo>
                  <a:lnTo>
                    <a:pt x="497" y="106"/>
                  </a:lnTo>
                  <a:lnTo>
                    <a:pt x="41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4189643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500"/>
                                        <p:tgtEl>
                                          <p:spTgt spid="165"/>
                                        </p:tgtEl>
                                      </p:cBhvr>
                                    </p:animEffect>
                                  </p:childTnLst>
                                </p:cTn>
                              </p:par>
                              <p:par>
                                <p:cTn id="8" presetID="10" presetClass="entr" presetSubtype="0" fill="hold"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500"/>
                                        <p:tgtEl>
                                          <p:spTgt spid="130"/>
                                        </p:tgtEl>
                                      </p:cBhvr>
                                    </p:animEffect>
                                  </p:childTnLst>
                                </p:cTn>
                              </p:par>
                              <p:par>
                                <p:cTn id="11" presetID="10" presetClass="entr" presetSubtype="0" fill="hold" nodeType="withEffect">
                                  <p:stCondLst>
                                    <p:cond delay="0"/>
                                  </p:stCondLst>
                                  <p:childTnLst>
                                    <p:set>
                                      <p:cBhvr>
                                        <p:cTn id="12" dur="1" fill="hold">
                                          <p:stCondLst>
                                            <p:cond delay="0"/>
                                          </p:stCondLst>
                                        </p:cTn>
                                        <p:tgtEl>
                                          <p:spTgt spid="169"/>
                                        </p:tgtEl>
                                        <p:attrNameLst>
                                          <p:attrName>style.visibility</p:attrName>
                                        </p:attrNameLst>
                                      </p:cBhvr>
                                      <p:to>
                                        <p:strVal val="visible"/>
                                      </p:to>
                                    </p:set>
                                    <p:animEffect transition="in" filter="fade">
                                      <p:cBhvr>
                                        <p:cTn id="13" dur="500"/>
                                        <p:tgtEl>
                                          <p:spTgt spid="169"/>
                                        </p:tgtEl>
                                      </p:cBhvr>
                                    </p:animEffect>
                                  </p:childTnLst>
                                </p:cTn>
                              </p:par>
                              <p:par>
                                <p:cTn id="14" presetID="10" presetClass="entr" presetSubtype="0" fill="hold" nodeType="withEffect">
                                  <p:stCondLst>
                                    <p:cond delay="0"/>
                                  </p:stCondLst>
                                  <p:childTnLst>
                                    <p:set>
                                      <p:cBhvr>
                                        <p:cTn id="15" dur="1" fill="hold">
                                          <p:stCondLst>
                                            <p:cond delay="0"/>
                                          </p:stCondLst>
                                        </p:cTn>
                                        <p:tgtEl>
                                          <p:spTgt spid="216"/>
                                        </p:tgtEl>
                                        <p:attrNameLst>
                                          <p:attrName>style.visibility</p:attrName>
                                        </p:attrNameLst>
                                      </p:cBhvr>
                                      <p:to>
                                        <p:strVal val="visible"/>
                                      </p:to>
                                    </p:set>
                                    <p:animEffect transition="in" filter="fade">
                                      <p:cBhvr>
                                        <p:cTn id="16" dur="500"/>
                                        <p:tgtEl>
                                          <p:spTgt spid="2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7"/>
                                        </p:tgtEl>
                                        <p:attrNameLst>
                                          <p:attrName>style.visibility</p:attrName>
                                        </p:attrNameLst>
                                      </p:cBhvr>
                                      <p:to>
                                        <p:strVal val="visible"/>
                                      </p:to>
                                    </p:set>
                                    <p:animEffect transition="in" filter="fade">
                                      <p:cBhvr>
                                        <p:cTn id="19" dur="500"/>
                                        <p:tgtEl>
                                          <p:spTgt spid="17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76"/>
                                        </p:tgtEl>
                                        <p:attrNameLst>
                                          <p:attrName>style.visibility</p:attrName>
                                        </p:attrNameLst>
                                      </p:cBhvr>
                                      <p:to>
                                        <p:strVal val="visible"/>
                                      </p:to>
                                    </p:set>
                                    <p:animEffect transition="in" filter="fade">
                                      <p:cBhvr>
                                        <p:cTn id="23" dur="500"/>
                                        <p:tgtEl>
                                          <p:spTgt spid="17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5"/>
                                        </p:tgtEl>
                                        <p:attrNameLst>
                                          <p:attrName>style.visibility</p:attrName>
                                        </p:attrNameLst>
                                      </p:cBhvr>
                                      <p:to>
                                        <p:strVal val="visible"/>
                                      </p:to>
                                    </p:set>
                                    <p:animEffect transition="in" filter="fade">
                                      <p:cBhvr>
                                        <p:cTn id="28" dur="500"/>
                                        <p:tgtEl>
                                          <p:spTgt spid="135"/>
                                        </p:tgtEl>
                                      </p:cBhvr>
                                    </p:animEffect>
                                  </p:childTnLst>
                                </p:cTn>
                              </p:par>
                              <p:par>
                                <p:cTn id="29" presetID="10" presetClass="entr" presetSubtype="0" fill="hold" nodeType="withEffect">
                                  <p:stCondLst>
                                    <p:cond delay="0"/>
                                  </p:stCondLst>
                                  <p:childTnLst>
                                    <p:set>
                                      <p:cBhvr>
                                        <p:cTn id="30" dur="1" fill="hold">
                                          <p:stCondLst>
                                            <p:cond delay="0"/>
                                          </p:stCondLst>
                                        </p:cTn>
                                        <p:tgtEl>
                                          <p:spTgt spid="136"/>
                                        </p:tgtEl>
                                        <p:attrNameLst>
                                          <p:attrName>style.visibility</p:attrName>
                                        </p:attrNameLst>
                                      </p:cBhvr>
                                      <p:to>
                                        <p:strVal val="visible"/>
                                      </p:to>
                                    </p:set>
                                    <p:animEffect transition="in" filter="fade">
                                      <p:cBhvr>
                                        <p:cTn id="31" dur="500"/>
                                        <p:tgtEl>
                                          <p:spTgt spid="1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8"/>
                                        </p:tgtEl>
                                        <p:attrNameLst>
                                          <p:attrName>style.visibility</p:attrName>
                                        </p:attrNameLst>
                                      </p:cBhvr>
                                      <p:to>
                                        <p:strVal val="visible"/>
                                      </p:to>
                                    </p:set>
                                    <p:animEffect transition="in" filter="fade">
                                      <p:cBhvr>
                                        <p:cTn id="34" dur="500"/>
                                        <p:tgtEl>
                                          <p:spTgt spid="178"/>
                                        </p:tgtEl>
                                      </p:cBhvr>
                                    </p:animEffect>
                                  </p:childTnLst>
                                </p:cTn>
                              </p:par>
                              <p:par>
                                <p:cTn id="35" presetID="10" presetClass="entr" presetSubtype="0" fill="hold" nodeType="with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par>
                                <p:cTn id="38" presetID="42" presetClass="path" presetSubtype="0" accel="50000" decel="50000" fill="hold" nodeType="withEffect">
                                  <p:stCondLst>
                                    <p:cond delay="0"/>
                                  </p:stCondLst>
                                  <p:childTnLst>
                                    <p:animMotion origin="layout" path="M -2.43809E-6 -2.197E-6 L 0.49553 -0.00454 " pathEditMode="relative" rAng="0" ptsTypes="AA">
                                      <p:cBhvr>
                                        <p:cTn id="39" dur="2000" fill="hold"/>
                                        <p:tgtEl>
                                          <p:spTgt spid="136"/>
                                        </p:tgtEl>
                                        <p:attrNameLst>
                                          <p:attrName>ppt_x</p:attrName>
                                          <p:attrName>ppt_y</p:attrName>
                                        </p:attrNameLst>
                                      </p:cBhvr>
                                      <p:rCtr x="24777" y="-227"/>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500"/>
                                        <p:tgtEl>
                                          <p:spTgt spid="14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3"/>
                                        </p:tgtEl>
                                        <p:attrNameLst>
                                          <p:attrName>style.visibility</p:attrName>
                                        </p:attrNameLst>
                                      </p:cBhvr>
                                      <p:to>
                                        <p:strVal val="visible"/>
                                      </p:to>
                                    </p:set>
                                    <p:animEffect transition="in" filter="fade">
                                      <p:cBhvr>
                                        <p:cTn id="47" dur="500"/>
                                        <p:tgtEl>
                                          <p:spTgt spid="193"/>
                                        </p:tgtEl>
                                      </p:cBhvr>
                                    </p:animEffect>
                                  </p:childTnLst>
                                </p:cTn>
                              </p:par>
                              <p:par>
                                <p:cTn id="48" presetID="10" presetClass="entr" presetSubtype="0" fill="hold" nodeType="withEffect">
                                  <p:stCondLst>
                                    <p:cond delay="0"/>
                                  </p:stCondLst>
                                  <p:childTnLst>
                                    <p:set>
                                      <p:cBhvr>
                                        <p:cTn id="49" dur="1" fill="hold">
                                          <p:stCondLst>
                                            <p:cond delay="0"/>
                                          </p:stCondLst>
                                        </p:cTn>
                                        <p:tgtEl>
                                          <p:spTgt spid="181"/>
                                        </p:tgtEl>
                                        <p:attrNameLst>
                                          <p:attrName>style.visibility</p:attrName>
                                        </p:attrNameLst>
                                      </p:cBhvr>
                                      <p:to>
                                        <p:strVal val="visible"/>
                                      </p:to>
                                    </p:set>
                                    <p:animEffect transition="in" filter="fade">
                                      <p:cBhvr>
                                        <p:cTn id="50" dur="500"/>
                                        <p:tgtEl>
                                          <p:spTgt spid="18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0"/>
                                        </p:tgtEl>
                                        <p:attrNameLst>
                                          <p:attrName>style.visibility</p:attrName>
                                        </p:attrNameLst>
                                      </p:cBhvr>
                                      <p:to>
                                        <p:strVal val="visible"/>
                                      </p:to>
                                    </p:set>
                                    <p:animEffect transition="in" filter="fade">
                                      <p:cBhvr>
                                        <p:cTn id="53" dur="500"/>
                                        <p:tgtEl>
                                          <p:spTgt spid="180"/>
                                        </p:tgtEl>
                                      </p:cBhvr>
                                    </p:animEffect>
                                  </p:childTnLst>
                                </p:cTn>
                              </p:par>
                              <p:par>
                                <p:cTn id="54" presetID="10" presetClass="entr" presetSubtype="0" fill="hold" nodeType="withEffect">
                                  <p:stCondLst>
                                    <p:cond delay="0"/>
                                  </p:stCondLst>
                                  <p:childTnLst>
                                    <p:set>
                                      <p:cBhvr>
                                        <p:cTn id="55" dur="1" fill="hold">
                                          <p:stCondLst>
                                            <p:cond delay="0"/>
                                          </p:stCondLst>
                                        </p:cTn>
                                        <p:tgtEl>
                                          <p:spTgt spid="204"/>
                                        </p:tgtEl>
                                        <p:attrNameLst>
                                          <p:attrName>style.visibility</p:attrName>
                                        </p:attrNameLst>
                                      </p:cBhvr>
                                      <p:to>
                                        <p:strVal val="visible"/>
                                      </p:to>
                                    </p:set>
                                    <p:animEffect transition="in" filter="fade">
                                      <p:cBhvr>
                                        <p:cTn id="56" dur="500"/>
                                        <p:tgtEl>
                                          <p:spTgt spid="204"/>
                                        </p:tgtEl>
                                      </p:cBhvr>
                                    </p:animEffect>
                                  </p:childTnLst>
                                </p:cTn>
                              </p:par>
                              <p:par>
                                <p:cTn id="57" presetID="10" presetClass="entr" presetSubtype="0" fill="hold" nodeType="withEffect">
                                  <p:stCondLst>
                                    <p:cond delay="0"/>
                                  </p:stCondLst>
                                  <p:childTnLst>
                                    <p:set>
                                      <p:cBhvr>
                                        <p:cTn id="58" dur="1" fill="hold">
                                          <p:stCondLst>
                                            <p:cond delay="0"/>
                                          </p:stCondLst>
                                        </p:cTn>
                                        <p:tgtEl>
                                          <p:spTgt spid="182"/>
                                        </p:tgtEl>
                                        <p:attrNameLst>
                                          <p:attrName>style.visibility</p:attrName>
                                        </p:attrNameLst>
                                      </p:cBhvr>
                                      <p:to>
                                        <p:strVal val="visible"/>
                                      </p:to>
                                    </p:set>
                                    <p:animEffect transition="in" filter="fade">
                                      <p:cBhvr>
                                        <p:cTn id="59" dur="500"/>
                                        <p:tgtEl>
                                          <p:spTgt spid="18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5"/>
                                        </p:tgtEl>
                                        <p:attrNameLst>
                                          <p:attrName>style.visibility</p:attrName>
                                        </p:attrNameLst>
                                      </p:cBhvr>
                                      <p:to>
                                        <p:strVal val="visible"/>
                                      </p:to>
                                    </p:set>
                                    <p:animEffect transition="in" filter="fade">
                                      <p:cBhvr>
                                        <p:cTn id="62"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65" grpId="0"/>
      <p:bldP spid="176" grpId="0"/>
      <p:bldP spid="177" grpId="0"/>
      <p:bldP spid="178" grpId="0"/>
      <p:bldP spid="180" grpId="0"/>
      <p:bldP spid="193" grpId="0" animBg="1"/>
      <p:bldP spid="19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81594" y="3865802"/>
            <a:ext cx="3931920" cy="2636619"/>
          </a:xfrm>
          <a:prstGeom prst="rect">
            <a:avLst/>
          </a:prstGeom>
        </p:spPr>
        <p:txBody>
          <a:bodyPr wrap="square" lIns="182880" rIns="182880">
            <a:spAutoFit/>
          </a:bodyPr>
          <a:lstStyle/>
          <a:p>
            <a:pPr>
              <a:spcAft>
                <a:spcPts val="1000"/>
              </a:spcAft>
            </a:pPr>
            <a:r>
              <a:rPr lang="en-US" sz="2400" dirty="0">
                <a:solidFill>
                  <a:schemeClr val="tx2"/>
                </a:solidFill>
                <a:latin typeface="Segoe UI Light" panose="020B0502040204020203" pitchFamily="34" charset="0"/>
                <a:ea typeface="Times New Roman" panose="02020603050405020304" pitchFamily="18" charset="0"/>
                <a:cs typeface="Segoe UI Light" panose="020B0502040204020203" pitchFamily="34" charset="0"/>
              </a:rPr>
              <a:t>Managed backup</a:t>
            </a:r>
          </a:p>
          <a:p>
            <a:pPr marR="0">
              <a:spcBef>
                <a:spcPts val="0"/>
              </a:spcBef>
              <a:spcAft>
                <a:spcPts val="1000"/>
              </a:spcAft>
            </a:pPr>
            <a:r>
              <a:rPr lang="en-US" sz="1800" dirty="0">
                <a:latin typeface="Segoe UI" panose="020B0502040204020203" pitchFamily="34" charset="0"/>
                <a:ea typeface="Times New Roman" panose="02020603050405020304" pitchFamily="18" charset="0"/>
                <a:cs typeface="Segoe UI" panose="020B0502040204020203" pitchFamily="34" charset="0"/>
              </a:rPr>
              <a:t>Granular control of the backup </a:t>
            </a:r>
            <a:r>
              <a:rPr lang="en-US" sz="1800" dirty="0" smtClean="0">
                <a:latin typeface="Segoe UI" panose="020B0502040204020203" pitchFamily="34" charset="0"/>
                <a:ea typeface="Times New Roman" panose="02020603050405020304" pitchFamily="18" charset="0"/>
                <a:cs typeface="Segoe UI" panose="020B0502040204020203" pitchFamily="34" charset="0"/>
              </a:rPr>
              <a:t>schedule</a:t>
            </a:r>
            <a:endParaRPr lang="en-US" sz="1800" dirty="0">
              <a:latin typeface="Segoe UI" panose="020B0502040204020203" pitchFamily="34" charset="0"/>
              <a:ea typeface="Times New Roman" panose="02020603050405020304" pitchFamily="18" charset="0"/>
              <a:cs typeface="Segoe UI" panose="020B0502040204020203" pitchFamily="34" charset="0"/>
            </a:endParaRPr>
          </a:p>
          <a:p>
            <a:pPr marR="0">
              <a:spcBef>
                <a:spcPts val="0"/>
              </a:spcBef>
              <a:spcAft>
                <a:spcPts val="1000"/>
              </a:spcAft>
            </a:pPr>
            <a:r>
              <a:rPr lang="en-US" dirty="0">
                <a:latin typeface="Segoe UI" panose="020B0502040204020203" pitchFamily="34" charset="0"/>
                <a:ea typeface="Times New Roman" panose="02020603050405020304" pitchFamily="18" charset="0"/>
                <a:cs typeface="Segoe UI" panose="020B0502040204020203" pitchFamily="34" charset="0"/>
              </a:rPr>
              <a:t>L</a:t>
            </a:r>
            <a:r>
              <a:rPr lang="en-US" sz="1800" dirty="0" smtClean="0">
                <a:latin typeface="Segoe UI" panose="020B0502040204020203" pitchFamily="34" charset="0"/>
                <a:ea typeface="Times New Roman" panose="02020603050405020304" pitchFamily="18" charset="0"/>
                <a:cs typeface="Segoe UI" panose="020B0502040204020203" pitchFamily="34" charset="0"/>
              </a:rPr>
              <a:t>ocal staging </a:t>
            </a:r>
            <a:r>
              <a:rPr lang="en-US" sz="1800" dirty="0">
                <a:latin typeface="Segoe UI" panose="020B0502040204020203" pitchFamily="34" charset="0"/>
                <a:ea typeface="Times New Roman" panose="02020603050405020304" pitchFamily="18" charset="0"/>
                <a:cs typeface="Segoe UI" panose="020B0502040204020203" pitchFamily="34" charset="0"/>
              </a:rPr>
              <a:t>for faster recovery and </a:t>
            </a:r>
            <a:r>
              <a:rPr lang="en-US" sz="1800" dirty="0" smtClean="0">
                <a:latin typeface="Segoe UI" panose="020B0502040204020203" pitchFamily="34" charset="0"/>
                <a:ea typeface="Times New Roman" panose="02020603050405020304" pitchFamily="18" charset="0"/>
                <a:cs typeface="Segoe UI" panose="020B0502040204020203" pitchFamily="34" charset="0"/>
              </a:rPr>
              <a:t>greater network resiliency</a:t>
            </a:r>
            <a:endParaRPr lang="en-US" sz="1800" dirty="0">
              <a:latin typeface="Segoe UI" panose="020B0502040204020203" pitchFamily="34" charset="0"/>
              <a:ea typeface="Times New Roman" panose="02020603050405020304" pitchFamily="18" charset="0"/>
              <a:cs typeface="Segoe UI" panose="020B0502040204020203" pitchFamily="34" charset="0"/>
            </a:endParaRPr>
          </a:p>
          <a:p>
            <a:pPr marR="0">
              <a:spcBef>
                <a:spcPts val="0"/>
              </a:spcBef>
              <a:spcAft>
                <a:spcPts val="1000"/>
              </a:spcAft>
            </a:pPr>
            <a:r>
              <a:rPr lang="en-US" dirty="0">
                <a:latin typeface="Segoe UI" panose="020B0502040204020203" pitchFamily="34" charset="0"/>
                <a:ea typeface="Times New Roman" panose="02020603050405020304" pitchFamily="18" charset="0"/>
                <a:cs typeface="Segoe UI" panose="020B0502040204020203" pitchFamily="34" charset="0"/>
              </a:rPr>
              <a:t>S</a:t>
            </a:r>
            <a:r>
              <a:rPr lang="en-US" sz="1800" dirty="0" smtClean="0">
                <a:latin typeface="Segoe UI" panose="020B0502040204020203" pitchFamily="34" charset="0"/>
                <a:ea typeface="Times New Roman" panose="02020603050405020304" pitchFamily="18" charset="0"/>
                <a:cs typeface="Segoe UI" panose="020B0502040204020203" pitchFamily="34" charset="0"/>
              </a:rPr>
              <a:t>ystem database support</a:t>
            </a:r>
            <a:endParaRPr lang="en-US" sz="1800" dirty="0">
              <a:latin typeface="Segoe UI" panose="020B0502040204020203" pitchFamily="34" charset="0"/>
              <a:ea typeface="Times New Roman" panose="02020603050405020304" pitchFamily="18" charset="0"/>
              <a:cs typeface="Segoe UI" panose="020B0502040204020203" pitchFamily="34" charset="0"/>
            </a:endParaRPr>
          </a:p>
          <a:p>
            <a:pPr marR="0">
              <a:spcBef>
                <a:spcPts val="0"/>
              </a:spcBef>
              <a:spcAft>
                <a:spcPts val="1000"/>
              </a:spcAft>
            </a:pPr>
            <a:r>
              <a:rPr lang="en-US" sz="1800" dirty="0" smtClean="0">
                <a:latin typeface="Segoe UI" panose="020B0502040204020203" pitchFamily="34" charset="0"/>
                <a:ea typeface="Times New Roman" panose="02020603050405020304" pitchFamily="18" charset="0"/>
                <a:cs typeface="Segoe UI" panose="020B0502040204020203" pitchFamily="34" charset="0"/>
              </a:rPr>
              <a:t>Simple </a:t>
            </a:r>
            <a:r>
              <a:rPr lang="en-US" sz="1800" dirty="0">
                <a:latin typeface="Segoe UI" panose="020B0502040204020203" pitchFamily="34" charset="0"/>
                <a:ea typeface="Times New Roman" panose="02020603050405020304" pitchFamily="18" charset="0"/>
                <a:cs typeface="Segoe UI" panose="020B0502040204020203" pitchFamily="34" charset="0"/>
              </a:rPr>
              <a:t>recovery </a:t>
            </a:r>
            <a:r>
              <a:rPr lang="en-US" sz="1800" dirty="0" smtClean="0">
                <a:latin typeface="Segoe UI" panose="020B0502040204020203" pitchFamily="34" charset="0"/>
                <a:ea typeface="Times New Roman" panose="02020603050405020304" pitchFamily="18" charset="0"/>
                <a:cs typeface="Segoe UI" panose="020B0502040204020203" pitchFamily="34" charset="0"/>
              </a:rPr>
              <a:t>mode support</a:t>
            </a:r>
          </a:p>
        </p:txBody>
      </p:sp>
      <p:sp>
        <p:nvSpPr>
          <p:cNvPr id="18" name="Rectangle 17"/>
          <p:cNvSpPr/>
          <p:nvPr/>
        </p:nvSpPr>
        <p:spPr>
          <a:xfrm>
            <a:off x="398399" y="3865802"/>
            <a:ext cx="3416980" cy="2231380"/>
          </a:xfrm>
          <a:prstGeom prst="rect">
            <a:avLst/>
          </a:prstGeom>
        </p:spPr>
        <p:txBody>
          <a:bodyPr wrap="square" lIns="182880" rIns="182880">
            <a:spAutoFit/>
          </a:bodyPr>
          <a:lstStyle/>
          <a:p>
            <a:pPr marR="0">
              <a:spcBef>
                <a:spcPts val="0"/>
              </a:spcBef>
              <a:spcAft>
                <a:spcPts val="1000"/>
              </a:spcAft>
            </a:pPr>
            <a:r>
              <a:rPr lang="en-US" sz="2400" dirty="0">
                <a:solidFill>
                  <a:schemeClr val="tx2"/>
                </a:solidFill>
                <a:latin typeface="Segoe UI Light" panose="020B0502040204020203" pitchFamily="34" charset="0"/>
                <a:ea typeface="Times New Roman" panose="02020603050405020304" pitchFamily="18" charset="0"/>
                <a:cs typeface="Segoe UI Light" panose="020B0502040204020203" pitchFamily="34" charset="0"/>
              </a:rPr>
              <a:t>B</a:t>
            </a:r>
            <a:r>
              <a:rPr lang="en-US" sz="2400" dirty="0" smtClean="0">
                <a:solidFill>
                  <a:schemeClr val="tx2"/>
                </a:solidFill>
                <a:latin typeface="Segoe UI Light" panose="020B0502040204020203" pitchFamily="34" charset="0"/>
                <a:ea typeface="Times New Roman" panose="02020603050405020304" pitchFamily="18" charset="0"/>
                <a:cs typeface="Segoe UI Light" panose="020B0502040204020203" pitchFamily="34" charset="0"/>
              </a:rPr>
              <a:t>lock blobs</a:t>
            </a:r>
            <a:endParaRPr lang="en-US" sz="2400" dirty="0">
              <a:solidFill>
                <a:schemeClr val="tx2"/>
              </a:solidFill>
              <a:latin typeface="Segoe UI Light" panose="020B0502040204020203" pitchFamily="34" charset="0"/>
              <a:ea typeface="Times New Roman" panose="02020603050405020304" pitchFamily="18" charset="0"/>
              <a:cs typeface="Segoe UI Light" panose="020B0502040204020203" pitchFamily="34" charset="0"/>
            </a:endParaRPr>
          </a:p>
          <a:p>
            <a:pPr marR="0">
              <a:spcBef>
                <a:spcPts val="0"/>
              </a:spcBef>
              <a:spcAft>
                <a:spcPts val="1000"/>
              </a:spcAft>
            </a:pPr>
            <a:r>
              <a:rPr lang="en-US" dirty="0" smtClean="0">
                <a:latin typeface="Segoe UI" panose="020B0502040204020203" pitchFamily="34" charset="0"/>
                <a:ea typeface="Times New Roman" panose="02020603050405020304" pitchFamily="18" charset="0"/>
                <a:cs typeface="Segoe UI" panose="020B0502040204020203" pitchFamily="34" charset="0"/>
              </a:rPr>
              <a:t>Reduced </a:t>
            </a:r>
            <a:r>
              <a:rPr lang="en-US" sz="1800" dirty="0" smtClean="0">
                <a:latin typeface="Segoe UI" panose="020B0502040204020203" pitchFamily="34" charset="0"/>
                <a:ea typeface="Times New Roman" panose="02020603050405020304" pitchFamily="18" charset="0"/>
                <a:cs typeface="Segoe UI" panose="020B0502040204020203" pitchFamily="34" charset="0"/>
              </a:rPr>
              <a:t>storage costs</a:t>
            </a:r>
            <a:endParaRPr lang="en-US" sz="1800" dirty="0">
              <a:latin typeface="Segoe UI" panose="020B0502040204020203" pitchFamily="34" charset="0"/>
              <a:ea typeface="Times New Roman" panose="02020603050405020304" pitchFamily="18" charset="0"/>
              <a:cs typeface="Segoe UI" panose="020B0502040204020203" pitchFamily="34" charset="0"/>
            </a:endParaRPr>
          </a:p>
          <a:p>
            <a:pPr marR="0">
              <a:spcBef>
                <a:spcPts val="0"/>
              </a:spcBef>
              <a:spcAft>
                <a:spcPts val="1000"/>
              </a:spcAft>
            </a:pPr>
            <a:r>
              <a:rPr lang="en-US" sz="1800" dirty="0" smtClean="0">
                <a:latin typeface="Segoe UI" panose="020B0502040204020203" pitchFamily="34" charset="0"/>
                <a:ea typeface="Times New Roman" panose="02020603050405020304" pitchFamily="18" charset="0"/>
                <a:cs typeface="Segoe UI" panose="020B0502040204020203" pitchFamily="34" charset="0"/>
              </a:rPr>
              <a:t>Significantly </a:t>
            </a:r>
            <a:r>
              <a:rPr lang="en-US" sz="1800" dirty="0">
                <a:latin typeface="Segoe UI" panose="020B0502040204020203" pitchFamily="34" charset="0"/>
                <a:ea typeface="Times New Roman" panose="02020603050405020304" pitchFamily="18" charset="0"/>
                <a:cs typeface="Segoe UI" panose="020B0502040204020203" pitchFamily="34" charset="0"/>
              </a:rPr>
              <a:t>improved restore </a:t>
            </a:r>
            <a:r>
              <a:rPr lang="en-US" sz="1800" dirty="0" smtClean="0">
                <a:latin typeface="Segoe UI" panose="020B0502040204020203" pitchFamily="34" charset="0"/>
                <a:ea typeface="Times New Roman" panose="02020603050405020304" pitchFamily="18" charset="0"/>
                <a:cs typeface="Segoe UI" panose="020B0502040204020203" pitchFamily="34" charset="0"/>
              </a:rPr>
              <a:t>performance</a:t>
            </a:r>
            <a:endParaRPr lang="en-US" sz="1800" dirty="0">
              <a:latin typeface="Segoe UI" panose="020B0502040204020203" pitchFamily="34" charset="0"/>
              <a:ea typeface="Times New Roman" panose="02020603050405020304" pitchFamily="18" charset="0"/>
              <a:cs typeface="Segoe UI" panose="020B0502040204020203" pitchFamily="34" charset="0"/>
            </a:endParaRPr>
          </a:p>
          <a:p>
            <a:pPr marR="0">
              <a:spcBef>
                <a:spcPts val="0"/>
              </a:spcBef>
              <a:spcAft>
                <a:spcPts val="1000"/>
              </a:spcAft>
            </a:pPr>
            <a:r>
              <a:rPr lang="en-US" sz="1800" dirty="0">
                <a:latin typeface="Segoe UI" panose="020B0502040204020203" pitchFamily="34" charset="0"/>
                <a:ea typeface="Times New Roman" panose="02020603050405020304" pitchFamily="18" charset="0"/>
                <a:cs typeface="Segoe UI" panose="020B0502040204020203" pitchFamily="34" charset="0"/>
              </a:rPr>
              <a:t>More granular control over Azure </a:t>
            </a:r>
            <a:r>
              <a:rPr lang="en-US" dirty="0">
                <a:latin typeface="Segoe UI" panose="020B0502040204020203" pitchFamily="34" charset="0"/>
                <a:ea typeface="Times New Roman" panose="02020603050405020304" pitchFamily="18" charset="0"/>
                <a:cs typeface="Segoe UI" panose="020B0502040204020203" pitchFamily="34" charset="0"/>
              </a:rPr>
              <a:t>S</a:t>
            </a:r>
            <a:r>
              <a:rPr lang="en-US" sz="1800" dirty="0" smtClean="0">
                <a:latin typeface="Segoe UI" panose="020B0502040204020203" pitchFamily="34" charset="0"/>
                <a:ea typeface="Times New Roman" panose="02020603050405020304" pitchFamily="18" charset="0"/>
                <a:cs typeface="Segoe UI" panose="020B0502040204020203" pitchFamily="34" charset="0"/>
              </a:rPr>
              <a:t>torage</a:t>
            </a:r>
            <a:endParaRPr lang="en-US" sz="1800" dirty="0">
              <a:latin typeface="Segoe UI" panose="020B0502040204020203" pitchFamily="34" charset="0"/>
              <a:ea typeface="Times New Roman" panose="02020603050405020304" pitchFamily="18" charset="0"/>
              <a:cs typeface="Segoe UI" panose="020B0502040204020203" pitchFamily="34" charset="0"/>
            </a:endParaRPr>
          </a:p>
        </p:txBody>
      </p:sp>
      <p:sp>
        <p:nvSpPr>
          <p:cNvPr id="19" name="Rectangle 18"/>
          <p:cNvSpPr/>
          <p:nvPr/>
        </p:nvSpPr>
        <p:spPr>
          <a:xfrm>
            <a:off x="4372968" y="3865802"/>
            <a:ext cx="3931920" cy="2195473"/>
          </a:xfrm>
          <a:prstGeom prst="rect">
            <a:avLst/>
          </a:prstGeom>
        </p:spPr>
        <p:txBody>
          <a:bodyPr wrap="square" lIns="182880" rIns="182880">
            <a:spAutoFit/>
          </a:bodyPr>
          <a:lstStyle/>
          <a:p>
            <a:pPr>
              <a:spcAft>
                <a:spcPts val="1000"/>
              </a:spcAft>
            </a:pPr>
            <a:r>
              <a:rPr lang="en-US" sz="2400" dirty="0">
                <a:solidFill>
                  <a:schemeClr val="tx2"/>
                </a:solidFill>
                <a:latin typeface="Segoe UI Light" panose="020B0502040204020203" pitchFamily="34" charset="0"/>
                <a:ea typeface="Times New Roman" panose="02020603050405020304" pitchFamily="18" charset="0"/>
                <a:cs typeface="Segoe UI Light" panose="020B0502040204020203" pitchFamily="34" charset="0"/>
              </a:rPr>
              <a:t>Azure Storage snapshot backup</a:t>
            </a:r>
          </a:p>
          <a:p>
            <a:pPr marR="0">
              <a:spcBef>
                <a:spcPts val="0"/>
              </a:spcBef>
              <a:spcAft>
                <a:spcPts val="1000"/>
              </a:spcAft>
            </a:pPr>
            <a:r>
              <a:rPr lang="en-US" sz="1800" dirty="0">
                <a:latin typeface="Segoe UI" panose="020B0502040204020203" pitchFamily="34" charset="0"/>
                <a:ea typeface="Times New Roman" panose="02020603050405020304" pitchFamily="18" charset="0"/>
                <a:cs typeface="Segoe UI" panose="020B0502040204020203" pitchFamily="34" charset="0"/>
              </a:rPr>
              <a:t>Fastest method for creating backups and running restores</a:t>
            </a:r>
          </a:p>
          <a:p>
            <a:pPr marR="0">
              <a:spcBef>
                <a:spcPts val="0"/>
              </a:spcBef>
              <a:spcAft>
                <a:spcPts val="1000"/>
              </a:spcAft>
            </a:pPr>
            <a:r>
              <a:rPr lang="en-US" sz="1800" dirty="0" smtClean="0">
                <a:latin typeface="Segoe UI" panose="020B0502040204020203" pitchFamily="34" charset="0"/>
                <a:ea typeface="Times New Roman" panose="02020603050405020304" pitchFamily="18" charset="0"/>
                <a:cs typeface="Segoe UI" panose="020B0502040204020203" pitchFamily="34" charset="0"/>
              </a:rPr>
              <a:t>Support of SQL </a:t>
            </a:r>
            <a:r>
              <a:rPr lang="en-US" sz="1800" dirty="0">
                <a:latin typeface="Segoe UI" panose="020B0502040204020203" pitchFamily="34" charset="0"/>
                <a:ea typeface="Times New Roman" panose="02020603050405020304" pitchFamily="18" charset="0"/>
                <a:cs typeface="Segoe UI" panose="020B0502040204020203" pitchFamily="34" charset="0"/>
              </a:rPr>
              <a:t>Server </a:t>
            </a:r>
            <a:r>
              <a:rPr lang="en-US" dirty="0" smtClean="0">
                <a:latin typeface="Segoe UI" panose="020B0502040204020203" pitchFamily="34" charset="0"/>
                <a:ea typeface="Times New Roman" panose="02020603050405020304" pitchFamily="18" charset="0"/>
                <a:cs typeface="Segoe UI" panose="020B0502040204020203" pitchFamily="34" charset="0"/>
              </a:rPr>
              <a:t>database</a:t>
            </a:r>
            <a:r>
              <a:rPr lang="en-US" sz="1800" dirty="0" smtClean="0">
                <a:latin typeface="Segoe UI" panose="020B0502040204020203" pitchFamily="34" charset="0"/>
                <a:ea typeface="Times New Roman" panose="02020603050405020304" pitchFamily="18" charset="0"/>
                <a:cs typeface="Segoe UI" panose="020B0502040204020203" pitchFamily="34" charset="0"/>
              </a:rPr>
              <a:t> </a:t>
            </a:r>
            <a:r>
              <a:rPr lang="en-US" sz="1800" dirty="0">
                <a:latin typeface="Segoe UI" panose="020B0502040204020203" pitchFamily="34" charset="0"/>
                <a:ea typeface="Times New Roman" panose="02020603050405020304" pitchFamily="18" charset="0"/>
                <a:cs typeface="Segoe UI" panose="020B0502040204020203" pitchFamily="34" charset="0"/>
              </a:rPr>
              <a:t>files on Azure Blob </a:t>
            </a:r>
            <a:r>
              <a:rPr lang="en-US" sz="1800" dirty="0" smtClean="0">
                <a:latin typeface="Segoe UI" panose="020B0502040204020203" pitchFamily="34" charset="0"/>
                <a:ea typeface="Times New Roman" panose="02020603050405020304" pitchFamily="18" charset="0"/>
                <a:cs typeface="Segoe UI" panose="020B0502040204020203" pitchFamily="34" charset="0"/>
              </a:rPr>
              <a:t>Storage</a:t>
            </a:r>
            <a:endParaRPr lang="en-US" sz="1800" dirty="0">
              <a:latin typeface="Segoe UI" panose="020B0502040204020203" pitchFamily="34" charset="0"/>
              <a:ea typeface="Times New Roman" panose="02020603050405020304" pitchFamily="18" charset="0"/>
              <a:cs typeface="Segoe UI" panose="020B0502040204020203" pitchFamily="34" charset="0"/>
            </a:endParaRPr>
          </a:p>
        </p:txBody>
      </p:sp>
      <p:grpSp>
        <p:nvGrpSpPr>
          <p:cNvPr id="41" name="Group 40"/>
          <p:cNvGrpSpPr/>
          <p:nvPr/>
        </p:nvGrpSpPr>
        <p:grpSpPr>
          <a:xfrm>
            <a:off x="973112" y="1952086"/>
            <a:ext cx="2237016" cy="1409713"/>
            <a:chOff x="4627375" y="1549644"/>
            <a:chExt cx="2674174" cy="1685199"/>
          </a:xfrm>
        </p:grpSpPr>
        <p:sp>
          <p:nvSpPr>
            <p:cNvPr id="6" name="Freeform 15"/>
            <p:cNvSpPr>
              <a:spLocks/>
            </p:cNvSpPr>
            <p:nvPr/>
          </p:nvSpPr>
          <p:spPr bwMode="auto">
            <a:xfrm>
              <a:off x="6066613" y="1549644"/>
              <a:ext cx="1234936" cy="508266"/>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23"/>
            <p:cNvSpPr>
              <a:spLocks/>
            </p:cNvSpPr>
            <p:nvPr/>
          </p:nvSpPr>
          <p:spPr bwMode="auto">
            <a:xfrm>
              <a:off x="4923995" y="1719198"/>
              <a:ext cx="422999" cy="228226"/>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 name="Group 2"/>
            <p:cNvGrpSpPr/>
            <p:nvPr/>
          </p:nvGrpSpPr>
          <p:grpSpPr>
            <a:xfrm>
              <a:off x="4627375" y="1709648"/>
              <a:ext cx="2674174" cy="1525195"/>
              <a:chOff x="4627375" y="1709648"/>
              <a:chExt cx="2674174" cy="1525195"/>
            </a:xfrm>
          </p:grpSpPr>
          <p:sp>
            <p:nvSpPr>
              <p:cNvPr id="8" name="Freeform 19"/>
              <p:cNvSpPr>
                <a:spLocks/>
              </p:cNvSpPr>
              <p:nvPr/>
            </p:nvSpPr>
            <p:spPr bwMode="auto">
              <a:xfrm>
                <a:off x="4627375" y="1709648"/>
                <a:ext cx="2674174" cy="152519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 name="Right Arrow 1"/>
              <p:cNvSpPr/>
              <p:nvPr/>
            </p:nvSpPr>
            <p:spPr bwMode="auto">
              <a:xfrm rot="16200000">
                <a:off x="5557392" y="2437320"/>
                <a:ext cx="814139" cy="403265"/>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chemeClr val="bg1"/>
                  </a:solidFill>
                  <a:latin typeface="+mj-lt"/>
                  <a:ea typeface="Segoe UI" pitchFamily="34" charset="0"/>
                  <a:cs typeface="Segoe UI" pitchFamily="34" charset="0"/>
                </a:endParaRPr>
              </a:p>
            </p:txBody>
          </p:sp>
        </p:grpSp>
      </p:grpSp>
      <p:grpSp>
        <p:nvGrpSpPr>
          <p:cNvPr id="40" name="Group 39"/>
          <p:cNvGrpSpPr/>
          <p:nvPr/>
        </p:nvGrpSpPr>
        <p:grpSpPr>
          <a:xfrm>
            <a:off x="9137575" y="1759393"/>
            <a:ext cx="2029541" cy="1844985"/>
            <a:chOff x="632916" y="1660030"/>
            <a:chExt cx="2029541" cy="1844985"/>
          </a:xfrm>
        </p:grpSpPr>
        <p:sp>
          <p:nvSpPr>
            <p:cNvPr id="37" name="Freeform 36"/>
            <p:cNvSpPr>
              <a:spLocks/>
            </p:cNvSpPr>
            <p:nvPr/>
          </p:nvSpPr>
          <p:spPr bwMode="auto">
            <a:xfrm>
              <a:off x="632916" y="2279908"/>
              <a:ext cx="851333" cy="387088"/>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rgbClr val="F2F2F2"/>
            </a:solidFill>
            <a:ln>
              <a:noFill/>
            </a:ln>
            <a:extLst/>
          </p:spPr>
          <p:txBody>
            <a:bodyPr vert="horz" wrap="square" lIns="91414" tIns="45706" rIns="91414" bIns="4570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dirty="0">
                <a:solidFill>
                  <a:srgbClr val="000000"/>
                </a:solidFill>
              </a:endParaRPr>
            </a:p>
          </p:txBody>
        </p:sp>
        <p:grpSp>
          <p:nvGrpSpPr>
            <p:cNvPr id="39" name="Group 38"/>
            <p:cNvGrpSpPr/>
            <p:nvPr/>
          </p:nvGrpSpPr>
          <p:grpSpPr>
            <a:xfrm>
              <a:off x="1338897" y="1660030"/>
              <a:ext cx="731544" cy="1574813"/>
              <a:chOff x="1237933" y="1660030"/>
              <a:chExt cx="731544" cy="1574813"/>
            </a:xfrm>
          </p:grpSpPr>
          <p:grpSp>
            <p:nvGrpSpPr>
              <p:cNvPr id="26" name="Group 100"/>
              <p:cNvGrpSpPr>
                <a:grpSpLocks noChangeAspect="1"/>
              </p:cNvGrpSpPr>
              <p:nvPr/>
            </p:nvGrpSpPr>
            <p:grpSpPr bwMode="auto">
              <a:xfrm>
                <a:off x="1237933" y="1660030"/>
                <a:ext cx="731544" cy="1574813"/>
                <a:chOff x="2839" y="505"/>
                <a:chExt cx="275" cy="592"/>
              </a:xfrm>
            </p:grpSpPr>
            <p:sp>
              <p:nvSpPr>
                <p:cNvPr id="27" name="Freeform 106"/>
                <p:cNvSpPr>
                  <a:spLocks/>
                </p:cNvSpPr>
                <p:nvPr/>
              </p:nvSpPr>
              <p:spPr bwMode="auto">
                <a:xfrm>
                  <a:off x="2934" y="505"/>
                  <a:ext cx="84" cy="329"/>
                </a:xfrm>
                <a:custGeom>
                  <a:avLst/>
                  <a:gdLst>
                    <a:gd name="T0" fmla="*/ 69 w 84"/>
                    <a:gd name="T1" fmla="*/ 24 h 329"/>
                    <a:gd name="T2" fmla="*/ 69 w 84"/>
                    <a:gd name="T3" fmla="*/ 325 h 329"/>
                    <a:gd name="T4" fmla="*/ 54 w 84"/>
                    <a:gd name="T5" fmla="*/ 325 h 329"/>
                    <a:gd name="T6" fmla="*/ 54 w 84"/>
                    <a:gd name="T7" fmla="*/ 11 h 329"/>
                    <a:gd name="T8" fmla="*/ 40 w 84"/>
                    <a:gd name="T9" fmla="*/ 0 h 329"/>
                    <a:gd name="T10" fmla="*/ 40 w 84"/>
                    <a:gd name="T11" fmla="*/ 0 h 329"/>
                    <a:gd name="T12" fmla="*/ 13 w 84"/>
                    <a:gd name="T13" fmla="*/ 27 h 329"/>
                    <a:gd name="T14" fmla="*/ 13 w 84"/>
                    <a:gd name="T15" fmla="*/ 55 h 329"/>
                    <a:gd name="T16" fmla="*/ 0 w 84"/>
                    <a:gd name="T17" fmla="*/ 67 h 329"/>
                    <a:gd name="T18" fmla="*/ 0 w 84"/>
                    <a:gd name="T19" fmla="*/ 90 h 329"/>
                    <a:gd name="T20" fmla="*/ 26 w 84"/>
                    <a:gd name="T21" fmla="*/ 114 h 329"/>
                    <a:gd name="T22" fmla="*/ 26 w 84"/>
                    <a:gd name="T23" fmla="*/ 133 h 329"/>
                    <a:gd name="T24" fmla="*/ 14 w 84"/>
                    <a:gd name="T25" fmla="*/ 144 h 329"/>
                    <a:gd name="T26" fmla="*/ 14 w 84"/>
                    <a:gd name="T27" fmla="*/ 163 h 329"/>
                    <a:gd name="T28" fmla="*/ 0 w 84"/>
                    <a:gd name="T29" fmla="*/ 177 h 329"/>
                    <a:gd name="T30" fmla="*/ 0 w 84"/>
                    <a:gd name="T31" fmla="*/ 198 h 329"/>
                    <a:gd name="T32" fmla="*/ 24 w 84"/>
                    <a:gd name="T33" fmla="*/ 220 h 329"/>
                    <a:gd name="T34" fmla="*/ 24 w 84"/>
                    <a:gd name="T35" fmla="*/ 247 h 329"/>
                    <a:gd name="T36" fmla="*/ 0 w 84"/>
                    <a:gd name="T37" fmla="*/ 270 h 329"/>
                    <a:gd name="T38" fmla="*/ 0 w 84"/>
                    <a:gd name="T39" fmla="*/ 315 h 329"/>
                    <a:gd name="T40" fmla="*/ 0 w 84"/>
                    <a:gd name="T41" fmla="*/ 329 h 329"/>
                    <a:gd name="T42" fmla="*/ 84 w 84"/>
                    <a:gd name="T43" fmla="*/ 329 h 329"/>
                    <a:gd name="T44" fmla="*/ 84 w 84"/>
                    <a:gd name="T45" fmla="*/ 35 h 329"/>
                    <a:gd name="T46" fmla="*/ 69 w 84"/>
                    <a:gd name="T47" fmla="*/ 24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329">
                      <a:moveTo>
                        <a:pt x="69" y="24"/>
                      </a:moveTo>
                      <a:lnTo>
                        <a:pt x="69" y="325"/>
                      </a:lnTo>
                      <a:lnTo>
                        <a:pt x="54" y="325"/>
                      </a:lnTo>
                      <a:lnTo>
                        <a:pt x="54" y="11"/>
                      </a:lnTo>
                      <a:lnTo>
                        <a:pt x="40" y="0"/>
                      </a:lnTo>
                      <a:lnTo>
                        <a:pt x="40" y="0"/>
                      </a:lnTo>
                      <a:lnTo>
                        <a:pt x="13" y="27"/>
                      </a:lnTo>
                      <a:lnTo>
                        <a:pt x="13" y="55"/>
                      </a:lnTo>
                      <a:lnTo>
                        <a:pt x="0" y="67"/>
                      </a:lnTo>
                      <a:lnTo>
                        <a:pt x="0" y="90"/>
                      </a:lnTo>
                      <a:lnTo>
                        <a:pt x="26" y="114"/>
                      </a:lnTo>
                      <a:lnTo>
                        <a:pt x="26" y="133"/>
                      </a:lnTo>
                      <a:lnTo>
                        <a:pt x="14" y="144"/>
                      </a:lnTo>
                      <a:lnTo>
                        <a:pt x="14" y="163"/>
                      </a:lnTo>
                      <a:lnTo>
                        <a:pt x="0" y="177"/>
                      </a:lnTo>
                      <a:lnTo>
                        <a:pt x="0" y="198"/>
                      </a:lnTo>
                      <a:lnTo>
                        <a:pt x="24" y="220"/>
                      </a:lnTo>
                      <a:lnTo>
                        <a:pt x="24" y="247"/>
                      </a:lnTo>
                      <a:lnTo>
                        <a:pt x="0" y="270"/>
                      </a:lnTo>
                      <a:lnTo>
                        <a:pt x="0" y="315"/>
                      </a:lnTo>
                      <a:lnTo>
                        <a:pt x="0" y="329"/>
                      </a:lnTo>
                      <a:lnTo>
                        <a:pt x="84" y="329"/>
                      </a:lnTo>
                      <a:lnTo>
                        <a:pt x="84" y="35"/>
                      </a:lnTo>
                      <a:lnTo>
                        <a:pt x="69"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07"/>
                <p:cNvSpPr>
                  <a:spLocks/>
                </p:cNvSpPr>
                <p:nvPr/>
              </p:nvSpPr>
              <p:spPr bwMode="auto">
                <a:xfrm>
                  <a:off x="2988" y="516"/>
                  <a:ext cx="15" cy="314"/>
                </a:xfrm>
                <a:custGeom>
                  <a:avLst/>
                  <a:gdLst>
                    <a:gd name="T0" fmla="*/ 15 w 15"/>
                    <a:gd name="T1" fmla="*/ 314 h 314"/>
                    <a:gd name="T2" fmla="*/ 15 w 15"/>
                    <a:gd name="T3" fmla="*/ 13 h 314"/>
                    <a:gd name="T4" fmla="*/ 0 w 15"/>
                    <a:gd name="T5" fmla="*/ 0 h 314"/>
                    <a:gd name="T6" fmla="*/ 0 w 15"/>
                    <a:gd name="T7" fmla="*/ 314 h 314"/>
                    <a:gd name="T8" fmla="*/ 15 w 15"/>
                    <a:gd name="T9" fmla="*/ 314 h 314"/>
                  </a:gdLst>
                  <a:ahLst/>
                  <a:cxnLst>
                    <a:cxn ang="0">
                      <a:pos x="T0" y="T1"/>
                    </a:cxn>
                    <a:cxn ang="0">
                      <a:pos x="T2" y="T3"/>
                    </a:cxn>
                    <a:cxn ang="0">
                      <a:pos x="T4" y="T5"/>
                    </a:cxn>
                    <a:cxn ang="0">
                      <a:pos x="T6" y="T7"/>
                    </a:cxn>
                    <a:cxn ang="0">
                      <a:pos x="T8" y="T9"/>
                    </a:cxn>
                  </a:cxnLst>
                  <a:rect l="0" t="0" r="r" b="b"/>
                  <a:pathLst>
                    <a:path w="15" h="314">
                      <a:moveTo>
                        <a:pt x="15" y="314"/>
                      </a:moveTo>
                      <a:lnTo>
                        <a:pt x="15" y="13"/>
                      </a:lnTo>
                      <a:lnTo>
                        <a:pt x="0" y="0"/>
                      </a:lnTo>
                      <a:lnTo>
                        <a:pt x="0" y="314"/>
                      </a:lnTo>
                      <a:lnTo>
                        <a:pt x="15" y="314"/>
                      </a:ln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08"/>
                <p:cNvSpPr>
                  <a:spLocks noEditPoints="1"/>
                </p:cNvSpPr>
                <p:nvPr/>
              </p:nvSpPr>
              <p:spPr bwMode="auto">
                <a:xfrm>
                  <a:off x="2839" y="822"/>
                  <a:ext cx="275" cy="275"/>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p:cNvGrpSpPr/>
              <p:nvPr/>
            </p:nvGrpSpPr>
            <p:grpSpPr>
              <a:xfrm>
                <a:off x="1427521" y="2632367"/>
                <a:ext cx="352368" cy="352368"/>
                <a:chOff x="1431214" y="2632367"/>
                <a:chExt cx="352368" cy="352368"/>
              </a:xfrm>
            </p:grpSpPr>
            <p:sp>
              <p:nvSpPr>
                <p:cNvPr id="32" name="Freeform 23"/>
                <p:cNvSpPr>
                  <a:spLocks/>
                </p:cNvSpPr>
                <p:nvPr/>
              </p:nvSpPr>
              <p:spPr bwMode="auto">
                <a:xfrm>
                  <a:off x="1479862" y="2739740"/>
                  <a:ext cx="255072" cy="137622"/>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0" name="Oval 9"/>
                <p:cNvSpPr/>
                <p:nvPr/>
              </p:nvSpPr>
              <p:spPr bwMode="auto">
                <a:xfrm>
                  <a:off x="1431214" y="2632367"/>
                  <a:ext cx="352368" cy="352368"/>
                </a:xfrm>
                <a:prstGeom prst="ellipse">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chemeClr val="bg1"/>
                    </a:solidFill>
                    <a:latin typeface="+mj-lt"/>
                    <a:ea typeface="Segoe UI" pitchFamily="34" charset="0"/>
                    <a:cs typeface="Segoe UI" pitchFamily="34" charset="0"/>
                  </a:endParaRPr>
                </a:p>
              </p:txBody>
            </p:sp>
          </p:grpSp>
        </p:grpSp>
        <p:sp>
          <p:nvSpPr>
            <p:cNvPr id="34" name="Freeform 23"/>
            <p:cNvSpPr>
              <a:spLocks/>
            </p:cNvSpPr>
            <p:nvPr/>
          </p:nvSpPr>
          <p:spPr bwMode="auto">
            <a:xfrm>
              <a:off x="2077632" y="1852723"/>
              <a:ext cx="584825" cy="315538"/>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5"/>
            <p:cNvSpPr>
              <a:spLocks/>
            </p:cNvSpPr>
            <p:nvPr/>
          </p:nvSpPr>
          <p:spPr bwMode="auto">
            <a:xfrm>
              <a:off x="1427521" y="2996749"/>
              <a:ext cx="1234936" cy="508266"/>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12"/>
          <p:cNvGrpSpPr/>
          <p:nvPr/>
        </p:nvGrpSpPr>
        <p:grpSpPr>
          <a:xfrm>
            <a:off x="4883936" y="1968301"/>
            <a:ext cx="2909984" cy="1525195"/>
            <a:chOff x="4883936" y="1968301"/>
            <a:chExt cx="2909984" cy="1525195"/>
          </a:xfrm>
        </p:grpSpPr>
        <p:sp>
          <p:nvSpPr>
            <p:cNvPr id="47" name="Freeform 46"/>
            <p:cNvSpPr>
              <a:spLocks/>
            </p:cNvSpPr>
            <p:nvPr/>
          </p:nvSpPr>
          <p:spPr bwMode="auto">
            <a:xfrm>
              <a:off x="4883936" y="2573892"/>
              <a:ext cx="1345915" cy="611967"/>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rgbClr val="F2F2F2"/>
            </a:solidFill>
            <a:ln>
              <a:noFill/>
            </a:ln>
            <a:extLst/>
          </p:spPr>
          <p:txBody>
            <a:bodyPr vert="horz" wrap="square" lIns="91414" tIns="45706" rIns="91414" bIns="4570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dirty="0">
                <a:solidFill>
                  <a:srgbClr val="000000"/>
                </a:solidFill>
              </a:endParaRPr>
            </a:p>
          </p:txBody>
        </p:sp>
        <p:sp>
          <p:nvSpPr>
            <p:cNvPr id="46" name="Freeform 15"/>
            <p:cNvSpPr>
              <a:spLocks/>
            </p:cNvSpPr>
            <p:nvPr/>
          </p:nvSpPr>
          <p:spPr bwMode="auto">
            <a:xfrm>
              <a:off x="6558984" y="2114059"/>
              <a:ext cx="1234936" cy="508266"/>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ounded Rectangle 42"/>
            <p:cNvSpPr/>
            <p:nvPr/>
          </p:nvSpPr>
          <p:spPr bwMode="auto">
            <a:xfrm>
              <a:off x="5808627" y="2127065"/>
              <a:ext cx="1057595" cy="1353425"/>
            </a:xfrm>
            <a:prstGeom prst="roundRect">
              <a:avLst>
                <a:gd name="adj" fmla="val 875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chemeClr val="bg1"/>
                </a:solidFill>
                <a:latin typeface="+mj-lt"/>
                <a:ea typeface="Segoe UI" pitchFamily="34" charset="0"/>
                <a:cs typeface="Segoe UI" pitchFamily="34" charset="0"/>
              </a:endParaRPr>
            </a:p>
          </p:txBody>
        </p:sp>
        <p:sp>
          <p:nvSpPr>
            <p:cNvPr id="42" name="Freeform 79"/>
            <p:cNvSpPr>
              <a:spLocks noEditPoints="1"/>
            </p:cNvSpPr>
            <p:nvPr/>
          </p:nvSpPr>
          <p:spPr bwMode="black">
            <a:xfrm>
              <a:off x="5774824" y="1968301"/>
              <a:ext cx="1128208" cy="152519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4" name="Title 3"/>
          <p:cNvSpPr>
            <a:spLocks noGrp="1"/>
          </p:cNvSpPr>
          <p:nvPr>
            <p:ph type="title"/>
          </p:nvPr>
        </p:nvSpPr>
        <p:spPr/>
        <p:txBody>
          <a:bodyPr/>
          <a:lstStyle/>
          <a:p>
            <a:r>
              <a:rPr lang="en-US" sz="4800" dirty="0" smtClean="0"/>
              <a:t>Benefits of Azure Backup</a:t>
            </a:r>
            <a:r>
              <a:rPr lang="en-US" sz="4800" dirty="0"/>
              <a:t/>
            </a:r>
            <a:br>
              <a:rPr lang="en-US" sz="4800" dirty="0"/>
            </a:br>
            <a:endParaRPr lang="en-US" sz="4800" dirty="0"/>
          </a:p>
        </p:txBody>
      </p:sp>
    </p:spTree>
    <p:extLst>
      <p:ext uri="{BB962C8B-B14F-4D97-AF65-F5344CB8AC3E}">
        <p14:creationId xmlns:p14="http://schemas.microsoft.com/office/powerpoint/2010/main" val="14035074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274638" y="-2674938"/>
            <a:ext cx="11887200" cy="1831975"/>
          </a:xfrm>
        </p:spPr>
        <p:txBody>
          <a:bodyPr/>
          <a:lstStyle/>
          <a:p>
            <a:r>
              <a:rPr lang="en-US" sz="7200" dirty="0">
                <a:latin typeface="Segoe UI Light" panose="020B0502040204020203" pitchFamily="34" charset="0"/>
                <a:ea typeface="Times New Roman" panose="02020603050405020304" pitchFamily="18" charset="0"/>
                <a:cs typeface="Segoe UI Light" panose="020B0502040204020203" pitchFamily="34" charset="0"/>
              </a:rPr>
              <a:t>Backup to Azure b</a:t>
            </a:r>
            <a:r>
              <a:rPr lang="en-US" sz="7200" dirty="0" smtClean="0">
                <a:latin typeface="Segoe UI Light" panose="020B0502040204020203" pitchFamily="34" charset="0"/>
                <a:ea typeface="Times New Roman" panose="02020603050405020304" pitchFamily="18" charset="0"/>
                <a:cs typeface="Segoe UI Light" panose="020B0502040204020203" pitchFamily="34" charset="0"/>
              </a:rPr>
              <a:t>lock </a:t>
            </a:r>
            <a:r>
              <a:rPr lang="en-US" sz="7200" dirty="0">
                <a:latin typeface="Segoe UI Light" panose="020B0502040204020203" pitchFamily="34" charset="0"/>
                <a:ea typeface="Times New Roman" panose="02020603050405020304" pitchFamily="18" charset="0"/>
                <a:cs typeface="Segoe UI Light" panose="020B0502040204020203" pitchFamily="34" charset="0"/>
              </a:rPr>
              <a:t>b</a:t>
            </a:r>
            <a:r>
              <a:rPr lang="en-US" sz="7200" dirty="0" smtClean="0">
                <a:latin typeface="Segoe UI Light" panose="020B0502040204020203" pitchFamily="34" charset="0"/>
                <a:ea typeface="Times New Roman" panose="02020603050405020304" pitchFamily="18" charset="0"/>
                <a:cs typeface="Segoe UI Light" panose="020B0502040204020203" pitchFamily="34" charset="0"/>
              </a:rPr>
              <a:t>lobs</a:t>
            </a:r>
            <a:endParaRPr lang="en-US" sz="7200" dirty="0">
              <a:latin typeface="Segoe UI Light" panose="020B0502040204020203" pitchFamily="34" charset="0"/>
              <a:cs typeface="Segoe UI Light" panose="020B0502040204020203" pitchFamily="34" charset="0"/>
            </a:endParaRPr>
          </a:p>
        </p:txBody>
      </p:sp>
      <p:sp>
        <p:nvSpPr>
          <p:cNvPr id="4" name="Title 2"/>
          <p:cNvSpPr txBox="1">
            <a:spLocks/>
          </p:cNvSpPr>
          <p:nvPr/>
        </p:nvSpPr>
        <p:spPr>
          <a:xfrm>
            <a:off x="274638" y="2016332"/>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lang="en-US" sz="7200" dirty="0"/>
              <a:t>Backup to </a:t>
            </a:r>
            <a:r>
              <a:rPr lang="en-US" sz="7200" dirty="0" smtClean="0"/>
              <a:t>Azure</a:t>
            </a:r>
            <a:br>
              <a:rPr lang="en-US" sz="7200" dirty="0" smtClean="0"/>
            </a:br>
            <a:r>
              <a:rPr lang="en-US" sz="7200" dirty="0" smtClean="0"/>
              <a:t>block </a:t>
            </a:r>
            <a:r>
              <a:rPr lang="en-US" sz="7200" dirty="0"/>
              <a:t>blobs</a:t>
            </a:r>
          </a:p>
        </p:txBody>
      </p:sp>
    </p:spTree>
    <p:extLst>
      <p:ext uri="{BB962C8B-B14F-4D97-AF65-F5344CB8AC3E}">
        <p14:creationId xmlns:p14="http://schemas.microsoft.com/office/powerpoint/2010/main" val="97145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Freeform 49"/>
          <p:cNvSpPr/>
          <p:nvPr userDrawn="1"/>
        </p:nvSpPr>
        <p:spPr bwMode="auto">
          <a:xfrm>
            <a:off x="3481925" y="2621551"/>
            <a:ext cx="2637207" cy="165444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1">
              <a:lumMod val="95000"/>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IN" sz="2000" b="1" dirty="0">
              <a:solidFill>
                <a:srgbClr val="FFFFFF"/>
              </a:solidFill>
              <a:latin typeface="Segoe UI Light"/>
              <a:ea typeface="Segoe UI" pitchFamily="34" charset="0"/>
              <a:cs typeface="Segoe UI" pitchFamily="34" charset="0"/>
            </a:endParaRPr>
          </a:p>
        </p:txBody>
      </p:sp>
      <p:sp>
        <p:nvSpPr>
          <p:cNvPr id="5" name="Title 4"/>
          <p:cNvSpPr>
            <a:spLocks noGrp="1"/>
          </p:cNvSpPr>
          <p:nvPr>
            <p:ph type="title"/>
          </p:nvPr>
        </p:nvSpPr>
        <p:spPr>
          <a:xfrm>
            <a:off x="274320" y="296898"/>
            <a:ext cx="11887518" cy="914365"/>
          </a:xfrm>
          <a:noFill/>
        </p:spPr>
        <p:txBody>
          <a:bodyPr>
            <a:noAutofit/>
          </a:bodyPr>
          <a:lstStyle/>
          <a:p>
            <a:pPr>
              <a:spcBef>
                <a:spcPts val="600"/>
              </a:spcBef>
            </a:pPr>
            <a:r>
              <a:rPr lang="en-US" sz="4800" dirty="0" smtClean="0"/>
              <a:t>Backup to Azure</a:t>
            </a:r>
            <a:br>
              <a:rPr lang="en-US" sz="4800" dirty="0" smtClean="0"/>
            </a:br>
            <a:endParaRPr lang="en-US" sz="2000" dirty="0"/>
          </a:p>
        </p:txBody>
      </p:sp>
      <p:sp>
        <p:nvSpPr>
          <p:cNvPr id="26" name="TextBox 25"/>
          <p:cNvSpPr txBox="1"/>
          <p:nvPr/>
        </p:nvSpPr>
        <p:spPr>
          <a:xfrm>
            <a:off x="6763734" y="4574652"/>
            <a:ext cx="2667942" cy="2077492"/>
          </a:xfrm>
          <a:prstGeom prst="rect">
            <a:avLst/>
          </a:prstGeom>
          <a:noFill/>
        </p:spPr>
        <p:txBody>
          <a:bodyPr wrap="square" rtlCol="0">
            <a:spAutoFit/>
          </a:bodyPr>
          <a:lstStyle/>
          <a:p>
            <a:pPr defTabSz="475503">
              <a:defRPr/>
            </a:pPr>
            <a:r>
              <a:rPr lang="en-US" sz="2400" kern="0" dirty="0" smtClean="0">
                <a:solidFill>
                  <a:schemeClr val="tx2"/>
                </a:solidFill>
                <a:latin typeface="+mj-lt"/>
              </a:rPr>
              <a:t>Benefits</a:t>
            </a:r>
          </a:p>
          <a:p>
            <a:pPr defTabSz="475503">
              <a:spcBef>
                <a:spcPts val="600"/>
              </a:spcBef>
              <a:spcAft>
                <a:spcPts val="600"/>
              </a:spcAft>
              <a:defRPr/>
            </a:pPr>
            <a:r>
              <a:rPr lang="en-US" sz="1600" kern="0" dirty="0" smtClean="0"/>
              <a:t>Near </a:t>
            </a:r>
            <a:r>
              <a:rPr lang="en-US" sz="1600" kern="0" dirty="0"/>
              <a:t>“bottomless” storage</a:t>
            </a:r>
          </a:p>
          <a:p>
            <a:pPr defTabSz="475503">
              <a:spcAft>
                <a:spcPts val="600"/>
              </a:spcAft>
              <a:defRPr/>
            </a:pPr>
            <a:r>
              <a:rPr lang="en-US" sz="1600" kern="0" dirty="0" smtClean="0"/>
              <a:t>Off-site</a:t>
            </a:r>
            <a:r>
              <a:rPr lang="en-US" sz="1600" kern="0" dirty="0"/>
              <a:t>, geo-redundant</a:t>
            </a:r>
          </a:p>
          <a:p>
            <a:pPr defTabSz="475503">
              <a:spcAft>
                <a:spcPts val="600"/>
              </a:spcAft>
              <a:defRPr/>
            </a:pPr>
            <a:r>
              <a:rPr lang="en-US" sz="1600" kern="0" dirty="0"/>
              <a:t>No provisioning, decay free</a:t>
            </a:r>
          </a:p>
          <a:p>
            <a:pPr defTabSz="475503">
              <a:spcAft>
                <a:spcPts val="600"/>
              </a:spcAft>
              <a:defRPr/>
            </a:pPr>
            <a:r>
              <a:rPr lang="en-US" sz="1600" kern="0" dirty="0"/>
              <a:t>No device management</a:t>
            </a:r>
          </a:p>
          <a:p>
            <a:pPr defTabSz="475503">
              <a:spcAft>
                <a:spcPts val="600"/>
              </a:spcAft>
              <a:defRPr/>
            </a:pPr>
            <a:r>
              <a:rPr lang="en-US" sz="1600" kern="0" dirty="0" smtClean="0"/>
              <a:t>Remote </a:t>
            </a:r>
            <a:r>
              <a:rPr lang="en-US" sz="1600" kern="0" dirty="0"/>
              <a:t>accessibility </a:t>
            </a:r>
          </a:p>
        </p:txBody>
      </p:sp>
      <p:sp>
        <p:nvSpPr>
          <p:cNvPr id="43" name="TextBox 42"/>
          <p:cNvSpPr txBox="1"/>
          <p:nvPr/>
        </p:nvSpPr>
        <p:spPr>
          <a:xfrm>
            <a:off x="9595382" y="4574652"/>
            <a:ext cx="2997969" cy="1107996"/>
          </a:xfrm>
          <a:prstGeom prst="rect">
            <a:avLst/>
          </a:prstGeom>
          <a:noFill/>
        </p:spPr>
        <p:txBody>
          <a:bodyPr wrap="square" rtlCol="0">
            <a:spAutoFit/>
          </a:bodyPr>
          <a:lstStyle/>
          <a:p>
            <a:pPr defTabSz="475503">
              <a:defRPr/>
            </a:pPr>
            <a:r>
              <a:rPr lang="en-US" sz="2400" kern="0" dirty="0" smtClean="0">
                <a:solidFill>
                  <a:schemeClr val="tx2"/>
                </a:solidFill>
                <a:latin typeface="+mj-lt"/>
              </a:rPr>
              <a:t>Limitations</a:t>
            </a:r>
          </a:p>
          <a:p>
            <a:pPr defTabSz="475503">
              <a:spcBef>
                <a:spcPts val="600"/>
              </a:spcBef>
              <a:spcAft>
                <a:spcPts val="600"/>
              </a:spcAft>
              <a:defRPr/>
            </a:pPr>
            <a:r>
              <a:rPr lang="en-US" sz="1600" kern="0" dirty="0" smtClean="0"/>
              <a:t>Backup size up to 1 TB</a:t>
            </a:r>
          </a:p>
          <a:p>
            <a:pPr defTabSz="475503">
              <a:spcAft>
                <a:spcPts val="600"/>
              </a:spcAft>
              <a:defRPr/>
            </a:pPr>
            <a:r>
              <a:rPr lang="en-US" sz="1600" kern="0" dirty="0" smtClean="0"/>
              <a:t>Restore speed</a:t>
            </a:r>
            <a:endParaRPr lang="en-US" sz="1600" kern="0" dirty="0"/>
          </a:p>
        </p:txBody>
      </p:sp>
      <p:sp>
        <p:nvSpPr>
          <p:cNvPr id="44" name="Content Placeholder 2"/>
          <p:cNvSpPr txBox="1">
            <a:spLocks/>
          </p:cNvSpPr>
          <p:nvPr/>
        </p:nvSpPr>
        <p:spPr bwMode="auto">
          <a:xfrm>
            <a:off x="6763734" y="1941615"/>
            <a:ext cx="4979436" cy="2352983"/>
          </a:xfrm>
          <a:prstGeom prst="rect">
            <a:avLst/>
          </a:prstGeom>
          <a:solidFill>
            <a:srgbClr val="FFFFFF">
              <a:lumMod val="95000"/>
            </a:srgbClr>
          </a:solidFill>
          <a:ln w="63500">
            <a:solidFill>
              <a:srgbClr val="C00000"/>
            </a:solidFill>
            <a:miter lim="800000"/>
          </a:ln>
          <a:extLst>
            <a:ext uri="{909E8E84-426E-40dd-AFC4-6F175D3DCCD1}">
              <a14:hiddenFill xmlns:mc="http://schemas.openxmlformats.org/markup-compatibility/2006" xmlns:mv="urn:schemas-microsoft-com:mac:vml" xmlns:a14="http://schemas.microsoft.com/office/drawing/2010/main" xmlns="">
                <a:solidFill>
                  <a:srgbClr val="FFFFFF"/>
                </a:solidFill>
              </a14:hiddenFill>
            </a:ext>
            <a:ext uri="{91240B29-F687-4f45-9708-019B960494DF}">
              <a14:hiddenLine xmlns:mc="http://schemas.openxmlformats.org/markup-compatibility/2006" xmlns:mv="urn:schemas-microsoft-com:mac:vml" xmlns:a14="http://schemas.microsoft.com/office/drawing/2010/main" xmlns="" w="9525">
                <a:solidFill>
                  <a:srgbClr val="000000"/>
                </a:solidFill>
                <a:miter lim="800000"/>
                <a:headEnd/>
                <a:tailEnd/>
              </a14:hiddenLine>
            </a:ext>
            <a:ext uri="{FAA26D3D-D897-4be2-8F04-BA451C77F1D7}">
              <ma14:placeholderFlag xmlns:mc="http://schemas.openxmlformats.org/markup-compatibility/2006" xmlns:mv="urn:schemas-microsoft-com:mac:vml" xmlns:ma14="http://schemas.microsoft.com/office/mac/drawingml/2011/main" xmlns="" val="1"/>
            </a:ext>
          </a:extLst>
        </p:spPr>
        <p:txBody>
          <a:bodyPr vert="horz" wrap="square" lIns="182880" tIns="146304" rIns="182880" bIns="146304" numCol="1" anchor="t" anchorCtr="0" compatLnSpc="1">
            <a:prstTxWarp prst="textNoShape">
              <a:avLst/>
            </a:prstTxWarp>
            <a:normAutofit/>
          </a:bodyPr>
          <a:lstStyle>
            <a:lvl1pPr marL="0" indent="0" algn="l" defTabSz="373039" rtl="0" fontAlgn="base">
              <a:lnSpc>
                <a:spcPct val="100000"/>
              </a:lnSpc>
              <a:spcBef>
                <a:spcPts val="0"/>
              </a:spcBef>
              <a:spcAft>
                <a:spcPct val="0"/>
              </a:spcAft>
              <a:buClr>
                <a:schemeClr val="tx1"/>
              </a:buClr>
              <a:buSzPct val="90000"/>
              <a:buFont typeface="Wingdings" pitchFamily="2" charset="2"/>
              <a:buNone/>
              <a:defRPr sz="1836" kern="1200" baseline="0">
                <a:solidFill>
                  <a:schemeClr val="tx1"/>
                </a:solidFill>
                <a:latin typeface="Consolas" panose="020B0609020204030204" pitchFamily="49" charset="0"/>
                <a:ea typeface="ＭＳ Ｐゴシック" charset="0"/>
                <a:cs typeface="Consolas" panose="020B0609020204030204" pitchFamily="49" charset="0"/>
              </a:defRPr>
            </a:lvl1pPr>
            <a:lvl2pPr marL="373039" indent="0" algn="l" defTabSz="373039" rtl="0" fontAlgn="base">
              <a:lnSpc>
                <a:spcPct val="100000"/>
              </a:lnSpc>
              <a:spcBef>
                <a:spcPts val="0"/>
              </a:spcBef>
              <a:spcAft>
                <a:spcPct val="0"/>
              </a:spcAft>
              <a:buSzPct val="90000"/>
              <a:buFont typeface="Arial" charset="0"/>
              <a:buNone/>
              <a:defRPr sz="1836" kern="1200">
                <a:solidFill>
                  <a:schemeClr val="tx1"/>
                </a:solidFill>
                <a:latin typeface="Consolas" panose="020B0609020204030204" pitchFamily="49" charset="0"/>
                <a:ea typeface="ＭＳ Ｐゴシック" charset="0"/>
                <a:cs typeface="Consolas" panose="020B0609020204030204" pitchFamily="49" charset="0"/>
              </a:defRPr>
            </a:lvl2pPr>
            <a:lvl3pPr marL="746077" indent="0" algn="l" defTabSz="373039" rtl="0" fontAlgn="base">
              <a:lnSpc>
                <a:spcPct val="100000"/>
              </a:lnSpc>
              <a:spcBef>
                <a:spcPts val="0"/>
              </a:spcBef>
              <a:spcAft>
                <a:spcPct val="0"/>
              </a:spcAft>
              <a:buSzPct val="90000"/>
              <a:buFont typeface="Arial" charset="0"/>
              <a:buNone/>
              <a:tabLst/>
              <a:defRPr sz="1836" kern="1200">
                <a:solidFill>
                  <a:schemeClr val="tx1"/>
                </a:solidFill>
                <a:latin typeface="Consolas" panose="020B0609020204030204" pitchFamily="49" charset="0"/>
                <a:ea typeface="ＭＳ Ｐゴシック" charset="0"/>
                <a:cs typeface="Consolas" panose="020B0609020204030204" pitchFamily="49" charset="0"/>
              </a:defRPr>
            </a:lvl3pPr>
            <a:lvl4pPr marL="1119116" indent="0" algn="l" defTabSz="373039" rtl="0" fontAlgn="base">
              <a:lnSpc>
                <a:spcPct val="100000"/>
              </a:lnSpc>
              <a:spcBef>
                <a:spcPts val="0"/>
              </a:spcBef>
              <a:spcAft>
                <a:spcPct val="0"/>
              </a:spcAft>
              <a:buSzPct val="90000"/>
              <a:buFont typeface="Arial" charset="0"/>
              <a:buNone/>
              <a:defRPr sz="1836" kern="1200">
                <a:solidFill>
                  <a:schemeClr val="tx1"/>
                </a:solidFill>
                <a:latin typeface="Consolas" panose="020B0609020204030204" pitchFamily="49" charset="0"/>
                <a:ea typeface="ＭＳ Ｐゴシック" charset="0"/>
                <a:cs typeface="Consolas" panose="020B0609020204030204" pitchFamily="49" charset="0"/>
              </a:defRPr>
            </a:lvl4pPr>
            <a:lvl5pPr marL="1492154" indent="0" algn="l" defTabSz="373039" rtl="0" fontAlgn="base">
              <a:lnSpc>
                <a:spcPct val="100000"/>
              </a:lnSpc>
              <a:spcBef>
                <a:spcPts val="0"/>
              </a:spcBef>
              <a:spcAft>
                <a:spcPct val="0"/>
              </a:spcAft>
              <a:buSzPct val="90000"/>
              <a:buFont typeface="Arial" charset="0"/>
              <a:buNone/>
              <a:tabLst/>
              <a:defRPr sz="1836" kern="1200">
                <a:solidFill>
                  <a:schemeClr val="tx1"/>
                </a:solidFill>
                <a:latin typeface="Consolas" panose="020B0609020204030204" pitchFamily="49" charset="0"/>
                <a:ea typeface="ＭＳ Ｐゴシック" charset="0"/>
                <a:cs typeface="Consolas" panose="020B0609020204030204" pitchFamily="49" charset="0"/>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a:r>
              <a:rPr lang="en-US" sz="1800" dirty="0" smtClean="0">
                <a:solidFill>
                  <a:schemeClr val="tx2"/>
                </a:solidFill>
              </a:rPr>
              <a:t>BACKUP</a:t>
            </a:r>
            <a:r>
              <a:rPr lang="en-US" sz="1800" dirty="0" smtClean="0">
                <a:solidFill>
                  <a:schemeClr val="accent6">
                    <a:lumMod val="75000"/>
                  </a:schemeClr>
                </a:solidFill>
              </a:rPr>
              <a:t> </a:t>
            </a:r>
            <a:r>
              <a:rPr lang="en-US" sz="1800" i="1" dirty="0">
                <a:solidFill>
                  <a:schemeClr val="tx1">
                    <a:lumMod val="75000"/>
                    <a:lumOff val="25000"/>
                  </a:schemeClr>
                </a:solidFill>
              </a:rPr>
              <a:t>database</a:t>
            </a:r>
            <a:r>
              <a:rPr lang="en-US" sz="1800" dirty="0">
                <a:solidFill>
                  <a:schemeClr val="accent6">
                    <a:lumMod val="75000"/>
                  </a:schemeClr>
                </a:solidFill>
              </a:rPr>
              <a:t> </a:t>
            </a:r>
            <a:r>
              <a:rPr lang="en-US" sz="1800" dirty="0">
                <a:solidFill>
                  <a:schemeClr val="tx2"/>
                </a:solidFill>
              </a:rPr>
              <a:t>TO URL </a:t>
            </a:r>
            <a:r>
              <a:rPr lang="en-US" sz="1800" dirty="0"/>
              <a:t>=</a:t>
            </a:r>
            <a:r>
              <a:rPr lang="en-US" sz="1800" dirty="0">
                <a:solidFill>
                  <a:srgbClr val="F3F2DC">
                    <a:lumMod val="60000"/>
                    <a:lumOff val="40000"/>
                  </a:srgbClr>
                </a:solidFill>
              </a:rPr>
              <a:t> </a:t>
            </a:r>
            <a:r>
              <a:rPr lang="en-US" sz="1800" dirty="0"/>
              <a:t>‘https://&lt;storageaccount&gt;.blob.core.windows.net/&lt;container&gt;/&lt;blob&gt;</a:t>
            </a:r>
            <a:r>
              <a:rPr lang="en-US" sz="1800" i="1" dirty="0"/>
              <a:t>’</a:t>
            </a:r>
            <a:endParaRPr lang="en-US" sz="1800" dirty="0"/>
          </a:p>
          <a:p>
            <a:pPr marL="0" lvl="1"/>
            <a:r>
              <a:rPr lang="en-US" sz="1800" dirty="0">
                <a:solidFill>
                  <a:schemeClr val="tx2"/>
                </a:solidFill>
              </a:rPr>
              <a:t> WITH CREDENTIAL </a:t>
            </a:r>
            <a:r>
              <a:rPr lang="en-US" sz="1800" dirty="0"/>
              <a:t>= ‘credential_name’</a:t>
            </a:r>
          </a:p>
        </p:txBody>
      </p:sp>
      <p:sp>
        <p:nvSpPr>
          <p:cNvPr id="21" name="TextBox 20"/>
          <p:cNvSpPr txBox="1"/>
          <p:nvPr/>
        </p:nvSpPr>
        <p:spPr>
          <a:xfrm>
            <a:off x="3686293" y="4302040"/>
            <a:ext cx="2273315"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chemeClr val="tx2"/>
                </a:solidFill>
                <a:latin typeface="+mj-lt"/>
              </a:rPr>
              <a:t>Azure Storage</a:t>
            </a:r>
          </a:p>
        </p:txBody>
      </p:sp>
      <p:sp>
        <p:nvSpPr>
          <p:cNvPr id="56" name="Rectangle 55"/>
          <p:cNvSpPr/>
          <p:nvPr/>
        </p:nvSpPr>
        <p:spPr>
          <a:xfrm>
            <a:off x="497600" y="2756041"/>
            <a:ext cx="1629169" cy="646331"/>
          </a:xfrm>
          <a:prstGeom prst="rect">
            <a:avLst/>
          </a:prstGeom>
        </p:spPr>
        <p:txBody>
          <a:bodyPr wrap="square">
            <a:spAutoFit/>
          </a:bodyPr>
          <a:lstStyle/>
          <a:p>
            <a:r>
              <a:rPr lang="en-US" dirty="0"/>
              <a:t>Azure Virtual Machines</a:t>
            </a:r>
          </a:p>
        </p:txBody>
      </p:sp>
      <p:grpSp>
        <p:nvGrpSpPr>
          <p:cNvPr id="59" name="Group 21"/>
          <p:cNvGrpSpPr>
            <a:grpSpLocks noChangeAspect="1"/>
          </p:cNvGrpSpPr>
          <p:nvPr/>
        </p:nvGrpSpPr>
        <p:grpSpPr bwMode="auto">
          <a:xfrm>
            <a:off x="882417" y="1870818"/>
            <a:ext cx="648451" cy="868798"/>
            <a:chOff x="966" y="2128"/>
            <a:chExt cx="206" cy="276"/>
          </a:xfrm>
          <a:solidFill>
            <a:schemeClr val="tx2"/>
          </a:solidFill>
        </p:grpSpPr>
        <p:sp>
          <p:nvSpPr>
            <p:cNvPr id="61" name="Freeform 22"/>
            <p:cNvSpPr>
              <a:spLocks/>
            </p:cNvSpPr>
            <p:nvPr/>
          </p:nvSpPr>
          <p:spPr bwMode="auto">
            <a:xfrm>
              <a:off x="1060" y="2261"/>
              <a:ext cx="20" cy="29"/>
            </a:xfrm>
            <a:custGeom>
              <a:avLst/>
              <a:gdLst>
                <a:gd name="T0" fmla="*/ 40 w 45"/>
                <a:gd name="T1" fmla="*/ 10 h 64"/>
                <a:gd name="T2" fmla="*/ 33 w 45"/>
                <a:gd name="T3" fmla="*/ 3 h 64"/>
                <a:gd name="T4" fmla="*/ 23 w 45"/>
                <a:gd name="T5" fmla="*/ 0 h 64"/>
                <a:gd name="T6" fmla="*/ 13 w 45"/>
                <a:gd name="T7" fmla="*/ 3 h 64"/>
                <a:gd name="T8" fmla="*/ 5 w 45"/>
                <a:gd name="T9" fmla="*/ 10 h 64"/>
                <a:gd name="T10" fmla="*/ 1 w 45"/>
                <a:gd name="T11" fmla="*/ 20 h 64"/>
                <a:gd name="T12" fmla="*/ 0 w 45"/>
                <a:gd name="T13" fmla="*/ 32 h 64"/>
                <a:gd name="T14" fmla="*/ 2 w 45"/>
                <a:gd name="T15" fmla="*/ 47 h 64"/>
                <a:gd name="T16" fmla="*/ 7 w 45"/>
                <a:gd name="T17" fmla="*/ 57 h 64"/>
                <a:gd name="T18" fmla="*/ 14 w 45"/>
                <a:gd name="T19" fmla="*/ 63 h 64"/>
                <a:gd name="T20" fmla="*/ 23 w 45"/>
                <a:gd name="T21" fmla="*/ 64 h 64"/>
                <a:gd name="T22" fmla="*/ 31 w 45"/>
                <a:gd name="T23" fmla="*/ 63 h 64"/>
                <a:gd name="T24" fmla="*/ 38 w 45"/>
                <a:gd name="T25" fmla="*/ 57 h 64"/>
                <a:gd name="T26" fmla="*/ 43 w 45"/>
                <a:gd name="T27" fmla="*/ 47 h 64"/>
                <a:gd name="T28" fmla="*/ 45 w 45"/>
                <a:gd name="T29" fmla="*/ 33 h 64"/>
                <a:gd name="T30" fmla="*/ 44 w 45"/>
                <a:gd name="T31" fmla="*/ 20 h 64"/>
                <a:gd name="T32" fmla="*/ 40 w 45"/>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4">
                  <a:moveTo>
                    <a:pt x="40" y="10"/>
                  </a:moveTo>
                  <a:cubicBezTo>
                    <a:pt x="38" y="7"/>
                    <a:pt x="36" y="4"/>
                    <a:pt x="33" y="3"/>
                  </a:cubicBezTo>
                  <a:cubicBezTo>
                    <a:pt x="31" y="1"/>
                    <a:pt x="27" y="0"/>
                    <a:pt x="23" y="0"/>
                  </a:cubicBezTo>
                  <a:cubicBezTo>
                    <a:pt x="19" y="0"/>
                    <a:pt x="16" y="1"/>
                    <a:pt x="13" y="3"/>
                  </a:cubicBezTo>
                  <a:cubicBezTo>
                    <a:pt x="10" y="4"/>
                    <a:pt x="7" y="7"/>
                    <a:pt x="5" y="10"/>
                  </a:cubicBezTo>
                  <a:cubicBezTo>
                    <a:pt x="3" y="13"/>
                    <a:pt x="2" y="16"/>
                    <a:pt x="1" y="20"/>
                  </a:cubicBezTo>
                  <a:cubicBezTo>
                    <a:pt x="0" y="24"/>
                    <a:pt x="0" y="28"/>
                    <a:pt x="0" y="32"/>
                  </a:cubicBezTo>
                  <a:cubicBezTo>
                    <a:pt x="0" y="38"/>
                    <a:pt x="0" y="43"/>
                    <a:pt x="2" y="47"/>
                  </a:cubicBezTo>
                  <a:cubicBezTo>
                    <a:pt x="3" y="51"/>
                    <a:pt x="5" y="54"/>
                    <a:pt x="7" y="57"/>
                  </a:cubicBezTo>
                  <a:cubicBezTo>
                    <a:pt x="9" y="60"/>
                    <a:pt x="11" y="61"/>
                    <a:pt x="14" y="63"/>
                  </a:cubicBezTo>
                  <a:cubicBezTo>
                    <a:pt x="17" y="64"/>
                    <a:pt x="20" y="64"/>
                    <a:pt x="23" y="64"/>
                  </a:cubicBezTo>
                  <a:cubicBezTo>
                    <a:pt x="26" y="64"/>
                    <a:pt x="28" y="64"/>
                    <a:pt x="31" y="63"/>
                  </a:cubicBezTo>
                  <a:cubicBezTo>
                    <a:pt x="34" y="61"/>
                    <a:pt x="36" y="59"/>
                    <a:pt x="38" y="57"/>
                  </a:cubicBezTo>
                  <a:cubicBezTo>
                    <a:pt x="40" y="54"/>
                    <a:pt x="42" y="51"/>
                    <a:pt x="43" y="47"/>
                  </a:cubicBezTo>
                  <a:cubicBezTo>
                    <a:pt x="45" y="43"/>
                    <a:pt x="45" y="38"/>
                    <a:pt x="45" y="33"/>
                  </a:cubicBezTo>
                  <a:cubicBezTo>
                    <a:pt x="45" y="28"/>
                    <a:pt x="45" y="24"/>
                    <a:pt x="44" y="20"/>
                  </a:cubicBezTo>
                  <a:cubicBezTo>
                    <a:pt x="43" y="16"/>
                    <a:pt x="42" y="13"/>
                    <a:pt x="40" y="1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2" name="Freeform 23"/>
            <p:cNvSpPr>
              <a:spLocks noEditPoints="1"/>
            </p:cNvSpPr>
            <p:nvPr/>
          </p:nvSpPr>
          <p:spPr bwMode="auto">
            <a:xfrm>
              <a:off x="966" y="2128"/>
              <a:ext cx="206" cy="276"/>
            </a:xfrm>
            <a:custGeom>
              <a:avLst/>
              <a:gdLst>
                <a:gd name="T0" fmla="*/ 0 w 462"/>
                <a:gd name="T1" fmla="*/ 92 h 616"/>
                <a:gd name="T2" fmla="*/ 231 w 462"/>
                <a:gd name="T3" fmla="*/ 616 h 616"/>
                <a:gd name="T4" fmla="*/ 462 w 462"/>
                <a:gd name="T5" fmla="*/ 94 h 616"/>
                <a:gd name="T6" fmla="*/ 162 w 462"/>
                <a:gd name="T7" fmla="*/ 362 h 616"/>
                <a:gd name="T8" fmla="*/ 152 w 462"/>
                <a:gd name="T9" fmla="*/ 380 h 616"/>
                <a:gd name="T10" fmla="*/ 128 w 462"/>
                <a:gd name="T11" fmla="*/ 391 h 616"/>
                <a:gd name="T12" fmla="*/ 98 w 462"/>
                <a:gd name="T13" fmla="*/ 393 h 616"/>
                <a:gd name="T14" fmla="*/ 80 w 462"/>
                <a:gd name="T15" fmla="*/ 389 h 616"/>
                <a:gd name="T16" fmla="*/ 74 w 462"/>
                <a:gd name="T17" fmla="*/ 353 h 616"/>
                <a:gd name="T18" fmla="*/ 89 w 462"/>
                <a:gd name="T19" fmla="*/ 361 h 616"/>
                <a:gd name="T20" fmla="*/ 108 w 462"/>
                <a:gd name="T21" fmla="*/ 366 h 616"/>
                <a:gd name="T22" fmla="*/ 119 w 462"/>
                <a:gd name="T23" fmla="*/ 363 h 616"/>
                <a:gd name="T24" fmla="*/ 121 w 462"/>
                <a:gd name="T25" fmla="*/ 357 h 616"/>
                <a:gd name="T26" fmla="*/ 116 w 462"/>
                <a:gd name="T27" fmla="*/ 348 h 616"/>
                <a:gd name="T28" fmla="*/ 102 w 462"/>
                <a:gd name="T29" fmla="*/ 342 h 616"/>
                <a:gd name="T30" fmla="*/ 79 w 462"/>
                <a:gd name="T31" fmla="*/ 326 h 616"/>
                <a:gd name="T32" fmla="*/ 72 w 462"/>
                <a:gd name="T33" fmla="*/ 305 h 616"/>
                <a:gd name="T34" fmla="*/ 86 w 462"/>
                <a:gd name="T35" fmla="*/ 276 h 616"/>
                <a:gd name="T36" fmla="*/ 122 w 462"/>
                <a:gd name="T37" fmla="*/ 265 h 616"/>
                <a:gd name="T38" fmla="*/ 143 w 462"/>
                <a:gd name="T39" fmla="*/ 267 h 616"/>
                <a:gd name="T40" fmla="*/ 156 w 462"/>
                <a:gd name="T41" fmla="*/ 270 h 616"/>
                <a:gd name="T42" fmla="*/ 150 w 462"/>
                <a:gd name="T43" fmla="*/ 299 h 616"/>
                <a:gd name="T44" fmla="*/ 135 w 462"/>
                <a:gd name="T45" fmla="*/ 294 h 616"/>
                <a:gd name="T46" fmla="*/ 116 w 462"/>
                <a:gd name="T47" fmla="*/ 295 h 616"/>
                <a:gd name="T48" fmla="*/ 113 w 462"/>
                <a:gd name="T49" fmla="*/ 305 h 616"/>
                <a:gd name="T50" fmla="*/ 120 w 462"/>
                <a:gd name="T51" fmla="*/ 311 h 616"/>
                <a:gd name="T52" fmla="*/ 142 w 462"/>
                <a:gd name="T53" fmla="*/ 321 h 616"/>
                <a:gd name="T54" fmla="*/ 160 w 462"/>
                <a:gd name="T55" fmla="*/ 340 h 616"/>
                <a:gd name="T56" fmla="*/ 162 w 462"/>
                <a:gd name="T57" fmla="*/ 362 h 616"/>
                <a:gd name="T58" fmla="*/ 229 w 462"/>
                <a:gd name="T59" fmla="*/ 393 h 616"/>
                <a:gd name="T60" fmla="*/ 188 w 462"/>
                <a:gd name="T61" fmla="*/ 375 h 616"/>
                <a:gd name="T62" fmla="*/ 171 w 462"/>
                <a:gd name="T63" fmla="*/ 331 h 616"/>
                <a:gd name="T64" fmla="*/ 189 w 462"/>
                <a:gd name="T65" fmla="*/ 284 h 616"/>
                <a:gd name="T66" fmla="*/ 235 w 462"/>
                <a:gd name="T67" fmla="*/ 265 h 616"/>
                <a:gd name="T68" fmla="*/ 278 w 462"/>
                <a:gd name="T69" fmla="*/ 282 h 616"/>
                <a:gd name="T70" fmla="*/ 296 w 462"/>
                <a:gd name="T71" fmla="*/ 329 h 616"/>
                <a:gd name="T72" fmla="*/ 286 w 462"/>
                <a:gd name="T73" fmla="*/ 365 h 616"/>
                <a:gd name="T74" fmla="*/ 261 w 462"/>
                <a:gd name="T75" fmla="*/ 387 h 616"/>
                <a:gd name="T76" fmla="*/ 256 w 462"/>
                <a:gd name="T77" fmla="*/ 423 h 616"/>
                <a:gd name="T78" fmla="*/ 393 w 462"/>
                <a:gd name="T79" fmla="*/ 391 h 616"/>
                <a:gd name="T80" fmla="*/ 313 w 462"/>
                <a:gd name="T81" fmla="*/ 267 h 616"/>
                <a:gd name="T82" fmla="*/ 351 w 462"/>
                <a:gd name="T83" fmla="*/ 362 h 616"/>
                <a:gd name="T84" fmla="*/ 393 w 462"/>
                <a:gd name="T85" fmla="*/ 391 h 616"/>
                <a:gd name="T86" fmla="*/ 231 w 462"/>
                <a:gd name="T87" fmla="*/ 134 h 616"/>
                <a:gd name="T88" fmla="*/ 231 w 462"/>
                <a:gd name="T89" fmla="*/ 34 h 616"/>
                <a:gd name="T90" fmla="*/ 231 w 462"/>
                <a:gd name="T91" fmla="*/ 13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6">
                  <a:moveTo>
                    <a:pt x="231" y="0"/>
                  </a:moveTo>
                  <a:cubicBezTo>
                    <a:pt x="104" y="0"/>
                    <a:pt x="0" y="44"/>
                    <a:pt x="0" y="92"/>
                  </a:cubicBezTo>
                  <a:lnTo>
                    <a:pt x="0" y="523"/>
                  </a:lnTo>
                  <a:cubicBezTo>
                    <a:pt x="0" y="571"/>
                    <a:pt x="104" y="616"/>
                    <a:pt x="231" y="616"/>
                  </a:cubicBezTo>
                  <a:cubicBezTo>
                    <a:pt x="359" y="616"/>
                    <a:pt x="462" y="573"/>
                    <a:pt x="462" y="526"/>
                  </a:cubicBezTo>
                  <a:lnTo>
                    <a:pt x="462" y="94"/>
                  </a:lnTo>
                  <a:cubicBezTo>
                    <a:pt x="462" y="46"/>
                    <a:pt x="359" y="0"/>
                    <a:pt x="231" y="0"/>
                  </a:cubicBezTo>
                  <a:close/>
                  <a:moveTo>
                    <a:pt x="162" y="362"/>
                  </a:moveTo>
                  <a:cubicBezTo>
                    <a:pt x="161" y="366"/>
                    <a:pt x="160" y="369"/>
                    <a:pt x="159" y="371"/>
                  </a:cubicBezTo>
                  <a:cubicBezTo>
                    <a:pt x="157" y="374"/>
                    <a:pt x="155" y="377"/>
                    <a:pt x="152" y="380"/>
                  </a:cubicBezTo>
                  <a:cubicBezTo>
                    <a:pt x="150" y="382"/>
                    <a:pt x="146" y="385"/>
                    <a:pt x="142" y="387"/>
                  </a:cubicBezTo>
                  <a:cubicBezTo>
                    <a:pt x="138" y="389"/>
                    <a:pt x="134" y="390"/>
                    <a:pt x="128" y="391"/>
                  </a:cubicBezTo>
                  <a:cubicBezTo>
                    <a:pt x="123" y="393"/>
                    <a:pt x="116" y="393"/>
                    <a:pt x="109" y="393"/>
                  </a:cubicBezTo>
                  <a:cubicBezTo>
                    <a:pt x="105" y="393"/>
                    <a:pt x="102" y="393"/>
                    <a:pt x="98" y="393"/>
                  </a:cubicBezTo>
                  <a:cubicBezTo>
                    <a:pt x="95" y="392"/>
                    <a:pt x="91" y="392"/>
                    <a:pt x="88" y="391"/>
                  </a:cubicBezTo>
                  <a:cubicBezTo>
                    <a:pt x="85" y="391"/>
                    <a:pt x="82" y="390"/>
                    <a:pt x="80" y="389"/>
                  </a:cubicBezTo>
                  <a:cubicBezTo>
                    <a:pt x="77" y="388"/>
                    <a:pt x="75" y="387"/>
                    <a:pt x="74" y="387"/>
                  </a:cubicBezTo>
                  <a:lnTo>
                    <a:pt x="74" y="353"/>
                  </a:lnTo>
                  <a:cubicBezTo>
                    <a:pt x="76" y="354"/>
                    <a:pt x="78" y="356"/>
                    <a:pt x="81" y="357"/>
                  </a:cubicBezTo>
                  <a:cubicBezTo>
                    <a:pt x="83" y="359"/>
                    <a:pt x="86" y="360"/>
                    <a:pt x="89" y="361"/>
                  </a:cubicBezTo>
                  <a:cubicBezTo>
                    <a:pt x="92" y="363"/>
                    <a:pt x="95" y="364"/>
                    <a:pt x="99" y="364"/>
                  </a:cubicBezTo>
                  <a:cubicBezTo>
                    <a:pt x="102" y="365"/>
                    <a:pt x="105" y="366"/>
                    <a:pt x="108" y="366"/>
                  </a:cubicBezTo>
                  <a:cubicBezTo>
                    <a:pt x="111" y="366"/>
                    <a:pt x="113" y="365"/>
                    <a:pt x="115" y="365"/>
                  </a:cubicBezTo>
                  <a:cubicBezTo>
                    <a:pt x="116" y="364"/>
                    <a:pt x="118" y="364"/>
                    <a:pt x="119" y="363"/>
                  </a:cubicBezTo>
                  <a:cubicBezTo>
                    <a:pt x="119" y="362"/>
                    <a:pt x="120" y="361"/>
                    <a:pt x="121" y="360"/>
                  </a:cubicBezTo>
                  <a:cubicBezTo>
                    <a:pt x="121" y="359"/>
                    <a:pt x="121" y="358"/>
                    <a:pt x="121" y="357"/>
                  </a:cubicBezTo>
                  <a:cubicBezTo>
                    <a:pt x="121" y="355"/>
                    <a:pt x="121" y="353"/>
                    <a:pt x="120" y="352"/>
                  </a:cubicBezTo>
                  <a:cubicBezTo>
                    <a:pt x="119" y="351"/>
                    <a:pt x="117" y="349"/>
                    <a:pt x="116" y="348"/>
                  </a:cubicBezTo>
                  <a:cubicBezTo>
                    <a:pt x="114" y="347"/>
                    <a:pt x="112" y="346"/>
                    <a:pt x="110" y="345"/>
                  </a:cubicBezTo>
                  <a:cubicBezTo>
                    <a:pt x="107" y="344"/>
                    <a:pt x="104" y="343"/>
                    <a:pt x="102" y="342"/>
                  </a:cubicBezTo>
                  <a:cubicBezTo>
                    <a:pt x="96" y="340"/>
                    <a:pt x="92" y="337"/>
                    <a:pt x="88" y="335"/>
                  </a:cubicBezTo>
                  <a:cubicBezTo>
                    <a:pt x="84" y="332"/>
                    <a:pt x="81" y="329"/>
                    <a:pt x="79" y="326"/>
                  </a:cubicBezTo>
                  <a:cubicBezTo>
                    <a:pt x="76" y="323"/>
                    <a:pt x="74" y="319"/>
                    <a:pt x="73" y="316"/>
                  </a:cubicBezTo>
                  <a:cubicBezTo>
                    <a:pt x="72" y="312"/>
                    <a:pt x="72" y="309"/>
                    <a:pt x="72" y="305"/>
                  </a:cubicBezTo>
                  <a:cubicBezTo>
                    <a:pt x="72" y="299"/>
                    <a:pt x="73" y="293"/>
                    <a:pt x="75" y="288"/>
                  </a:cubicBezTo>
                  <a:cubicBezTo>
                    <a:pt x="78" y="283"/>
                    <a:pt x="81" y="279"/>
                    <a:pt x="86" y="276"/>
                  </a:cubicBezTo>
                  <a:cubicBezTo>
                    <a:pt x="90" y="272"/>
                    <a:pt x="95" y="270"/>
                    <a:pt x="101" y="268"/>
                  </a:cubicBezTo>
                  <a:cubicBezTo>
                    <a:pt x="108" y="266"/>
                    <a:pt x="114" y="265"/>
                    <a:pt x="122" y="265"/>
                  </a:cubicBezTo>
                  <a:cubicBezTo>
                    <a:pt x="126" y="265"/>
                    <a:pt x="130" y="265"/>
                    <a:pt x="134" y="266"/>
                  </a:cubicBezTo>
                  <a:cubicBezTo>
                    <a:pt x="137" y="266"/>
                    <a:pt x="140" y="266"/>
                    <a:pt x="143" y="267"/>
                  </a:cubicBezTo>
                  <a:cubicBezTo>
                    <a:pt x="146" y="267"/>
                    <a:pt x="148" y="268"/>
                    <a:pt x="150" y="268"/>
                  </a:cubicBezTo>
                  <a:cubicBezTo>
                    <a:pt x="153" y="269"/>
                    <a:pt x="155" y="269"/>
                    <a:pt x="156" y="270"/>
                  </a:cubicBezTo>
                  <a:lnTo>
                    <a:pt x="156" y="302"/>
                  </a:lnTo>
                  <a:cubicBezTo>
                    <a:pt x="154" y="301"/>
                    <a:pt x="153" y="299"/>
                    <a:pt x="150" y="299"/>
                  </a:cubicBezTo>
                  <a:cubicBezTo>
                    <a:pt x="148" y="297"/>
                    <a:pt x="146" y="297"/>
                    <a:pt x="143" y="296"/>
                  </a:cubicBezTo>
                  <a:cubicBezTo>
                    <a:pt x="140" y="295"/>
                    <a:pt x="138" y="294"/>
                    <a:pt x="135" y="294"/>
                  </a:cubicBezTo>
                  <a:cubicBezTo>
                    <a:pt x="132" y="293"/>
                    <a:pt x="129" y="293"/>
                    <a:pt x="126" y="293"/>
                  </a:cubicBezTo>
                  <a:cubicBezTo>
                    <a:pt x="121" y="293"/>
                    <a:pt x="118" y="294"/>
                    <a:pt x="116" y="295"/>
                  </a:cubicBezTo>
                  <a:cubicBezTo>
                    <a:pt x="113" y="297"/>
                    <a:pt x="112" y="299"/>
                    <a:pt x="112" y="302"/>
                  </a:cubicBezTo>
                  <a:cubicBezTo>
                    <a:pt x="112" y="303"/>
                    <a:pt x="112" y="304"/>
                    <a:pt x="113" y="305"/>
                  </a:cubicBezTo>
                  <a:cubicBezTo>
                    <a:pt x="113" y="307"/>
                    <a:pt x="114" y="307"/>
                    <a:pt x="115" y="308"/>
                  </a:cubicBezTo>
                  <a:cubicBezTo>
                    <a:pt x="116" y="309"/>
                    <a:pt x="118" y="310"/>
                    <a:pt x="120" y="311"/>
                  </a:cubicBezTo>
                  <a:cubicBezTo>
                    <a:pt x="122" y="312"/>
                    <a:pt x="125" y="314"/>
                    <a:pt x="128" y="315"/>
                  </a:cubicBezTo>
                  <a:cubicBezTo>
                    <a:pt x="133" y="317"/>
                    <a:pt x="137" y="319"/>
                    <a:pt x="142" y="321"/>
                  </a:cubicBezTo>
                  <a:cubicBezTo>
                    <a:pt x="146" y="324"/>
                    <a:pt x="150" y="327"/>
                    <a:pt x="153" y="330"/>
                  </a:cubicBezTo>
                  <a:cubicBezTo>
                    <a:pt x="156" y="333"/>
                    <a:pt x="158" y="336"/>
                    <a:pt x="160" y="340"/>
                  </a:cubicBezTo>
                  <a:cubicBezTo>
                    <a:pt x="162" y="344"/>
                    <a:pt x="163" y="349"/>
                    <a:pt x="163" y="354"/>
                  </a:cubicBezTo>
                  <a:cubicBezTo>
                    <a:pt x="163" y="356"/>
                    <a:pt x="163" y="359"/>
                    <a:pt x="162" y="362"/>
                  </a:cubicBezTo>
                  <a:close/>
                  <a:moveTo>
                    <a:pt x="256" y="423"/>
                  </a:moveTo>
                  <a:lnTo>
                    <a:pt x="229" y="393"/>
                  </a:lnTo>
                  <a:cubicBezTo>
                    <a:pt x="221" y="393"/>
                    <a:pt x="213" y="391"/>
                    <a:pt x="206" y="388"/>
                  </a:cubicBezTo>
                  <a:cubicBezTo>
                    <a:pt x="199" y="385"/>
                    <a:pt x="193" y="381"/>
                    <a:pt x="188" y="375"/>
                  </a:cubicBezTo>
                  <a:cubicBezTo>
                    <a:pt x="183" y="370"/>
                    <a:pt x="179" y="364"/>
                    <a:pt x="176" y="356"/>
                  </a:cubicBezTo>
                  <a:cubicBezTo>
                    <a:pt x="173" y="349"/>
                    <a:pt x="171" y="340"/>
                    <a:pt x="171" y="331"/>
                  </a:cubicBezTo>
                  <a:cubicBezTo>
                    <a:pt x="171" y="321"/>
                    <a:pt x="173" y="312"/>
                    <a:pt x="176" y="304"/>
                  </a:cubicBezTo>
                  <a:cubicBezTo>
                    <a:pt x="179" y="296"/>
                    <a:pt x="183" y="289"/>
                    <a:pt x="189" y="284"/>
                  </a:cubicBezTo>
                  <a:cubicBezTo>
                    <a:pt x="194" y="278"/>
                    <a:pt x="201" y="273"/>
                    <a:pt x="209" y="270"/>
                  </a:cubicBezTo>
                  <a:cubicBezTo>
                    <a:pt x="217" y="267"/>
                    <a:pt x="225" y="265"/>
                    <a:pt x="235" y="265"/>
                  </a:cubicBezTo>
                  <a:cubicBezTo>
                    <a:pt x="243" y="265"/>
                    <a:pt x="252" y="267"/>
                    <a:pt x="259" y="270"/>
                  </a:cubicBezTo>
                  <a:cubicBezTo>
                    <a:pt x="267" y="273"/>
                    <a:pt x="273" y="277"/>
                    <a:pt x="278" y="282"/>
                  </a:cubicBezTo>
                  <a:cubicBezTo>
                    <a:pt x="284" y="288"/>
                    <a:pt x="288" y="294"/>
                    <a:pt x="291" y="302"/>
                  </a:cubicBezTo>
                  <a:cubicBezTo>
                    <a:pt x="294" y="310"/>
                    <a:pt x="296" y="319"/>
                    <a:pt x="296" y="329"/>
                  </a:cubicBezTo>
                  <a:cubicBezTo>
                    <a:pt x="296" y="336"/>
                    <a:pt x="295" y="343"/>
                    <a:pt x="293" y="349"/>
                  </a:cubicBezTo>
                  <a:cubicBezTo>
                    <a:pt x="291" y="355"/>
                    <a:pt x="289" y="360"/>
                    <a:pt x="286" y="365"/>
                  </a:cubicBezTo>
                  <a:cubicBezTo>
                    <a:pt x="283" y="370"/>
                    <a:pt x="279" y="374"/>
                    <a:pt x="275" y="378"/>
                  </a:cubicBezTo>
                  <a:cubicBezTo>
                    <a:pt x="271" y="382"/>
                    <a:pt x="266" y="385"/>
                    <a:pt x="261" y="387"/>
                  </a:cubicBezTo>
                  <a:lnTo>
                    <a:pt x="303" y="423"/>
                  </a:lnTo>
                  <a:lnTo>
                    <a:pt x="256" y="423"/>
                  </a:lnTo>
                  <a:lnTo>
                    <a:pt x="256" y="423"/>
                  </a:lnTo>
                  <a:close/>
                  <a:moveTo>
                    <a:pt x="393" y="391"/>
                  </a:moveTo>
                  <a:lnTo>
                    <a:pt x="313" y="391"/>
                  </a:lnTo>
                  <a:lnTo>
                    <a:pt x="313" y="267"/>
                  </a:lnTo>
                  <a:lnTo>
                    <a:pt x="351" y="267"/>
                  </a:lnTo>
                  <a:lnTo>
                    <a:pt x="351" y="362"/>
                  </a:lnTo>
                  <a:lnTo>
                    <a:pt x="393" y="362"/>
                  </a:lnTo>
                  <a:lnTo>
                    <a:pt x="393" y="391"/>
                  </a:lnTo>
                  <a:lnTo>
                    <a:pt x="393" y="391"/>
                  </a:lnTo>
                  <a:close/>
                  <a:moveTo>
                    <a:pt x="231" y="134"/>
                  </a:moveTo>
                  <a:cubicBezTo>
                    <a:pt x="140" y="134"/>
                    <a:pt x="67" y="112"/>
                    <a:pt x="67" y="84"/>
                  </a:cubicBezTo>
                  <a:cubicBezTo>
                    <a:pt x="67" y="56"/>
                    <a:pt x="140" y="34"/>
                    <a:pt x="231" y="34"/>
                  </a:cubicBezTo>
                  <a:cubicBezTo>
                    <a:pt x="322" y="34"/>
                    <a:pt x="396" y="56"/>
                    <a:pt x="396" y="84"/>
                  </a:cubicBezTo>
                  <a:cubicBezTo>
                    <a:pt x="396" y="112"/>
                    <a:pt x="322" y="134"/>
                    <a:pt x="231" y="13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67" name="Group 21"/>
          <p:cNvGrpSpPr>
            <a:grpSpLocks noChangeAspect="1"/>
          </p:cNvGrpSpPr>
          <p:nvPr/>
        </p:nvGrpSpPr>
        <p:grpSpPr bwMode="auto">
          <a:xfrm>
            <a:off x="890437" y="3664758"/>
            <a:ext cx="648451" cy="868798"/>
            <a:chOff x="966" y="2128"/>
            <a:chExt cx="206" cy="276"/>
          </a:xfrm>
          <a:solidFill>
            <a:schemeClr val="tx2"/>
          </a:solidFill>
        </p:grpSpPr>
        <p:sp>
          <p:nvSpPr>
            <p:cNvPr id="68" name="Freeform 22"/>
            <p:cNvSpPr>
              <a:spLocks/>
            </p:cNvSpPr>
            <p:nvPr/>
          </p:nvSpPr>
          <p:spPr bwMode="auto">
            <a:xfrm>
              <a:off x="1060" y="2261"/>
              <a:ext cx="20" cy="29"/>
            </a:xfrm>
            <a:custGeom>
              <a:avLst/>
              <a:gdLst>
                <a:gd name="T0" fmla="*/ 40 w 45"/>
                <a:gd name="T1" fmla="*/ 10 h 64"/>
                <a:gd name="T2" fmla="*/ 33 w 45"/>
                <a:gd name="T3" fmla="*/ 3 h 64"/>
                <a:gd name="T4" fmla="*/ 23 w 45"/>
                <a:gd name="T5" fmla="*/ 0 h 64"/>
                <a:gd name="T6" fmla="*/ 13 w 45"/>
                <a:gd name="T7" fmla="*/ 3 h 64"/>
                <a:gd name="T8" fmla="*/ 5 w 45"/>
                <a:gd name="T9" fmla="*/ 10 h 64"/>
                <a:gd name="T10" fmla="*/ 1 w 45"/>
                <a:gd name="T11" fmla="*/ 20 h 64"/>
                <a:gd name="T12" fmla="*/ 0 w 45"/>
                <a:gd name="T13" fmla="*/ 32 h 64"/>
                <a:gd name="T14" fmla="*/ 2 w 45"/>
                <a:gd name="T15" fmla="*/ 47 h 64"/>
                <a:gd name="T16" fmla="*/ 7 w 45"/>
                <a:gd name="T17" fmla="*/ 57 h 64"/>
                <a:gd name="T18" fmla="*/ 14 w 45"/>
                <a:gd name="T19" fmla="*/ 63 h 64"/>
                <a:gd name="T20" fmla="*/ 23 w 45"/>
                <a:gd name="T21" fmla="*/ 64 h 64"/>
                <a:gd name="T22" fmla="*/ 31 w 45"/>
                <a:gd name="T23" fmla="*/ 63 h 64"/>
                <a:gd name="T24" fmla="*/ 38 w 45"/>
                <a:gd name="T25" fmla="*/ 57 h 64"/>
                <a:gd name="T26" fmla="*/ 43 w 45"/>
                <a:gd name="T27" fmla="*/ 47 h 64"/>
                <a:gd name="T28" fmla="*/ 45 w 45"/>
                <a:gd name="T29" fmla="*/ 33 h 64"/>
                <a:gd name="T30" fmla="*/ 44 w 45"/>
                <a:gd name="T31" fmla="*/ 20 h 64"/>
                <a:gd name="T32" fmla="*/ 40 w 45"/>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4">
                  <a:moveTo>
                    <a:pt x="40" y="10"/>
                  </a:moveTo>
                  <a:cubicBezTo>
                    <a:pt x="38" y="7"/>
                    <a:pt x="36" y="4"/>
                    <a:pt x="33" y="3"/>
                  </a:cubicBezTo>
                  <a:cubicBezTo>
                    <a:pt x="31" y="1"/>
                    <a:pt x="27" y="0"/>
                    <a:pt x="23" y="0"/>
                  </a:cubicBezTo>
                  <a:cubicBezTo>
                    <a:pt x="19" y="0"/>
                    <a:pt x="16" y="1"/>
                    <a:pt x="13" y="3"/>
                  </a:cubicBezTo>
                  <a:cubicBezTo>
                    <a:pt x="10" y="4"/>
                    <a:pt x="7" y="7"/>
                    <a:pt x="5" y="10"/>
                  </a:cubicBezTo>
                  <a:cubicBezTo>
                    <a:pt x="3" y="13"/>
                    <a:pt x="2" y="16"/>
                    <a:pt x="1" y="20"/>
                  </a:cubicBezTo>
                  <a:cubicBezTo>
                    <a:pt x="0" y="24"/>
                    <a:pt x="0" y="28"/>
                    <a:pt x="0" y="32"/>
                  </a:cubicBezTo>
                  <a:cubicBezTo>
                    <a:pt x="0" y="38"/>
                    <a:pt x="0" y="43"/>
                    <a:pt x="2" y="47"/>
                  </a:cubicBezTo>
                  <a:cubicBezTo>
                    <a:pt x="3" y="51"/>
                    <a:pt x="5" y="54"/>
                    <a:pt x="7" y="57"/>
                  </a:cubicBezTo>
                  <a:cubicBezTo>
                    <a:pt x="9" y="60"/>
                    <a:pt x="11" y="61"/>
                    <a:pt x="14" y="63"/>
                  </a:cubicBezTo>
                  <a:cubicBezTo>
                    <a:pt x="17" y="64"/>
                    <a:pt x="20" y="64"/>
                    <a:pt x="23" y="64"/>
                  </a:cubicBezTo>
                  <a:cubicBezTo>
                    <a:pt x="26" y="64"/>
                    <a:pt x="28" y="64"/>
                    <a:pt x="31" y="63"/>
                  </a:cubicBezTo>
                  <a:cubicBezTo>
                    <a:pt x="34" y="61"/>
                    <a:pt x="36" y="59"/>
                    <a:pt x="38" y="57"/>
                  </a:cubicBezTo>
                  <a:cubicBezTo>
                    <a:pt x="40" y="54"/>
                    <a:pt x="42" y="51"/>
                    <a:pt x="43" y="47"/>
                  </a:cubicBezTo>
                  <a:cubicBezTo>
                    <a:pt x="45" y="43"/>
                    <a:pt x="45" y="38"/>
                    <a:pt x="45" y="33"/>
                  </a:cubicBezTo>
                  <a:cubicBezTo>
                    <a:pt x="45" y="28"/>
                    <a:pt x="45" y="24"/>
                    <a:pt x="44" y="20"/>
                  </a:cubicBezTo>
                  <a:cubicBezTo>
                    <a:pt x="43" y="16"/>
                    <a:pt x="42" y="13"/>
                    <a:pt x="40" y="1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69" name="Freeform 23"/>
            <p:cNvSpPr>
              <a:spLocks noEditPoints="1"/>
            </p:cNvSpPr>
            <p:nvPr/>
          </p:nvSpPr>
          <p:spPr bwMode="auto">
            <a:xfrm>
              <a:off x="966" y="2128"/>
              <a:ext cx="206" cy="276"/>
            </a:xfrm>
            <a:custGeom>
              <a:avLst/>
              <a:gdLst>
                <a:gd name="T0" fmla="*/ 0 w 462"/>
                <a:gd name="T1" fmla="*/ 92 h 616"/>
                <a:gd name="T2" fmla="*/ 231 w 462"/>
                <a:gd name="T3" fmla="*/ 616 h 616"/>
                <a:gd name="T4" fmla="*/ 462 w 462"/>
                <a:gd name="T5" fmla="*/ 94 h 616"/>
                <a:gd name="T6" fmla="*/ 162 w 462"/>
                <a:gd name="T7" fmla="*/ 362 h 616"/>
                <a:gd name="T8" fmla="*/ 152 w 462"/>
                <a:gd name="T9" fmla="*/ 380 h 616"/>
                <a:gd name="T10" fmla="*/ 128 w 462"/>
                <a:gd name="T11" fmla="*/ 391 h 616"/>
                <a:gd name="T12" fmla="*/ 98 w 462"/>
                <a:gd name="T13" fmla="*/ 393 h 616"/>
                <a:gd name="T14" fmla="*/ 80 w 462"/>
                <a:gd name="T15" fmla="*/ 389 h 616"/>
                <a:gd name="T16" fmla="*/ 74 w 462"/>
                <a:gd name="T17" fmla="*/ 353 h 616"/>
                <a:gd name="T18" fmla="*/ 89 w 462"/>
                <a:gd name="T19" fmla="*/ 361 h 616"/>
                <a:gd name="T20" fmla="*/ 108 w 462"/>
                <a:gd name="T21" fmla="*/ 366 h 616"/>
                <a:gd name="T22" fmla="*/ 119 w 462"/>
                <a:gd name="T23" fmla="*/ 363 h 616"/>
                <a:gd name="T24" fmla="*/ 121 w 462"/>
                <a:gd name="T25" fmla="*/ 357 h 616"/>
                <a:gd name="T26" fmla="*/ 116 w 462"/>
                <a:gd name="T27" fmla="*/ 348 h 616"/>
                <a:gd name="T28" fmla="*/ 102 w 462"/>
                <a:gd name="T29" fmla="*/ 342 h 616"/>
                <a:gd name="T30" fmla="*/ 79 w 462"/>
                <a:gd name="T31" fmla="*/ 326 h 616"/>
                <a:gd name="T32" fmla="*/ 72 w 462"/>
                <a:gd name="T33" fmla="*/ 305 h 616"/>
                <a:gd name="T34" fmla="*/ 86 w 462"/>
                <a:gd name="T35" fmla="*/ 276 h 616"/>
                <a:gd name="T36" fmla="*/ 122 w 462"/>
                <a:gd name="T37" fmla="*/ 265 h 616"/>
                <a:gd name="T38" fmla="*/ 143 w 462"/>
                <a:gd name="T39" fmla="*/ 267 h 616"/>
                <a:gd name="T40" fmla="*/ 156 w 462"/>
                <a:gd name="T41" fmla="*/ 270 h 616"/>
                <a:gd name="T42" fmla="*/ 150 w 462"/>
                <a:gd name="T43" fmla="*/ 299 h 616"/>
                <a:gd name="T44" fmla="*/ 135 w 462"/>
                <a:gd name="T45" fmla="*/ 294 h 616"/>
                <a:gd name="T46" fmla="*/ 116 w 462"/>
                <a:gd name="T47" fmla="*/ 295 h 616"/>
                <a:gd name="T48" fmla="*/ 113 w 462"/>
                <a:gd name="T49" fmla="*/ 305 h 616"/>
                <a:gd name="T50" fmla="*/ 120 w 462"/>
                <a:gd name="T51" fmla="*/ 311 h 616"/>
                <a:gd name="T52" fmla="*/ 142 w 462"/>
                <a:gd name="T53" fmla="*/ 321 h 616"/>
                <a:gd name="T54" fmla="*/ 160 w 462"/>
                <a:gd name="T55" fmla="*/ 340 h 616"/>
                <a:gd name="T56" fmla="*/ 162 w 462"/>
                <a:gd name="T57" fmla="*/ 362 h 616"/>
                <a:gd name="T58" fmla="*/ 229 w 462"/>
                <a:gd name="T59" fmla="*/ 393 h 616"/>
                <a:gd name="T60" fmla="*/ 188 w 462"/>
                <a:gd name="T61" fmla="*/ 375 h 616"/>
                <a:gd name="T62" fmla="*/ 171 w 462"/>
                <a:gd name="T63" fmla="*/ 331 h 616"/>
                <a:gd name="T64" fmla="*/ 189 w 462"/>
                <a:gd name="T65" fmla="*/ 284 h 616"/>
                <a:gd name="T66" fmla="*/ 235 w 462"/>
                <a:gd name="T67" fmla="*/ 265 h 616"/>
                <a:gd name="T68" fmla="*/ 278 w 462"/>
                <a:gd name="T69" fmla="*/ 282 h 616"/>
                <a:gd name="T70" fmla="*/ 296 w 462"/>
                <a:gd name="T71" fmla="*/ 329 h 616"/>
                <a:gd name="T72" fmla="*/ 286 w 462"/>
                <a:gd name="T73" fmla="*/ 365 h 616"/>
                <a:gd name="T74" fmla="*/ 261 w 462"/>
                <a:gd name="T75" fmla="*/ 387 h 616"/>
                <a:gd name="T76" fmla="*/ 256 w 462"/>
                <a:gd name="T77" fmla="*/ 423 h 616"/>
                <a:gd name="T78" fmla="*/ 393 w 462"/>
                <a:gd name="T79" fmla="*/ 391 h 616"/>
                <a:gd name="T80" fmla="*/ 313 w 462"/>
                <a:gd name="T81" fmla="*/ 267 h 616"/>
                <a:gd name="T82" fmla="*/ 351 w 462"/>
                <a:gd name="T83" fmla="*/ 362 h 616"/>
                <a:gd name="T84" fmla="*/ 393 w 462"/>
                <a:gd name="T85" fmla="*/ 391 h 616"/>
                <a:gd name="T86" fmla="*/ 231 w 462"/>
                <a:gd name="T87" fmla="*/ 134 h 616"/>
                <a:gd name="T88" fmla="*/ 231 w 462"/>
                <a:gd name="T89" fmla="*/ 34 h 616"/>
                <a:gd name="T90" fmla="*/ 231 w 462"/>
                <a:gd name="T91" fmla="*/ 13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6">
                  <a:moveTo>
                    <a:pt x="231" y="0"/>
                  </a:moveTo>
                  <a:cubicBezTo>
                    <a:pt x="104" y="0"/>
                    <a:pt x="0" y="44"/>
                    <a:pt x="0" y="92"/>
                  </a:cubicBezTo>
                  <a:lnTo>
                    <a:pt x="0" y="523"/>
                  </a:lnTo>
                  <a:cubicBezTo>
                    <a:pt x="0" y="571"/>
                    <a:pt x="104" y="616"/>
                    <a:pt x="231" y="616"/>
                  </a:cubicBezTo>
                  <a:cubicBezTo>
                    <a:pt x="359" y="616"/>
                    <a:pt x="462" y="573"/>
                    <a:pt x="462" y="526"/>
                  </a:cubicBezTo>
                  <a:lnTo>
                    <a:pt x="462" y="94"/>
                  </a:lnTo>
                  <a:cubicBezTo>
                    <a:pt x="462" y="46"/>
                    <a:pt x="359" y="0"/>
                    <a:pt x="231" y="0"/>
                  </a:cubicBezTo>
                  <a:close/>
                  <a:moveTo>
                    <a:pt x="162" y="362"/>
                  </a:moveTo>
                  <a:cubicBezTo>
                    <a:pt x="161" y="366"/>
                    <a:pt x="160" y="369"/>
                    <a:pt x="159" y="371"/>
                  </a:cubicBezTo>
                  <a:cubicBezTo>
                    <a:pt x="157" y="374"/>
                    <a:pt x="155" y="377"/>
                    <a:pt x="152" y="380"/>
                  </a:cubicBezTo>
                  <a:cubicBezTo>
                    <a:pt x="150" y="382"/>
                    <a:pt x="146" y="385"/>
                    <a:pt x="142" y="387"/>
                  </a:cubicBezTo>
                  <a:cubicBezTo>
                    <a:pt x="138" y="389"/>
                    <a:pt x="134" y="390"/>
                    <a:pt x="128" y="391"/>
                  </a:cubicBezTo>
                  <a:cubicBezTo>
                    <a:pt x="123" y="393"/>
                    <a:pt x="116" y="393"/>
                    <a:pt x="109" y="393"/>
                  </a:cubicBezTo>
                  <a:cubicBezTo>
                    <a:pt x="105" y="393"/>
                    <a:pt x="102" y="393"/>
                    <a:pt x="98" y="393"/>
                  </a:cubicBezTo>
                  <a:cubicBezTo>
                    <a:pt x="95" y="392"/>
                    <a:pt x="91" y="392"/>
                    <a:pt x="88" y="391"/>
                  </a:cubicBezTo>
                  <a:cubicBezTo>
                    <a:pt x="85" y="391"/>
                    <a:pt x="82" y="390"/>
                    <a:pt x="80" y="389"/>
                  </a:cubicBezTo>
                  <a:cubicBezTo>
                    <a:pt x="77" y="388"/>
                    <a:pt x="75" y="387"/>
                    <a:pt x="74" y="387"/>
                  </a:cubicBezTo>
                  <a:lnTo>
                    <a:pt x="74" y="353"/>
                  </a:lnTo>
                  <a:cubicBezTo>
                    <a:pt x="76" y="354"/>
                    <a:pt x="78" y="356"/>
                    <a:pt x="81" y="357"/>
                  </a:cubicBezTo>
                  <a:cubicBezTo>
                    <a:pt x="83" y="359"/>
                    <a:pt x="86" y="360"/>
                    <a:pt x="89" y="361"/>
                  </a:cubicBezTo>
                  <a:cubicBezTo>
                    <a:pt x="92" y="363"/>
                    <a:pt x="95" y="364"/>
                    <a:pt x="99" y="364"/>
                  </a:cubicBezTo>
                  <a:cubicBezTo>
                    <a:pt x="102" y="365"/>
                    <a:pt x="105" y="366"/>
                    <a:pt x="108" y="366"/>
                  </a:cubicBezTo>
                  <a:cubicBezTo>
                    <a:pt x="111" y="366"/>
                    <a:pt x="113" y="365"/>
                    <a:pt x="115" y="365"/>
                  </a:cubicBezTo>
                  <a:cubicBezTo>
                    <a:pt x="116" y="364"/>
                    <a:pt x="118" y="364"/>
                    <a:pt x="119" y="363"/>
                  </a:cubicBezTo>
                  <a:cubicBezTo>
                    <a:pt x="119" y="362"/>
                    <a:pt x="120" y="361"/>
                    <a:pt x="121" y="360"/>
                  </a:cubicBezTo>
                  <a:cubicBezTo>
                    <a:pt x="121" y="359"/>
                    <a:pt x="121" y="358"/>
                    <a:pt x="121" y="357"/>
                  </a:cubicBezTo>
                  <a:cubicBezTo>
                    <a:pt x="121" y="355"/>
                    <a:pt x="121" y="353"/>
                    <a:pt x="120" y="352"/>
                  </a:cubicBezTo>
                  <a:cubicBezTo>
                    <a:pt x="119" y="351"/>
                    <a:pt x="117" y="349"/>
                    <a:pt x="116" y="348"/>
                  </a:cubicBezTo>
                  <a:cubicBezTo>
                    <a:pt x="114" y="347"/>
                    <a:pt x="112" y="346"/>
                    <a:pt x="110" y="345"/>
                  </a:cubicBezTo>
                  <a:cubicBezTo>
                    <a:pt x="107" y="344"/>
                    <a:pt x="104" y="343"/>
                    <a:pt x="102" y="342"/>
                  </a:cubicBezTo>
                  <a:cubicBezTo>
                    <a:pt x="96" y="340"/>
                    <a:pt x="92" y="337"/>
                    <a:pt x="88" y="335"/>
                  </a:cubicBezTo>
                  <a:cubicBezTo>
                    <a:pt x="84" y="332"/>
                    <a:pt x="81" y="329"/>
                    <a:pt x="79" y="326"/>
                  </a:cubicBezTo>
                  <a:cubicBezTo>
                    <a:pt x="76" y="323"/>
                    <a:pt x="74" y="319"/>
                    <a:pt x="73" y="316"/>
                  </a:cubicBezTo>
                  <a:cubicBezTo>
                    <a:pt x="72" y="312"/>
                    <a:pt x="72" y="309"/>
                    <a:pt x="72" y="305"/>
                  </a:cubicBezTo>
                  <a:cubicBezTo>
                    <a:pt x="72" y="299"/>
                    <a:pt x="73" y="293"/>
                    <a:pt x="75" y="288"/>
                  </a:cubicBezTo>
                  <a:cubicBezTo>
                    <a:pt x="78" y="283"/>
                    <a:pt x="81" y="279"/>
                    <a:pt x="86" y="276"/>
                  </a:cubicBezTo>
                  <a:cubicBezTo>
                    <a:pt x="90" y="272"/>
                    <a:pt x="95" y="270"/>
                    <a:pt x="101" y="268"/>
                  </a:cubicBezTo>
                  <a:cubicBezTo>
                    <a:pt x="108" y="266"/>
                    <a:pt x="114" y="265"/>
                    <a:pt x="122" y="265"/>
                  </a:cubicBezTo>
                  <a:cubicBezTo>
                    <a:pt x="126" y="265"/>
                    <a:pt x="130" y="265"/>
                    <a:pt x="134" y="266"/>
                  </a:cubicBezTo>
                  <a:cubicBezTo>
                    <a:pt x="137" y="266"/>
                    <a:pt x="140" y="266"/>
                    <a:pt x="143" y="267"/>
                  </a:cubicBezTo>
                  <a:cubicBezTo>
                    <a:pt x="146" y="267"/>
                    <a:pt x="148" y="268"/>
                    <a:pt x="150" y="268"/>
                  </a:cubicBezTo>
                  <a:cubicBezTo>
                    <a:pt x="153" y="269"/>
                    <a:pt x="155" y="269"/>
                    <a:pt x="156" y="270"/>
                  </a:cubicBezTo>
                  <a:lnTo>
                    <a:pt x="156" y="302"/>
                  </a:lnTo>
                  <a:cubicBezTo>
                    <a:pt x="154" y="301"/>
                    <a:pt x="153" y="299"/>
                    <a:pt x="150" y="299"/>
                  </a:cubicBezTo>
                  <a:cubicBezTo>
                    <a:pt x="148" y="297"/>
                    <a:pt x="146" y="297"/>
                    <a:pt x="143" y="296"/>
                  </a:cubicBezTo>
                  <a:cubicBezTo>
                    <a:pt x="140" y="295"/>
                    <a:pt x="138" y="294"/>
                    <a:pt x="135" y="294"/>
                  </a:cubicBezTo>
                  <a:cubicBezTo>
                    <a:pt x="132" y="293"/>
                    <a:pt x="129" y="293"/>
                    <a:pt x="126" y="293"/>
                  </a:cubicBezTo>
                  <a:cubicBezTo>
                    <a:pt x="121" y="293"/>
                    <a:pt x="118" y="294"/>
                    <a:pt x="116" y="295"/>
                  </a:cubicBezTo>
                  <a:cubicBezTo>
                    <a:pt x="113" y="297"/>
                    <a:pt x="112" y="299"/>
                    <a:pt x="112" y="302"/>
                  </a:cubicBezTo>
                  <a:cubicBezTo>
                    <a:pt x="112" y="303"/>
                    <a:pt x="112" y="304"/>
                    <a:pt x="113" y="305"/>
                  </a:cubicBezTo>
                  <a:cubicBezTo>
                    <a:pt x="113" y="307"/>
                    <a:pt x="114" y="307"/>
                    <a:pt x="115" y="308"/>
                  </a:cubicBezTo>
                  <a:cubicBezTo>
                    <a:pt x="116" y="309"/>
                    <a:pt x="118" y="310"/>
                    <a:pt x="120" y="311"/>
                  </a:cubicBezTo>
                  <a:cubicBezTo>
                    <a:pt x="122" y="312"/>
                    <a:pt x="125" y="314"/>
                    <a:pt x="128" y="315"/>
                  </a:cubicBezTo>
                  <a:cubicBezTo>
                    <a:pt x="133" y="317"/>
                    <a:pt x="137" y="319"/>
                    <a:pt x="142" y="321"/>
                  </a:cubicBezTo>
                  <a:cubicBezTo>
                    <a:pt x="146" y="324"/>
                    <a:pt x="150" y="327"/>
                    <a:pt x="153" y="330"/>
                  </a:cubicBezTo>
                  <a:cubicBezTo>
                    <a:pt x="156" y="333"/>
                    <a:pt x="158" y="336"/>
                    <a:pt x="160" y="340"/>
                  </a:cubicBezTo>
                  <a:cubicBezTo>
                    <a:pt x="162" y="344"/>
                    <a:pt x="163" y="349"/>
                    <a:pt x="163" y="354"/>
                  </a:cubicBezTo>
                  <a:cubicBezTo>
                    <a:pt x="163" y="356"/>
                    <a:pt x="163" y="359"/>
                    <a:pt x="162" y="362"/>
                  </a:cubicBezTo>
                  <a:close/>
                  <a:moveTo>
                    <a:pt x="256" y="423"/>
                  </a:moveTo>
                  <a:lnTo>
                    <a:pt x="229" y="393"/>
                  </a:lnTo>
                  <a:cubicBezTo>
                    <a:pt x="221" y="393"/>
                    <a:pt x="213" y="391"/>
                    <a:pt x="206" y="388"/>
                  </a:cubicBezTo>
                  <a:cubicBezTo>
                    <a:pt x="199" y="385"/>
                    <a:pt x="193" y="381"/>
                    <a:pt x="188" y="375"/>
                  </a:cubicBezTo>
                  <a:cubicBezTo>
                    <a:pt x="183" y="370"/>
                    <a:pt x="179" y="364"/>
                    <a:pt x="176" y="356"/>
                  </a:cubicBezTo>
                  <a:cubicBezTo>
                    <a:pt x="173" y="349"/>
                    <a:pt x="171" y="340"/>
                    <a:pt x="171" y="331"/>
                  </a:cubicBezTo>
                  <a:cubicBezTo>
                    <a:pt x="171" y="321"/>
                    <a:pt x="173" y="312"/>
                    <a:pt x="176" y="304"/>
                  </a:cubicBezTo>
                  <a:cubicBezTo>
                    <a:pt x="179" y="296"/>
                    <a:pt x="183" y="289"/>
                    <a:pt x="189" y="284"/>
                  </a:cubicBezTo>
                  <a:cubicBezTo>
                    <a:pt x="194" y="278"/>
                    <a:pt x="201" y="273"/>
                    <a:pt x="209" y="270"/>
                  </a:cubicBezTo>
                  <a:cubicBezTo>
                    <a:pt x="217" y="267"/>
                    <a:pt x="225" y="265"/>
                    <a:pt x="235" y="265"/>
                  </a:cubicBezTo>
                  <a:cubicBezTo>
                    <a:pt x="243" y="265"/>
                    <a:pt x="252" y="267"/>
                    <a:pt x="259" y="270"/>
                  </a:cubicBezTo>
                  <a:cubicBezTo>
                    <a:pt x="267" y="273"/>
                    <a:pt x="273" y="277"/>
                    <a:pt x="278" y="282"/>
                  </a:cubicBezTo>
                  <a:cubicBezTo>
                    <a:pt x="284" y="288"/>
                    <a:pt x="288" y="294"/>
                    <a:pt x="291" y="302"/>
                  </a:cubicBezTo>
                  <a:cubicBezTo>
                    <a:pt x="294" y="310"/>
                    <a:pt x="296" y="319"/>
                    <a:pt x="296" y="329"/>
                  </a:cubicBezTo>
                  <a:cubicBezTo>
                    <a:pt x="296" y="336"/>
                    <a:pt x="295" y="343"/>
                    <a:pt x="293" y="349"/>
                  </a:cubicBezTo>
                  <a:cubicBezTo>
                    <a:pt x="291" y="355"/>
                    <a:pt x="289" y="360"/>
                    <a:pt x="286" y="365"/>
                  </a:cubicBezTo>
                  <a:cubicBezTo>
                    <a:pt x="283" y="370"/>
                    <a:pt x="279" y="374"/>
                    <a:pt x="275" y="378"/>
                  </a:cubicBezTo>
                  <a:cubicBezTo>
                    <a:pt x="271" y="382"/>
                    <a:pt x="266" y="385"/>
                    <a:pt x="261" y="387"/>
                  </a:cubicBezTo>
                  <a:lnTo>
                    <a:pt x="303" y="423"/>
                  </a:lnTo>
                  <a:lnTo>
                    <a:pt x="256" y="423"/>
                  </a:lnTo>
                  <a:lnTo>
                    <a:pt x="256" y="423"/>
                  </a:lnTo>
                  <a:close/>
                  <a:moveTo>
                    <a:pt x="393" y="391"/>
                  </a:moveTo>
                  <a:lnTo>
                    <a:pt x="313" y="391"/>
                  </a:lnTo>
                  <a:lnTo>
                    <a:pt x="313" y="267"/>
                  </a:lnTo>
                  <a:lnTo>
                    <a:pt x="351" y="267"/>
                  </a:lnTo>
                  <a:lnTo>
                    <a:pt x="351" y="362"/>
                  </a:lnTo>
                  <a:lnTo>
                    <a:pt x="393" y="362"/>
                  </a:lnTo>
                  <a:lnTo>
                    <a:pt x="393" y="391"/>
                  </a:lnTo>
                  <a:lnTo>
                    <a:pt x="393" y="391"/>
                  </a:lnTo>
                  <a:close/>
                  <a:moveTo>
                    <a:pt x="231" y="134"/>
                  </a:moveTo>
                  <a:cubicBezTo>
                    <a:pt x="140" y="134"/>
                    <a:pt x="67" y="112"/>
                    <a:pt x="67" y="84"/>
                  </a:cubicBezTo>
                  <a:cubicBezTo>
                    <a:pt x="67" y="56"/>
                    <a:pt x="140" y="34"/>
                    <a:pt x="231" y="34"/>
                  </a:cubicBezTo>
                  <a:cubicBezTo>
                    <a:pt x="322" y="34"/>
                    <a:pt x="396" y="56"/>
                    <a:pt x="396" y="84"/>
                  </a:cubicBezTo>
                  <a:cubicBezTo>
                    <a:pt x="396" y="112"/>
                    <a:pt x="322" y="134"/>
                    <a:pt x="231" y="13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0" name="Rectangle 69"/>
          <p:cNvSpPr/>
          <p:nvPr/>
        </p:nvSpPr>
        <p:spPr>
          <a:xfrm>
            <a:off x="497599" y="4577109"/>
            <a:ext cx="1629169" cy="369332"/>
          </a:xfrm>
          <a:prstGeom prst="rect">
            <a:avLst/>
          </a:prstGeom>
        </p:spPr>
        <p:txBody>
          <a:bodyPr wrap="square">
            <a:spAutoFit/>
          </a:bodyPr>
          <a:lstStyle/>
          <a:p>
            <a:r>
              <a:rPr lang="en-US" dirty="0" smtClean="0"/>
              <a:t>On-premises</a:t>
            </a:r>
            <a:endParaRPr lang="en-US" dirty="0"/>
          </a:p>
        </p:txBody>
      </p:sp>
      <p:cxnSp>
        <p:nvCxnSpPr>
          <p:cNvPr id="71" name="Straight Arrow Connector 70"/>
          <p:cNvCxnSpPr/>
          <p:nvPr/>
        </p:nvCxnSpPr>
        <p:spPr>
          <a:xfrm>
            <a:off x="1802207" y="2268907"/>
            <a:ext cx="2214989" cy="1508788"/>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1693130" y="4117672"/>
            <a:ext cx="2324066" cy="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0" name="Freeform 31"/>
          <p:cNvSpPr>
            <a:spLocks noEditPoints="1"/>
          </p:cNvSpPr>
          <p:nvPr/>
        </p:nvSpPr>
        <p:spPr bwMode="auto">
          <a:xfrm>
            <a:off x="4285493" y="3291177"/>
            <a:ext cx="1200068" cy="1038746"/>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5" name="TextBox 94"/>
          <p:cNvSpPr txBox="1"/>
          <p:nvPr/>
        </p:nvSpPr>
        <p:spPr>
          <a:xfrm>
            <a:off x="507873" y="5210289"/>
            <a:ext cx="2872325" cy="1550966"/>
          </a:xfrm>
          <a:prstGeom prst="rect">
            <a:avLst/>
          </a:prstGeom>
          <a:solidFill>
            <a:srgbClr val="C00000"/>
          </a:solidFill>
        </p:spPr>
        <p:txBody>
          <a:bodyPr wrap="square" lIns="182880" tIns="146304" rIns="182880" bIns="146304" rtlCol="0">
            <a:no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defTabSz="932133" fontAlgn="base">
              <a:spcBef>
                <a:spcPct val="0"/>
              </a:spcBef>
              <a:spcAft>
                <a:spcPct val="0"/>
              </a:spcAft>
            </a:pPr>
            <a:r>
              <a:rPr lang="en-US" sz="2400" dirty="0" smtClean="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rPr>
              <a:t>On-premises</a:t>
            </a:r>
          </a:p>
          <a:p>
            <a:pPr>
              <a:spcBef>
                <a:spcPts val="1200"/>
              </a:spcBef>
            </a:pPr>
            <a:r>
              <a:rPr lang="en-US" sz="1400" dirty="0" smtClean="0">
                <a:solidFill>
                  <a:srgbClr val="FFFFFF"/>
                </a:solidFill>
                <a:latin typeface="+mn-lt"/>
              </a:rPr>
              <a:t>On-site </a:t>
            </a:r>
            <a:r>
              <a:rPr lang="en-US" sz="1400" dirty="0">
                <a:solidFill>
                  <a:srgbClr val="FFFFFF"/>
                </a:solidFill>
                <a:latin typeface="+mn-lt"/>
              </a:rPr>
              <a:t>and </a:t>
            </a:r>
            <a:r>
              <a:rPr lang="en-US" sz="1400" dirty="0" smtClean="0">
                <a:solidFill>
                  <a:srgbClr val="FFFFFF"/>
                </a:solidFill>
                <a:latin typeface="+mn-lt"/>
              </a:rPr>
              <a:t>off-site </a:t>
            </a:r>
            <a:r>
              <a:rPr lang="en-US" sz="1400" dirty="0">
                <a:solidFill>
                  <a:srgbClr val="FFFFFF"/>
                </a:solidFill>
                <a:latin typeface="+mn-lt"/>
              </a:rPr>
              <a:t>storage costs</a:t>
            </a:r>
          </a:p>
          <a:p>
            <a:pPr>
              <a:spcBef>
                <a:spcPts val="600"/>
              </a:spcBef>
            </a:pPr>
            <a:r>
              <a:rPr lang="en-US" sz="1400" dirty="0">
                <a:solidFill>
                  <a:srgbClr val="FFFFFF"/>
                </a:solidFill>
                <a:latin typeface="+mn-lt"/>
              </a:rPr>
              <a:t>Device management </a:t>
            </a:r>
            <a:r>
              <a:rPr lang="en-US" sz="1400" dirty="0" smtClean="0">
                <a:solidFill>
                  <a:srgbClr val="FFFFFF"/>
                </a:solidFill>
                <a:latin typeface="+mn-lt"/>
              </a:rPr>
              <a:t>costs</a:t>
            </a:r>
            <a:endParaRPr lang="en-US" sz="1400" dirty="0">
              <a:solidFill>
                <a:srgbClr val="FFFFFF"/>
              </a:solidFill>
              <a:latin typeface="+mn-lt"/>
            </a:endParaRPr>
          </a:p>
        </p:txBody>
      </p:sp>
      <p:sp>
        <p:nvSpPr>
          <p:cNvPr id="96" name="TextBox 95"/>
          <p:cNvSpPr txBox="1"/>
          <p:nvPr/>
        </p:nvSpPr>
        <p:spPr>
          <a:xfrm>
            <a:off x="3471625" y="5210289"/>
            <a:ext cx="2872325" cy="1537913"/>
          </a:xfrm>
          <a:prstGeom prst="rect">
            <a:avLst/>
          </a:prstGeom>
          <a:solidFill>
            <a:srgbClr val="C00000"/>
          </a:solidFill>
        </p:spPr>
        <p:txBody>
          <a:bodyPr wrap="square" lIns="182880" tIns="146304" rIns="182880" bIns="146304" rtlCol="0">
            <a:noAutofit/>
          </a:bodyPr>
          <a:lstStyle>
            <a:defPPr>
              <a:defRPr lang="en-US"/>
            </a:defPPr>
            <a:lvl1pPr defTabSz="932688">
              <a:lnSpc>
                <a:spcPct val="90000"/>
              </a:lnSpc>
              <a:defRPr sz="4000" spc="-30">
                <a:gradFill>
                  <a:gsLst>
                    <a:gs pos="77483">
                      <a:srgbClr val="FFFFFF"/>
                    </a:gs>
                    <a:gs pos="62252">
                      <a:srgbClr val="FFFFFF"/>
                    </a:gs>
                  </a:gsLst>
                  <a:lin ang="5400000" scaled="0"/>
                </a:gradFill>
                <a:latin typeface="Segoe UI Light"/>
              </a:defRPr>
            </a:lvl1pPr>
          </a:lstStyle>
          <a:p>
            <a:pPr defTabSz="932133" fontAlgn="base">
              <a:spcBef>
                <a:spcPct val="0"/>
              </a:spcBef>
              <a:spcAft>
                <a:spcPct val="0"/>
              </a:spcAft>
            </a:pPr>
            <a:r>
              <a:rPr lang="en-US" sz="2400" dirty="0" smtClean="0">
                <a:ln>
                  <a:solidFill>
                    <a:srgbClr val="FFFFFF">
                      <a:alpha val="0"/>
                    </a:srgbClr>
                  </a:solidFill>
                </a:ln>
                <a:gradFill>
                  <a:gsLst>
                    <a:gs pos="0">
                      <a:srgbClr val="FFFFFF"/>
                    </a:gs>
                    <a:gs pos="100000">
                      <a:srgbClr val="FFFFFF"/>
                    </a:gs>
                  </a:gsLst>
                  <a:lin ang="5400000" scaled="0"/>
                </a:gradFill>
                <a:ea typeface="Segoe UI" pitchFamily="34" charset="0"/>
                <a:cs typeface="Segoe UI" pitchFamily="34" charset="0"/>
              </a:rPr>
              <a:t>Azure</a:t>
            </a:r>
          </a:p>
          <a:p>
            <a:pPr defTabSz="932742" fontAlgn="auto">
              <a:spcBef>
                <a:spcPts val="1200"/>
              </a:spcBef>
            </a:pPr>
            <a:r>
              <a:rPr lang="en-US" sz="1400" dirty="0">
                <a:solidFill>
                  <a:srgbClr val="FFFFFF"/>
                </a:solidFill>
                <a:latin typeface="Segoe UI"/>
              </a:rPr>
              <a:t>Limit of 1 TB on Azure </a:t>
            </a:r>
            <a:r>
              <a:rPr lang="en-US" sz="1400" dirty="0" smtClean="0">
                <a:solidFill>
                  <a:srgbClr val="FFFFFF"/>
                </a:solidFill>
                <a:latin typeface="Segoe UI"/>
              </a:rPr>
              <a:t>drive </a:t>
            </a:r>
            <a:endParaRPr lang="en-US" sz="1400" dirty="0">
              <a:solidFill>
                <a:srgbClr val="FFFFFF"/>
              </a:solidFill>
              <a:latin typeface="Segoe UI"/>
            </a:endParaRPr>
          </a:p>
          <a:p>
            <a:pPr defTabSz="932742" fontAlgn="auto">
              <a:spcBef>
                <a:spcPts val="600"/>
              </a:spcBef>
            </a:pPr>
            <a:r>
              <a:rPr lang="en-US" sz="1400" dirty="0">
                <a:solidFill>
                  <a:srgbClr val="FFFFFF"/>
                </a:solidFill>
                <a:latin typeface="Segoe UI"/>
              </a:rPr>
              <a:t>Max of 16 drives</a:t>
            </a:r>
          </a:p>
          <a:p>
            <a:pPr defTabSz="932742" fontAlgn="auto">
              <a:spcBef>
                <a:spcPts val="600"/>
              </a:spcBef>
            </a:pPr>
            <a:r>
              <a:rPr lang="en-US" sz="1400" dirty="0">
                <a:solidFill>
                  <a:srgbClr val="FFFFFF"/>
                </a:solidFill>
                <a:latin typeface="Segoe UI"/>
              </a:rPr>
              <a:t>Management of drives and policy</a:t>
            </a:r>
          </a:p>
        </p:txBody>
      </p:sp>
      <p:sp>
        <p:nvSpPr>
          <p:cNvPr id="22" name="Rectangle 21"/>
          <p:cNvSpPr/>
          <p:nvPr/>
        </p:nvSpPr>
        <p:spPr>
          <a:xfrm>
            <a:off x="373944" y="1077948"/>
            <a:ext cx="10730935" cy="461665"/>
          </a:xfrm>
          <a:prstGeom prst="rect">
            <a:avLst/>
          </a:prstGeom>
        </p:spPr>
        <p:txBody>
          <a:bodyPr wrap="square">
            <a:spAutoFit/>
          </a:bodyPr>
          <a:lstStyle/>
          <a:p>
            <a:r>
              <a:rPr lang="en-US" sz="2400" dirty="0">
                <a:solidFill>
                  <a:srgbClr val="BA141A"/>
                </a:solidFill>
                <a:latin typeface="Segoe UI Light"/>
              </a:rPr>
              <a:t>SQL Server 2012 SP1 CU2</a:t>
            </a:r>
          </a:p>
        </p:txBody>
      </p:sp>
    </p:spTree>
    <p:extLst>
      <p:ext uri="{BB962C8B-B14F-4D97-AF65-F5344CB8AC3E}">
        <p14:creationId xmlns:p14="http://schemas.microsoft.com/office/powerpoint/2010/main" val="22566053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73"/>
                                        </p:tgtEl>
                                        <p:attrNameLst>
                                          <p:attrName>style.visibility</p:attrName>
                                        </p:attrNameLst>
                                      </p:cBhvr>
                                      <p:to>
                                        <p:strVal val="visible"/>
                                      </p:to>
                                    </p:set>
                                    <p:animEffect transition="in" filter="fade">
                                      <p:cBhvr>
                                        <p:cTn id="10"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noFill/>
        </p:spPr>
        <p:txBody>
          <a:bodyPr>
            <a:noAutofit/>
          </a:bodyPr>
          <a:lstStyle/>
          <a:p>
            <a:r>
              <a:rPr lang="en-US" sz="4800" dirty="0" smtClean="0"/>
              <a:t>Backup to Azure block blobs</a:t>
            </a:r>
            <a:br>
              <a:rPr lang="en-US" sz="4800" dirty="0" smtClean="0"/>
            </a:br>
            <a:endParaRPr lang="en-US" sz="2000" dirty="0"/>
          </a:p>
        </p:txBody>
      </p:sp>
      <p:sp>
        <p:nvSpPr>
          <p:cNvPr id="5" name="TextBox 4"/>
          <p:cNvSpPr txBox="1"/>
          <p:nvPr/>
        </p:nvSpPr>
        <p:spPr>
          <a:xfrm>
            <a:off x="477642" y="4373388"/>
            <a:ext cx="10792196" cy="2234415"/>
          </a:xfrm>
          <a:prstGeom prst="rect">
            <a:avLst/>
          </a:prstGeom>
          <a:solidFill>
            <a:schemeClr val="bg1">
              <a:lumMod val="95000"/>
            </a:schemeClr>
          </a:solidFill>
          <a:ln w="76200">
            <a:solidFill>
              <a:schemeClr val="tx2"/>
            </a:solidFill>
            <a:miter lim="800000"/>
          </a:ln>
        </p:spPr>
        <p:txBody>
          <a:bodyPr wrap="square" lIns="182854" tIns="146283" rIns="182854" bIns="146283" rtlCol="0">
            <a:spAutoFit/>
          </a:bodyPr>
          <a:lstStyle/>
          <a:p>
            <a:r>
              <a:rPr lang="en-US" dirty="0">
                <a:solidFill>
                  <a:schemeClr val="tx1">
                    <a:lumMod val="85000"/>
                  </a:schemeClr>
                </a:solidFill>
                <a:latin typeface="Consolas" panose="020B0609020204030204" pitchFamily="49" charset="0"/>
                <a:cs typeface="Consolas" panose="020B0609020204030204" pitchFamily="49" charset="0"/>
              </a:rPr>
              <a:t>CREATE CREDENTIAL </a:t>
            </a:r>
            <a:r>
              <a:rPr lang="en-US" dirty="0">
                <a:solidFill>
                  <a:schemeClr val="tx1">
                    <a:lumMod val="60000"/>
                    <a:lumOff val="40000"/>
                  </a:schemeClr>
                </a:solidFill>
                <a:latin typeface="Consolas" panose="020B0609020204030204" pitchFamily="49" charset="0"/>
                <a:cs typeface="Consolas" panose="020B0609020204030204" pitchFamily="49" charset="0"/>
              </a:rPr>
              <a:t>[https://&lt;account&gt;.blob.core.windows.net/&lt;container&gt;]</a:t>
            </a:r>
          </a:p>
          <a:p>
            <a:r>
              <a:rPr lang="en-US" dirty="0">
                <a:solidFill>
                  <a:schemeClr val="tx1">
                    <a:lumMod val="85000"/>
                  </a:schemeClr>
                </a:solidFill>
                <a:latin typeface="Consolas" panose="020B0609020204030204" pitchFamily="49" charset="0"/>
                <a:cs typeface="Consolas" panose="020B0609020204030204" pitchFamily="49" charset="0"/>
              </a:rPr>
              <a:t>WITH IDENTITY = 'Shared Access Signature',</a:t>
            </a:r>
          </a:p>
          <a:p>
            <a:r>
              <a:rPr lang="en-US" dirty="0">
                <a:solidFill>
                  <a:schemeClr val="tx1">
                    <a:lumMod val="85000"/>
                  </a:schemeClr>
                </a:solidFill>
                <a:latin typeface="Consolas" panose="020B0609020204030204" pitchFamily="49" charset="0"/>
                <a:cs typeface="Consolas" panose="020B0609020204030204" pitchFamily="49" charset="0"/>
              </a:rPr>
              <a:t>SECRET = 'sig=mw3K6dpwV%2BWUPj8L4Dq3cyNxCI'</a:t>
            </a:r>
          </a:p>
          <a:p>
            <a:endParaRPr lang="en-US" dirty="0">
              <a:solidFill>
                <a:schemeClr val="tx1">
                  <a:lumMod val="85000"/>
                </a:schemeClr>
              </a:solidFill>
              <a:latin typeface="Consolas" panose="020B0609020204030204" pitchFamily="49" charset="0"/>
              <a:cs typeface="Consolas" panose="020B0609020204030204" pitchFamily="49" charset="0"/>
            </a:endParaRPr>
          </a:p>
          <a:p>
            <a:r>
              <a:rPr lang="en-US" dirty="0">
                <a:solidFill>
                  <a:schemeClr val="tx1">
                    <a:lumMod val="85000"/>
                  </a:schemeClr>
                </a:solidFill>
                <a:latin typeface="Consolas" panose="020B0609020204030204" pitchFamily="49" charset="0"/>
                <a:cs typeface="Consolas" panose="020B0609020204030204" pitchFamily="49" charset="0"/>
              </a:rPr>
              <a:t>BACKUP DATABASE database TO</a:t>
            </a:r>
          </a:p>
          <a:p>
            <a:r>
              <a:rPr lang="en-US" dirty="0">
                <a:solidFill>
                  <a:schemeClr val="tx1">
                    <a:lumMod val="85000"/>
                  </a:schemeClr>
                </a:solidFill>
                <a:latin typeface="Consolas" panose="020B0609020204030204" pitchFamily="49" charset="0"/>
                <a:cs typeface="Consolas" panose="020B0609020204030204" pitchFamily="49" charset="0"/>
              </a:rPr>
              <a:t> </a:t>
            </a:r>
            <a:r>
              <a:rPr lang="en-US" dirty="0">
                <a:solidFill>
                  <a:srgbClr val="FF0000"/>
                </a:solidFill>
                <a:latin typeface="Consolas" panose="020B0609020204030204" pitchFamily="49" charset="0"/>
                <a:cs typeface="Consolas" panose="020B0609020204030204" pitchFamily="49" charset="0"/>
              </a:rPr>
              <a:t>URL = </a:t>
            </a:r>
            <a:r>
              <a:rPr lang="en-US" dirty="0">
                <a:solidFill>
                  <a:schemeClr val="tx1">
                    <a:lumMod val="85000"/>
                  </a:schemeClr>
                </a:solidFill>
                <a:latin typeface="Consolas" panose="020B0609020204030204" pitchFamily="49" charset="0"/>
                <a:cs typeface="Consolas" panose="020B0609020204030204" pitchFamily="49" charset="0"/>
              </a:rPr>
              <a:t>N'</a:t>
            </a:r>
            <a:r>
              <a:rPr lang="en-US" dirty="0">
                <a:solidFill>
                  <a:schemeClr val="bg2">
                    <a:lumMod val="75000"/>
                  </a:schemeClr>
                </a:solidFill>
                <a:latin typeface="Consolas" panose="020B0609020204030204" pitchFamily="49" charset="0"/>
                <a:cs typeface="Consolas" panose="020B0609020204030204" pitchFamily="49" charset="0"/>
              </a:rPr>
              <a:t>https://&lt;account&gt;.blob.core.windows.net/&lt;container&gt;/</a:t>
            </a:r>
            <a:r>
              <a:rPr lang="en-US" dirty="0">
                <a:latin typeface="Consolas" panose="020B0609020204030204" pitchFamily="49" charset="0"/>
                <a:cs typeface="Consolas" panose="020B0609020204030204" pitchFamily="49" charset="0"/>
              </a:rPr>
              <a:t>&lt;</a:t>
            </a:r>
            <a:r>
              <a:rPr lang="en-US" dirty="0">
                <a:solidFill>
                  <a:schemeClr val="tx1">
                    <a:lumMod val="85000"/>
                  </a:schemeClr>
                </a:solidFill>
                <a:latin typeface="Consolas" panose="020B0609020204030204" pitchFamily="49" charset="0"/>
                <a:cs typeface="Consolas" panose="020B0609020204030204" pitchFamily="49" charset="0"/>
              </a:rPr>
              <a:t>blob1&gt;',</a:t>
            </a:r>
          </a:p>
          <a:p>
            <a:r>
              <a:rPr lang="en-US" dirty="0">
                <a:solidFill>
                  <a:schemeClr val="tx1">
                    <a:lumMod val="85000"/>
                  </a:schemeClr>
                </a:solidFill>
                <a:latin typeface="Consolas" panose="020B0609020204030204" pitchFamily="49" charset="0"/>
                <a:cs typeface="Consolas" panose="020B0609020204030204" pitchFamily="49" charset="0"/>
              </a:rPr>
              <a:t> </a:t>
            </a:r>
            <a:r>
              <a:rPr lang="en-US" dirty="0">
                <a:solidFill>
                  <a:srgbClr val="FF0000"/>
                </a:solidFill>
                <a:latin typeface="Consolas" panose="020B0609020204030204" pitchFamily="49" charset="0"/>
                <a:cs typeface="Consolas" panose="020B0609020204030204" pitchFamily="49" charset="0"/>
              </a:rPr>
              <a:t>URL = </a:t>
            </a:r>
            <a:r>
              <a:rPr lang="en-US" dirty="0">
                <a:solidFill>
                  <a:schemeClr val="tx1">
                    <a:lumMod val="85000"/>
                  </a:schemeClr>
                </a:solidFill>
                <a:latin typeface="Consolas" panose="020B0609020204030204" pitchFamily="49" charset="0"/>
                <a:cs typeface="Consolas" panose="020B0609020204030204" pitchFamily="49" charset="0"/>
              </a:rPr>
              <a:t>N'</a:t>
            </a:r>
            <a:r>
              <a:rPr lang="en-US" dirty="0">
                <a:solidFill>
                  <a:schemeClr val="bg2">
                    <a:lumMod val="75000"/>
                  </a:schemeClr>
                </a:solidFill>
                <a:latin typeface="Consolas" panose="020B0609020204030204" pitchFamily="49" charset="0"/>
                <a:cs typeface="Consolas" panose="020B0609020204030204" pitchFamily="49" charset="0"/>
              </a:rPr>
              <a:t>https://&lt;account&gt;.blob.core.windows.net/&lt;container&gt;/</a:t>
            </a:r>
            <a:r>
              <a:rPr lang="en-US" dirty="0">
                <a:latin typeface="Consolas" panose="020B0609020204030204" pitchFamily="49" charset="0"/>
                <a:cs typeface="Consolas" panose="020B0609020204030204" pitchFamily="49" charset="0"/>
              </a:rPr>
              <a:t>&lt;</a:t>
            </a:r>
            <a:r>
              <a:rPr lang="en-US" dirty="0">
                <a:solidFill>
                  <a:schemeClr val="tx1">
                    <a:lumMod val="85000"/>
                  </a:schemeClr>
                </a:solidFill>
                <a:latin typeface="Consolas" panose="020B0609020204030204" pitchFamily="49" charset="0"/>
                <a:cs typeface="Consolas" panose="020B0609020204030204" pitchFamily="49" charset="0"/>
              </a:rPr>
              <a:t>blob2&gt;'</a:t>
            </a:r>
          </a:p>
        </p:txBody>
      </p:sp>
      <p:sp>
        <p:nvSpPr>
          <p:cNvPr id="6" name="Rectangle 5"/>
          <p:cNvSpPr/>
          <p:nvPr/>
        </p:nvSpPr>
        <p:spPr>
          <a:xfrm>
            <a:off x="387260" y="1849620"/>
            <a:ext cx="8880030" cy="2523768"/>
          </a:xfrm>
          <a:prstGeom prst="rect">
            <a:avLst/>
          </a:prstGeom>
        </p:spPr>
        <p:txBody>
          <a:bodyPr wrap="square">
            <a:spAutoFit/>
          </a:bodyPr>
          <a:lstStyle/>
          <a:p>
            <a:pPr>
              <a:spcBef>
                <a:spcPts val="1200"/>
              </a:spcBef>
            </a:pPr>
            <a:r>
              <a:rPr lang="en-US" dirty="0"/>
              <a:t>Less expensive storage </a:t>
            </a:r>
          </a:p>
          <a:p>
            <a:pPr>
              <a:spcBef>
                <a:spcPts val="1200"/>
              </a:spcBef>
            </a:pPr>
            <a:r>
              <a:rPr lang="en-US" dirty="0"/>
              <a:t>Backup stripping and faster restore</a:t>
            </a:r>
          </a:p>
          <a:p>
            <a:pPr>
              <a:spcBef>
                <a:spcPts val="1200"/>
              </a:spcBef>
            </a:pPr>
            <a:r>
              <a:rPr lang="en-US" dirty="0"/>
              <a:t>Approximate maximum backup size of 12 TB</a:t>
            </a:r>
          </a:p>
          <a:p>
            <a:pPr>
              <a:spcBef>
                <a:spcPts val="1200"/>
              </a:spcBef>
            </a:pPr>
            <a:r>
              <a:rPr lang="en-US" dirty="0"/>
              <a:t>Granular access and unified credential story (SAS URIs)</a:t>
            </a:r>
          </a:p>
          <a:p>
            <a:pPr>
              <a:spcBef>
                <a:spcPts val="1200"/>
              </a:spcBef>
            </a:pPr>
            <a:r>
              <a:rPr lang="en-US" dirty="0"/>
              <a:t>Supports all existing backup and restore features (except append)</a:t>
            </a:r>
          </a:p>
          <a:p>
            <a:pPr>
              <a:spcBef>
                <a:spcPts val="1200"/>
              </a:spcBef>
            </a:pPr>
            <a:endParaRPr lang="en-US" dirty="0"/>
          </a:p>
        </p:txBody>
      </p:sp>
      <p:sp>
        <p:nvSpPr>
          <p:cNvPr id="7" name="Rectangle 6"/>
          <p:cNvSpPr/>
          <p:nvPr/>
        </p:nvSpPr>
        <p:spPr>
          <a:xfrm>
            <a:off x="373944" y="1077948"/>
            <a:ext cx="10730935" cy="461665"/>
          </a:xfrm>
          <a:prstGeom prst="rect">
            <a:avLst/>
          </a:prstGeom>
        </p:spPr>
        <p:txBody>
          <a:bodyPr wrap="square">
            <a:spAutoFit/>
          </a:bodyPr>
          <a:lstStyle/>
          <a:p>
            <a:r>
              <a:rPr lang="en-US" sz="2400" dirty="0">
                <a:solidFill>
                  <a:srgbClr val="BA141A"/>
                </a:solidFill>
                <a:latin typeface="Segoe UI Light"/>
              </a:rPr>
              <a:t>SQL Server 2016</a:t>
            </a:r>
          </a:p>
        </p:txBody>
      </p:sp>
    </p:spTree>
    <p:extLst>
      <p:ext uri="{BB962C8B-B14F-4D97-AF65-F5344CB8AC3E}">
        <p14:creationId xmlns:p14="http://schemas.microsoft.com/office/powerpoint/2010/main" val="22753657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nodeType="clickEffect">
                                  <p:stCondLst>
                                    <p:cond delay="0"/>
                                  </p:stCondLst>
                                  <p:childTnLst>
                                    <p:animClr clrSpc="rgb" dir="cw">
                                      <p:cBhvr override="childStyle">
                                        <p:cTn id="6" dur="500" autoRev="1" fill="remove"/>
                                        <p:tgtEl>
                                          <p:spTgt spid="5">
                                            <p:txEl>
                                              <p:pRg st="5" end="5"/>
                                            </p:txEl>
                                          </p:spTgt>
                                        </p:tgtEl>
                                        <p:attrNameLst>
                                          <p:attrName>style.color</p:attrName>
                                        </p:attrNameLst>
                                      </p:cBhvr>
                                      <p:to>
                                        <a:schemeClr val="bg1"/>
                                      </p:to>
                                    </p:animClr>
                                    <p:animClr clrSpc="rgb" dir="cw">
                                      <p:cBhvr>
                                        <p:cTn id="7" dur="500" autoRev="1" fill="remove"/>
                                        <p:tgtEl>
                                          <p:spTgt spid="5">
                                            <p:txEl>
                                              <p:pRg st="5" end="5"/>
                                            </p:txEl>
                                          </p:spTgt>
                                        </p:tgtEl>
                                        <p:attrNameLst>
                                          <p:attrName>fillcolor</p:attrName>
                                        </p:attrNameLst>
                                      </p:cBhvr>
                                      <p:to>
                                        <a:schemeClr val="bg1"/>
                                      </p:to>
                                    </p:animClr>
                                    <p:set>
                                      <p:cBhvr>
                                        <p:cTn id="8" dur="500" autoRev="1" fill="remove"/>
                                        <p:tgtEl>
                                          <p:spTgt spid="5">
                                            <p:txEl>
                                              <p:pRg st="5" end="5"/>
                                            </p:txEl>
                                          </p:spTgt>
                                        </p:tgtEl>
                                        <p:attrNameLst>
                                          <p:attrName>fill.type</p:attrName>
                                        </p:attrNameLst>
                                      </p:cBhvr>
                                      <p:to>
                                        <p:strVal val="solid"/>
                                      </p:to>
                                    </p:set>
                                    <p:set>
                                      <p:cBhvr>
                                        <p:cTn id="9" dur="500" autoRev="1" fill="remove"/>
                                        <p:tgtEl>
                                          <p:spTgt spid="5">
                                            <p:txEl>
                                              <p:pRg st="5" end="5"/>
                                            </p:txEl>
                                          </p:spTgt>
                                        </p:tgtEl>
                                        <p:attrNameLst>
                                          <p:attrName>fill.on</p:attrName>
                                        </p:attrNameLst>
                                      </p:cBhvr>
                                      <p:to>
                                        <p:strVal val="true"/>
                                      </p:to>
                                    </p:set>
                                  </p:childTnLst>
                                </p:cTn>
                              </p:par>
                              <p:par>
                                <p:cTn id="10" presetID="27" presetClass="emph" presetSubtype="0" fill="remove" nodeType="withEffect">
                                  <p:stCondLst>
                                    <p:cond delay="0"/>
                                  </p:stCondLst>
                                  <p:childTnLst>
                                    <p:animClr clrSpc="rgb" dir="cw">
                                      <p:cBhvr override="childStyle">
                                        <p:cTn id="11" dur="750" autoRev="1" fill="remove"/>
                                        <p:tgtEl>
                                          <p:spTgt spid="5">
                                            <p:txEl>
                                              <p:pRg st="6" end="6"/>
                                            </p:txEl>
                                          </p:spTgt>
                                        </p:tgtEl>
                                        <p:attrNameLst>
                                          <p:attrName>style.color</p:attrName>
                                        </p:attrNameLst>
                                      </p:cBhvr>
                                      <p:to>
                                        <a:schemeClr val="bg1"/>
                                      </p:to>
                                    </p:animClr>
                                    <p:animClr clrSpc="rgb" dir="cw">
                                      <p:cBhvr>
                                        <p:cTn id="12" dur="750" autoRev="1" fill="remove"/>
                                        <p:tgtEl>
                                          <p:spTgt spid="5">
                                            <p:txEl>
                                              <p:pRg st="6" end="6"/>
                                            </p:txEl>
                                          </p:spTgt>
                                        </p:tgtEl>
                                        <p:attrNameLst>
                                          <p:attrName>fillcolor</p:attrName>
                                        </p:attrNameLst>
                                      </p:cBhvr>
                                      <p:to>
                                        <a:schemeClr val="bg1"/>
                                      </p:to>
                                    </p:animClr>
                                    <p:set>
                                      <p:cBhvr>
                                        <p:cTn id="13" dur="750" autoRev="1" fill="remove"/>
                                        <p:tgtEl>
                                          <p:spTgt spid="5">
                                            <p:txEl>
                                              <p:pRg st="6" end="6"/>
                                            </p:txEl>
                                          </p:spTgt>
                                        </p:tgtEl>
                                        <p:attrNameLst>
                                          <p:attrName>fill.type</p:attrName>
                                        </p:attrNameLst>
                                      </p:cBhvr>
                                      <p:to>
                                        <p:strVal val="solid"/>
                                      </p:to>
                                    </p:set>
                                    <p:set>
                                      <p:cBhvr>
                                        <p:cTn id="14" dur="750" autoRev="1" fill="remove"/>
                                        <p:tgtEl>
                                          <p:spTgt spid="5">
                                            <p:txEl>
                                              <p:pRg st="6" end="6"/>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5rEXt8STxUy5UIXINzsJ5Q"/>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4.xml><?xml version="1.0" encoding="utf-8"?>
<a:theme xmlns:a="http://schemas.openxmlformats.org/drawingml/2006/main" name="3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5.xml><?xml version="1.0" encoding="utf-8"?>
<a:theme xmlns:a="http://schemas.openxmlformats.org/drawingml/2006/main" name="4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6.xml><?xml version="1.0" encoding="utf-8"?>
<a:theme xmlns:a="http://schemas.openxmlformats.org/drawingml/2006/main" name="5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7.xml><?xml version="1.0" encoding="utf-8"?>
<a:theme xmlns:a="http://schemas.openxmlformats.org/drawingml/2006/main" name="6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BA141A"/>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8.xml><?xml version="1.0" encoding="utf-8"?>
<a:theme xmlns:a="http://schemas.openxmlformats.org/drawingml/2006/main" name="7_Windows Server">
  <a:themeElements>
    <a:clrScheme name="Custom 3">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BA141A"/>
      </a:hlink>
      <a:folHlink>
        <a:srgbClr val="BA141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9.xml><?xml version="1.0" encoding="utf-8"?>
<a:theme xmlns:a="http://schemas.openxmlformats.org/drawingml/2006/main" name="8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2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9B7D4FC6671F4D91F7773764C6F554" ma:contentTypeVersion="5" ma:contentTypeDescription="Create a new document." ma:contentTypeScope="" ma:versionID="0719af56bee95ec12f784da371d4fdb9">
  <xsd:schema xmlns:xsd="http://www.w3.org/2001/XMLSchema" xmlns:xs="http://www.w3.org/2001/XMLSchema" xmlns:p="http://schemas.microsoft.com/office/2006/metadata/properties" xmlns:ns1="http://schemas.microsoft.com/sharepoint/v3" xmlns:ns2="63a6115b-20ca-44dd-8c64-5d31364cd456" targetNamespace="http://schemas.microsoft.com/office/2006/metadata/properties" ma:root="true" ma:fieldsID="ca4e15bd6fbe983dd371e99b04096ad1" ns1:_="" ns2:_="">
    <xsd:import namespace="http://schemas.microsoft.com/sharepoint/v3"/>
    <xsd:import namespace="63a6115b-20ca-44dd-8c64-5d31364cd456"/>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a6115b-20ca-44dd-8c64-5d31364cd45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4FB10469-BA89-45A9-9ACF-D263444A319F}"/>
</file>

<file path=customXml/itemProps2.xml><?xml version="1.0" encoding="utf-8"?>
<ds:datastoreItem xmlns:ds="http://schemas.openxmlformats.org/officeDocument/2006/customXml" ds:itemID="{758FDAC0-319D-4A54-8D8E-1D42CB1F8004}"/>
</file>

<file path=customXml/itemProps3.xml><?xml version="1.0" encoding="utf-8"?>
<ds:datastoreItem xmlns:ds="http://schemas.openxmlformats.org/officeDocument/2006/customXml" ds:itemID="{F990F116-B58F-4255-B05B-DA3808E0E5C6}"/>
</file>

<file path=docProps/app.xml><?xml version="1.0" encoding="utf-8"?>
<Properties xmlns="http://schemas.openxmlformats.org/officeDocument/2006/extended-properties" xmlns:vt="http://schemas.openxmlformats.org/officeDocument/2006/docPropsVTypes">
  <Template>STB_Template_16-9_Sept2013_v12</Template>
  <TotalTime>2300</TotalTime>
  <Words>13835</Words>
  <Application>Microsoft Office PowerPoint</Application>
  <PresentationFormat>Custom</PresentationFormat>
  <Paragraphs>1324</Paragraphs>
  <Slides>119</Slides>
  <Notes>109</Notes>
  <HiddenSlides>7</HiddenSlides>
  <MMClips>0</MMClips>
  <ScaleCrop>false</ScaleCrop>
  <HeadingPairs>
    <vt:vector size="8" baseType="variant">
      <vt:variant>
        <vt:lpstr>Fonts Used</vt:lpstr>
      </vt:variant>
      <vt:variant>
        <vt:i4>19</vt:i4>
      </vt:variant>
      <vt:variant>
        <vt:lpstr>Theme</vt:lpstr>
      </vt:variant>
      <vt:variant>
        <vt:i4>19</vt:i4>
      </vt:variant>
      <vt:variant>
        <vt:lpstr>Embedded OLE Servers</vt:lpstr>
      </vt:variant>
      <vt:variant>
        <vt:i4>1</vt:i4>
      </vt:variant>
      <vt:variant>
        <vt:lpstr>Slide Titles</vt:lpstr>
      </vt:variant>
      <vt:variant>
        <vt:i4>119</vt:i4>
      </vt:variant>
    </vt:vector>
  </HeadingPairs>
  <TitlesOfParts>
    <vt:vector size="158" baseType="lpstr">
      <vt:lpstr>Segoe UI Light</vt:lpstr>
      <vt:lpstr>Segoe UI Semibold</vt:lpstr>
      <vt:lpstr>Arial</vt:lpstr>
      <vt:lpstr>Wingdings 3</vt:lpstr>
      <vt:lpstr>Segoe Pro</vt:lpstr>
      <vt:lpstr>Segoe Light</vt:lpstr>
      <vt:lpstr>Wingdings</vt:lpstr>
      <vt:lpstr>Consolas</vt:lpstr>
      <vt:lpstr>Calibri</vt:lpstr>
      <vt:lpstr>Segoe UI Black</vt:lpstr>
      <vt:lpstr>SimSun</vt:lpstr>
      <vt:lpstr>Segoe UI Semilight</vt:lpstr>
      <vt:lpstr>Segoe UI</vt:lpstr>
      <vt:lpstr>MS PGothic</vt:lpstr>
      <vt:lpstr>Times New Roman</vt:lpstr>
      <vt:lpstr>MS PGothic</vt:lpstr>
      <vt:lpstr>Arial Black</vt:lpstr>
      <vt:lpstr>Segoe Pro Light</vt:lpstr>
      <vt:lpstr>Calibri Light</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2_Windows Server</vt:lpstr>
      <vt:lpstr>3_Windows Server</vt:lpstr>
      <vt:lpstr>4_Windows Server</vt:lpstr>
      <vt:lpstr>5_Windows Server</vt:lpstr>
      <vt:lpstr>6_Windows Server</vt:lpstr>
      <vt:lpstr>7_Windows Server</vt:lpstr>
      <vt:lpstr>8_Windows Server</vt:lpstr>
      <vt:lpstr>think-cell Slide</vt:lpstr>
      <vt:lpstr>PowerPoint Presentation</vt:lpstr>
      <vt:lpstr>PowerPoint Presentation</vt:lpstr>
      <vt:lpstr>PowerPoint Presentation</vt:lpstr>
      <vt:lpstr>PowerPoint Presentation</vt:lpstr>
      <vt:lpstr>Performance challenges</vt:lpstr>
      <vt:lpstr>Live Query Statistics Collect actual metrics about query while running</vt:lpstr>
      <vt:lpstr>PowerPoint Presentation</vt:lpstr>
      <vt:lpstr>Other ways to view Live Query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Query Store works</vt:lpstr>
      <vt:lpstr>PowerPoint Presentation</vt:lpstr>
      <vt:lpstr>Query Store: write architecture</vt:lpstr>
      <vt:lpstr>PowerPoint Presentation</vt:lpstr>
      <vt:lpstr>PowerPoint Presentation</vt:lpstr>
      <vt:lpstr>PowerPoint Presentation</vt:lpstr>
      <vt:lpstr>PowerPoint Presentation</vt:lpstr>
      <vt:lpstr>PowerPoint Presentation</vt:lpstr>
      <vt:lpstr>Troubleshooting query performance</vt:lpstr>
      <vt:lpstr>Enabling Query Store</vt:lpstr>
      <vt:lpstr>PowerPoint Presentation</vt:lpstr>
      <vt:lpstr>Key usage scenarios</vt:lpstr>
      <vt:lpstr>PowerPoint Presentation</vt:lpstr>
      <vt:lpstr>PowerPoint Presentation</vt:lpstr>
      <vt:lpstr>PowerPoint Presentation</vt:lpstr>
      <vt:lpstr>PowerPoint Presentation</vt:lpstr>
      <vt:lpstr>Learning objectives</vt:lpstr>
      <vt:lpstr>Overview of PolyBase</vt:lpstr>
      <vt:lpstr>PolyBase unites</vt:lpstr>
      <vt:lpstr>Interest in big data</vt:lpstr>
      <vt:lpstr>What is PolyBase?</vt:lpstr>
      <vt:lpstr>What is PolyBase?</vt:lpstr>
      <vt:lpstr>Why PolyBase?</vt:lpstr>
      <vt:lpstr>Why PolyBase?</vt:lpstr>
      <vt:lpstr>How it works</vt:lpstr>
      <vt:lpstr>PolyBase benefits</vt:lpstr>
      <vt:lpstr>PolyBase view in SQL Server 2016</vt:lpstr>
      <vt:lpstr>Capabilities and functions</vt:lpstr>
      <vt:lpstr>Agnostic architecture</vt:lpstr>
      <vt:lpstr>PolyBase builds a bridge</vt:lpstr>
      <vt:lpstr>PolyBase prerequisites</vt:lpstr>
      <vt:lpstr>Prerequisites</vt:lpstr>
      <vt:lpstr>PolyBase scale-out groups</vt:lpstr>
      <vt:lpstr>PowerPoint Presentation</vt:lpstr>
      <vt:lpstr>Hands-on lab (HOL)</vt:lpstr>
      <vt:lpstr>Use cases</vt:lpstr>
      <vt:lpstr>PolyBase use cases</vt:lpstr>
      <vt:lpstr>What’s the sweet spot for PolyBase?</vt:lpstr>
      <vt:lpstr>PolyBase applications and scenarios</vt:lpstr>
      <vt:lpstr>PowerPoint Presentation</vt:lpstr>
      <vt:lpstr>PowerPoint Presentation</vt:lpstr>
      <vt:lpstr>PowerPoint Presentation</vt:lpstr>
      <vt:lpstr>PowerPoint Presentation</vt:lpstr>
      <vt:lpstr>Need for Row-Level Security (RLS) Collect actual metrics about query while running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Create security policy </vt:lpstr>
      <vt:lpstr>PowerPoint Presentation</vt:lpstr>
      <vt:lpstr>PowerPoint Presentation</vt:lpstr>
      <vt:lpstr>PowerPoint Presentation</vt:lpstr>
      <vt:lpstr>PowerPoint Presentation</vt:lpstr>
      <vt:lpstr>Dynamic Data Masking Prevent abuse of sensitive data by hiding it from users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Dynamic Data Masking: common use cases</vt:lpstr>
      <vt:lpstr>PowerPoint Presentation</vt:lpstr>
      <vt:lpstr>PowerPoint Presentation</vt:lpstr>
      <vt:lpstr>PowerPoint Presentation</vt:lpstr>
      <vt:lpstr>Example 1: Creating a dynamic data mask</vt:lpstr>
      <vt:lpstr>Example 1: Creating a dynamic data mask</vt:lpstr>
      <vt:lpstr>PowerPoint Presentation</vt:lpstr>
      <vt:lpstr>PowerPoint Presentation</vt:lpstr>
      <vt:lpstr>PowerPoint Presentation</vt:lpstr>
      <vt:lpstr>PowerPoint Presentation</vt:lpstr>
      <vt:lpstr>Learning objectives</vt:lpstr>
      <vt:lpstr>Overview of high availability and disaster recovery</vt:lpstr>
      <vt:lpstr>SQL Server on-premises with cloud resources </vt:lpstr>
      <vt:lpstr>Benefits of Azure Backup </vt:lpstr>
      <vt:lpstr>Backup to Azure block blobs</vt:lpstr>
      <vt:lpstr>Backup to Azure </vt:lpstr>
      <vt:lpstr>Backup to Azure block blobs </vt:lpstr>
      <vt:lpstr>Usage scenarios</vt:lpstr>
      <vt:lpstr>PowerPoint Presentation</vt:lpstr>
      <vt:lpstr>SQL Server data files in Azure  </vt:lpstr>
      <vt:lpstr>SQL Server 2016: Backup to Azure with file snapshots </vt:lpstr>
      <vt:lpstr>Point-in-time restore with file snapshots  </vt:lpstr>
      <vt:lpstr>Backup to Azure with file snapshots</vt:lpstr>
      <vt:lpstr>PowerPoint Presentation</vt:lpstr>
      <vt:lpstr>SQL Server 2014 Managed Backup to Azure</vt:lpstr>
      <vt:lpstr>Managed Backup to Azure in SQL Server 2014</vt:lpstr>
      <vt:lpstr>Managed Backup to Azure in SQL Server 2016</vt:lpstr>
      <vt:lpstr>Customized scheduling</vt:lpstr>
      <vt:lpstr>SQL Server 2016 Managed Backup</vt:lpstr>
      <vt:lpstr>PowerPoint Presentation</vt:lpstr>
      <vt:lpstr>AlwaysOn replicas in Azure Virtual Machines</vt:lpstr>
      <vt:lpstr>Simplified Add Azure Replica Wizard</vt:lpstr>
      <vt:lpstr>Before extending AlwaysOn configuration</vt:lpstr>
      <vt:lpstr>AlwaysOn replica in Azure </vt:lpstr>
      <vt:lpstr>AlwaysOn replica in Azure Virtual Machines</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2016 PPE All Up Instructor Deck</dc:title>
  <dc:subject/>
  <dc:creator>Microsoft</dc:creator>
  <cp:keywords>Servers &amp; Tools Business</cp:keywords>
  <cp:lastModifiedBy>Jessica Tjhin Southworth</cp:lastModifiedBy>
  <cp:revision>237</cp:revision>
  <dcterms:created xsi:type="dcterms:W3CDTF">2013-10-14T18:44:32Z</dcterms:created>
  <dcterms:modified xsi:type="dcterms:W3CDTF">2015-12-17T03:34:14Z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0x010100839B7D4FC6671F4D91F7773764C6F554</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